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xml" ContentType="application/vnd.openxmlformats-officedocument.presentationml.tags+xml"/>
  <Override PartName="/ppt/notesSlides/notesSlide34.xml" ContentType="application/vnd.openxmlformats-officedocument.presentationml.notesSlide+xml"/>
  <Override PartName="/ppt/tags/tag1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tags/tag12.xml" ContentType="application/vnd.openxmlformats-officedocument.presentationml.tags+xml"/>
  <Override PartName="/ppt/notesSlides/notesSlide42.xml" ContentType="application/vnd.openxmlformats-officedocument.presentationml.notesSlide+xml"/>
  <Override PartName="/ppt/tags/tag1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4.xml" ContentType="application/vnd.openxmlformats-officedocument.presentationml.tags+xml"/>
  <Override PartName="/ppt/notesSlides/notesSlide46.xml" ContentType="application/vnd.openxmlformats-officedocument.presentationml.notesSlide+xml"/>
  <Override PartName="/ppt/tags/tag1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6.xml" ContentType="application/vnd.openxmlformats-officedocument.presentationml.tags+xml"/>
  <Override PartName="/ppt/notesSlides/notesSlide52.xml" ContentType="application/vnd.openxmlformats-officedocument.presentationml.notesSlide+xml"/>
  <Override PartName="/ppt/tags/tag17.xml" ContentType="application/vnd.openxmlformats-officedocument.presentationml.tags+xml"/>
  <Override PartName="/ppt/notesSlides/notesSlide53.xml" ContentType="application/vnd.openxmlformats-officedocument.presentationml.notesSlide+xml"/>
  <Override PartName="/ppt/tags/tag18.xml" ContentType="application/vnd.openxmlformats-officedocument.presentationml.tags+xml"/>
  <Override PartName="/ppt/notesSlides/notesSlide5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7" r:id="rId4"/>
    <p:sldMasterId id="2147483710" r:id="rId5"/>
    <p:sldMasterId id="2147483722" r:id="rId6"/>
    <p:sldMasterId id="2147483758" r:id="rId7"/>
    <p:sldMasterId id="2147483770" r:id="rId8"/>
    <p:sldMasterId id="2147483782" r:id="rId9"/>
    <p:sldMasterId id="2147483794" r:id="rId10"/>
    <p:sldMasterId id="2147483807" r:id="rId11"/>
  </p:sldMasterIdLst>
  <p:notesMasterIdLst>
    <p:notesMasterId r:id="rId96"/>
  </p:notesMasterIdLst>
  <p:sldIdLst>
    <p:sldId id="7293" r:id="rId12"/>
    <p:sldId id="7128" r:id="rId13"/>
    <p:sldId id="5460" r:id="rId14"/>
    <p:sldId id="7086" r:id="rId15"/>
    <p:sldId id="7286" r:id="rId16"/>
    <p:sldId id="7279" r:id="rId17"/>
    <p:sldId id="7116" r:id="rId18"/>
    <p:sldId id="7285" r:id="rId19"/>
    <p:sldId id="7275" r:id="rId20"/>
    <p:sldId id="6911" r:id="rId21"/>
    <p:sldId id="7288" r:id="rId22"/>
    <p:sldId id="7118" r:id="rId23"/>
    <p:sldId id="5917" r:id="rId24"/>
    <p:sldId id="7294" r:id="rId25"/>
    <p:sldId id="7296" r:id="rId26"/>
    <p:sldId id="7297" r:id="rId27"/>
    <p:sldId id="7298" r:id="rId28"/>
    <p:sldId id="7299" r:id="rId29"/>
    <p:sldId id="7300" r:id="rId30"/>
    <p:sldId id="7301" r:id="rId31"/>
    <p:sldId id="7302" r:id="rId32"/>
    <p:sldId id="7303" r:id="rId33"/>
    <p:sldId id="7304" r:id="rId34"/>
    <p:sldId id="7305" r:id="rId35"/>
    <p:sldId id="7306" r:id="rId36"/>
    <p:sldId id="7307" r:id="rId37"/>
    <p:sldId id="7308" r:id="rId38"/>
    <p:sldId id="7309" r:id="rId39"/>
    <p:sldId id="7310" r:id="rId40"/>
    <p:sldId id="7311" r:id="rId41"/>
    <p:sldId id="7312" r:id="rId42"/>
    <p:sldId id="7313" r:id="rId43"/>
    <p:sldId id="7314" r:id="rId44"/>
    <p:sldId id="7315" r:id="rId45"/>
    <p:sldId id="7316" r:id="rId46"/>
    <p:sldId id="7317" r:id="rId47"/>
    <p:sldId id="7318" r:id="rId48"/>
    <p:sldId id="7319" r:id="rId49"/>
    <p:sldId id="7320" r:id="rId50"/>
    <p:sldId id="7321" r:id="rId51"/>
    <p:sldId id="7291" r:id="rId52"/>
    <p:sldId id="7221" r:id="rId53"/>
    <p:sldId id="6878" r:id="rId54"/>
    <p:sldId id="6985" r:id="rId55"/>
    <p:sldId id="7017" r:id="rId56"/>
    <p:sldId id="7018" r:id="rId57"/>
    <p:sldId id="7059" r:id="rId58"/>
    <p:sldId id="6975" r:id="rId59"/>
    <p:sldId id="6563" r:id="rId60"/>
    <p:sldId id="7060" r:id="rId61"/>
    <p:sldId id="6966" r:id="rId62"/>
    <p:sldId id="7292" r:id="rId63"/>
    <p:sldId id="7290" r:id="rId64"/>
    <p:sldId id="7257" r:id="rId65"/>
    <p:sldId id="7269" r:id="rId66"/>
    <p:sldId id="7241" r:id="rId67"/>
    <p:sldId id="6581" r:id="rId68"/>
    <p:sldId id="6962" r:id="rId69"/>
    <p:sldId id="7255" r:id="rId70"/>
    <p:sldId id="7053" r:id="rId71"/>
    <p:sldId id="7052" r:id="rId72"/>
    <p:sldId id="7124" r:id="rId73"/>
    <p:sldId id="6879" r:id="rId74"/>
    <p:sldId id="7032" r:id="rId75"/>
    <p:sldId id="7134" r:id="rId76"/>
    <p:sldId id="7117" r:id="rId77"/>
    <p:sldId id="6968" r:id="rId78"/>
    <p:sldId id="6618" r:id="rId79"/>
    <p:sldId id="6580" r:id="rId80"/>
    <p:sldId id="6565" r:id="rId81"/>
    <p:sldId id="7282" r:id="rId82"/>
    <p:sldId id="7281" r:id="rId83"/>
    <p:sldId id="5911" r:id="rId84"/>
    <p:sldId id="7072" r:id="rId85"/>
    <p:sldId id="6986" r:id="rId86"/>
    <p:sldId id="6999" r:id="rId87"/>
    <p:sldId id="7271" r:id="rId88"/>
    <p:sldId id="7064" r:id="rId89"/>
    <p:sldId id="6992" r:id="rId90"/>
    <p:sldId id="6993" r:id="rId91"/>
    <p:sldId id="7273" r:id="rId92"/>
    <p:sldId id="7266" r:id="rId93"/>
    <p:sldId id="6961" r:id="rId94"/>
    <p:sldId id="7322" r:id="rId95"/>
  </p:sldIdLst>
  <p:sldSz cx="12192000" cy="6858000"/>
  <p:notesSz cx="10234613" cy="71040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毅 磯村" initials="毅磯" lastIdx="1" clrIdx="0">
    <p:extLst>
      <p:ext uri="{19B8F6BF-5375-455C-9EA6-DF929625EA0E}">
        <p15:presenceInfo xmlns:p15="http://schemas.microsoft.com/office/powerpoint/2012/main" userId="81b091b98eaf54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ECFF"/>
    <a:srgbClr val="FFCCFF"/>
    <a:srgbClr val="FFC5F3"/>
    <a:srgbClr val="90FE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63752" autoAdjust="0"/>
  </p:normalViewPr>
  <p:slideViewPr>
    <p:cSldViewPr snapToGrid="0">
      <p:cViewPr varScale="1">
        <p:scale>
          <a:sx n="54" d="100"/>
          <a:sy n="54" d="100"/>
        </p:scale>
        <p:origin x="1867" y="58"/>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atak\Documents\0_&#21336;&#34892;&#26412;&#12539;&#35542;&#25991;&#21407;&#31295;&#12539;&#25220;&#37682;&#12539;&#35611;&#28436;&#35201;&#26088;\&#12473;&#12510;&#12507;&#12434;&#25345;&#12383;&#12379;&#12427;&#12398;&#12399;&#36933;&#12356;&#26041;&#12364;&#33391;&#12356;\20&#21047;\&#37325;&#12397;&#12427;&#349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atak\Documents\0_&#21336;&#34892;&#26412;&#12539;&#35542;&#25991;&#21407;&#31295;&#12539;&#25220;&#37682;&#12539;&#35611;&#28436;&#35201;&#26088;\&#12473;&#12510;&#12507;&#12434;&#25345;&#12383;&#12379;&#12427;&#12398;&#12399;&#36933;&#12356;&#26041;&#12364;&#33391;&#12356;\20&#21047;\&#37325;&#12397;&#12427;&#349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403789059248411E-2"/>
          <c:y val="4.5356378013357783E-2"/>
          <c:w val="0.89019685039370078"/>
          <c:h val="0.7963376234217332"/>
        </c:manualLayout>
      </c:layout>
      <c:lineChart>
        <c:grouping val="standard"/>
        <c:varyColors val="0"/>
        <c:ser>
          <c:idx val="0"/>
          <c:order val="0"/>
          <c:tx>
            <c:strRef>
              <c:f>Sheet1!$A$2</c:f>
              <c:strCache>
                <c:ptCount val="1"/>
                <c:pt idx="0">
                  <c:v>高校生</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H26</c:v>
                </c:pt>
                <c:pt idx="1">
                  <c:v>H27</c:v>
                </c:pt>
                <c:pt idx="2">
                  <c:v>H28</c:v>
                </c:pt>
                <c:pt idx="3">
                  <c:v>H29</c:v>
                </c:pt>
                <c:pt idx="4">
                  <c:v>H30</c:v>
                </c:pt>
                <c:pt idx="5">
                  <c:v>R1</c:v>
                </c:pt>
                <c:pt idx="6">
                  <c:v>R2</c:v>
                </c:pt>
                <c:pt idx="7">
                  <c:v>R3</c:v>
                </c:pt>
                <c:pt idx="8">
                  <c:v>R4</c:v>
                </c:pt>
                <c:pt idx="9">
                  <c:v>R5</c:v>
                </c:pt>
                <c:pt idx="10">
                  <c:v>R6</c:v>
                </c:pt>
              </c:strCache>
            </c:strRef>
          </c:cat>
          <c:val>
            <c:numRef>
              <c:f>Sheet1!$B$2:$L$2</c:f>
              <c:numCache>
                <c:formatCode>General</c:formatCode>
                <c:ptCount val="11"/>
                <c:pt idx="0">
                  <c:v>88.2</c:v>
                </c:pt>
                <c:pt idx="1">
                  <c:v>92.3</c:v>
                </c:pt>
                <c:pt idx="2">
                  <c:v>92.9</c:v>
                </c:pt>
                <c:pt idx="3">
                  <c:v>94.1</c:v>
                </c:pt>
                <c:pt idx="4">
                  <c:v>97.5</c:v>
                </c:pt>
                <c:pt idx="5">
                  <c:v>97.1</c:v>
                </c:pt>
                <c:pt idx="6">
                  <c:v>98</c:v>
                </c:pt>
                <c:pt idx="7">
                  <c:v>98.7</c:v>
                </c:pt>
                <c:pt idx="8">
                  <c:v>97.3</c:v>
                </c:pt>
                <c:pt idx="9">
                  <c:v>98.1</c:v>
                </c:pt>
                <c:pt idx="10">
                  <c:v>98.3</c:v>
                </c:pt>
              </c:numCache>
            </c:numRef>
          </c:val>
          <c:smooth val="0"/>
          <c:extLst>
            <c:ext xmlns:c16="http://schemas.microsoft.com/office/drawing/2014/chart" uri="{C3380CC4-5D6E-409C-BE32-E72D297353CC}">
              <c16:uniqueId val="{00000000-58B5-4488-AAD0-D337B3C01185}"/>
            </c:ext>
          </c:extLst>
        </c:ser>
        <c:ser>
          <c:idx val="1"/>
          <c:order val="1"/>
          <c:tx>
            <c:strRef>
              <c:f>Sheet1!$A$3</c:f>
              <c:strCache>
                <c:ptCount val="1"/>
                <c:pt idx="0">
                  <c:v>中学生</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H26</c:v>
                </c:pt>
                <c:pt idx="1">
                  <c:v>H27</c:v>
                </c:pt>
                <c:pt idx="2">
                  <c:v>H28</c:v>
                </c:pt>
                <c:pt idx="3">
                  <c:v>H29</c:v>
                </c:pt>
                <c:pt idx="4">
                  <c:v>H30</c:v>
                </c:pt>
                <c:pt idx="5">
                  <c:v>R1</c:v>
                </c:pt>
                <c:pt idx="6">
                  <c:v>R2</c:v>
                </c:pt>
                <c:pt idx="7">
                  <c:v>R3</c:v>
                </c:pt>
                <c:pt idx="8">
                  <c:v>R4</c:v>
                </c:pt>
                <c:pt idx="9">
                  <c:v>R5</c:v>
                </c:pt>
                <c:pt idx="10">
                  <c:v>R6</c:v>
                </c:pt>
              </c:strCache>
            </c:strRef>
          </c:cat>
          <c:val>
            <c:numRef>
              <c:f>Sheet1!$B$3:$L$3</c:f>
              <c:numCache>
                <c:formatCode>General</c:formatCode>
                <c:ptCount val="11"/>
                <c:pt idx="0">
                  <c:v>39.799999999999997</c:v>
                </c:pt>
                <c:pt idx="1">
                  <c:v>42.7</c:v>
                </c:pt>
                <c:pt idx="2">
                  <c:v>47.3</c:v>
                </c:pt>
                <c:pt idx="3">
                  <c:v>54.6</c:v>
                </c:pt>
                <c:pt idx="4">
                  <c:v>70.599999999999994</c:v>
                </c:pt>
                <c:pt idx="5">
                  <c:v>75.2</c:v>
                </c:pt>
                <c:pt idx="6">
                  <c:v>79.3</c:v>
                </c:pt>
                <c:pt idx="7">
                  <c:v>80.8</c:v>
                </c:pt>
                <c:pt idx="8">
                  <c:v>86.6</c:v>
                </c:pt>
                <c:pt idx="9">
                  <c:v>86.3</c:v>
                </c:pt>
                <c:pt idx="10">
                  <c:v>89.1</c:v>
                </c:pt>
              </c:numCache>
            </c:numRef>
          </c:val>
          <c:smooth val="0"/>
          <c:extLst>
            <c:ext xmlns:c16="http://schemas.microsoft.com/office/drawing/2014/chart" uri="{C3380CC4-5D6E-409C-BE32-E72D297353CC}">
              <c16:uniqueId val="{00000001-58B5-4488-AAD0-D337B3C01185}"/>
            </c:ext>
          </c:extLst>
        </c:ser>
        <c:ser>
          <c:idx val="2"/>
          <c:order val="2"/>
          <c:tx>
            <c:strRef>
              <c:f>Sheet1!$A$4</c:f>
              <c:strCache>
                <c:ptCount val="1"/>
                <c:pt idx="0">
                  <c:v>小学生(10才以上)</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H26</c:v>
                </c:pt>
                <c:pt idx="1">
                  <c:v>H27</c:v>
                </c:pt>
                <c:pt idx="2">
                  <c:v>H28</c:v>
                </c:pt>
                <c:pt idx="3">
                  <c:v>H29</c:v>
                </c:pt>
                <c:pt idx="4">
                  <c:v>H30</c:v>
                </c:pt>
                <c:pt idx="5">
                  <c:v>R1</c:v>
                </c:pt>
                <c:pt idx="6">
                  <c:v>R2</c:v>
                </c:pt>
                <c:pt idx="7">
                  <c:v>R3</c:v>
                </c:pt>
                <c:pt idx="8">
                  <c:v>R4</c:v>
                </c:pt>
                <c:pt idx="9">
                  <c:v>R5</c:v>
                </c:pt>
                <c:pt idx="10">
                  <c:v>R6</c:v>
                </c:pt>
              </c:strCache>
            </c:strRef>
          </c:cat>
          <c:val>
            <c:numRef>
              <c:f>Sheet1!$B$4:$L$4</c:f>
              <c:numCache>
                <c:formatCode>General</c:formatCode>
                <c:ptCount val="11"/>
                <c:pt idx="0">
                  <c:v>12.5</c:v>
                </c:pt>
                <c:pt idx="1">
                  <c:v>19.399999999999999</c:v>
                </c:pt>
                <c:pt idx="2">
                  <c:v>22.3</c:v>
                </c:pt>
                <c:pt idx="3">
                  <c:v>23</c:v>
                </c:pt>
                <c:pt idx="4">
                  <c:v>45.9</c:v>
                </c:pt>
                <c:pt idx="5">
                  <c:v>49.8</c:v>
                </c:pt>
                <c:pt idx="6">
                  <c:v>53.1</c:v>
                </c:pt>
                <c:pt idx="7">
                  <c:v>53.4</c:v>
                </c:pt>
                <c:pt idx="8">
                  <c:v>59.5</c:v>
                </c:pt>
                <c:pt idx="9">
                  <c:v>62.5</c:v>
                </c:pt>
                <c:pt idx="10">
                  <c:v>66.7</c:v>
                </c:pt>
              </c:numCache>
            </c:numRef>
          </c:val>
          <c:smooth val="0"/>
          <c:extLst>
            <c:ext xmlns:c16="http://schemas.microsoft.com/office/drawing/2014/chart" uri="{C3380CC4-5D6E-409C-BE32-E72D297353CC}">
              <c16:uniqueId val="{00000002-58B5-4488-AAD0-D337B3C01185}"/>
            </c:ext>
          </c:extLst>
        </c:ser>
        <c:dLbls>
          <c:dLblPos val="t"/>
          <c:showLegendKey val="0"/>
          <c:showVal val="1"/>
          <c:showCatName val="0"/>
          <c:showSerName val="0"/>
          <c:showPercent val="0"/>
          <c:showBubbleSize val="0"/>
        </c:dLbls>
        <c:marker val="1"/>
        <c:smooth val="0"/>
        <c:axId val="661017232"/>
        <c:axId val="661017952"/>
      </c:lineChart>
      <c:catAx>
        <c:axId val="661017232"/>
        <c:scaling>
          <c:orientation val="minMax"/>
        </c:scaling>
        <c:delete val="1"/>
        <c:axPos val="b"/>
        <c:numFmt formatCode="General" sourceLinked="1"/>
        <c:majorTickMark val="out"/>
        <c:minorTickMark val="none"/>
        <c:tickLblPos val="nextTo"/>
        <c:crossAx val="661017952"/>
        <c:crosses val="autoZero"/>
        <c:auto val="1"/>
        <c:lblAlgn val="ctr"/>
        <c:lblOffset val="100"/>
        <c:noMultiLvlLbl val="0"/>
      </c:catAx>
      <c:valAx>
        <c:axId val="6610179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661017232"/>
        <c:crosses val="autoZero"/>
        <c:crossBetween val="between"/>
      </c:valAx>
      <c:spPr>
        <a:noFill/>
        <a:ln>
          <a:noFill/>
        </a:ln>
        <a:effectLst/>
      </c:spPr>
    </c:plotArea>
    <c:legend>
      <c:legendPos val="b"/>
      <c:layout>
        <c:manualLayout>
          <c:xMode val="edge"/>
          <c:yMode val="edge"/>
          <c:x val="4.8607350668018787E-2"/>
          <c:y val="0.30624043136290613"/>
          <c:w val="0.36703837716461279"/>
          <c:h val="9.3252731316571483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95000"/>
        <a:alpha val="24000"/>
      </a:schemeClr>
    </a:solidFill>
    <a:ln>
      <a:noFill/>
    </a:ln>
    <a:effectLst/>
  </c:spPr>
  <c:txPr>
    <a:bodyPr/>
    <a:lstStyle/>
    <a:p>
      <a:pPr>
        <a:defRPr sz="1500" b="1" i="0" baseline="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403789059248411E-2"/>
          <c:y val="4.5356378013357783E-2"/>
          <c:w val="0.89019685039370078"/>
          <c:h val="0.7963376234217332"/>
        </c:manualLayout>
      </c:layout>
      <c:lineChart>
        <c:grouping val="standard"/>
        <c:varyColors val="0"/>
        <c:ser>
          <c:idx val="0"/>
          <c:order val="0"/>
          <c:tx>
            <c:strRef>
              <c:f>Sheet1!$A$2</c:f>
              <c:strCache>
                <c:ptCount val="1"/>
                <c:pt idx="0">
                  <c:v>高校生</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H26</c:v>
                </c:pt>
                <c:pt idx="1">
                  <c:v>H27</c:v>
                </c:pt>
                <c:pt idx="2">
                  <c:v>H28</c:v>
                </c:pt>
                <c:pt idx="3">
                  <c:v>H29</c:v>
                </c:pt>
                <c:pt idx="4">
                  <c:v>H30</c:v>
                </c:pt>
                <c:pt idx="5">
                  <c:v>R1</c:v>
                </c:pt>
                <c:pt idx="6">
                  <c:v>R2</c:v>
                </c:pt>
                <c:pt idx="7">
                  <c:v>R3</c:v>
                </c:pt>
                <c:pt idx="8">
                  <c:v>R4</c:v>
                </c:pt>
                <c:pt idx="9">
                  <c:v>R5</c:v>
                </c:pt>
                <c:pt idx="10">
                  <c:v>R6</c:v>
                </c:pt>
              </c:strCache>
            </c:strRef>
          </c:cat>
          <c:val>
            <c:numRef>
              <c:f>Sheet1!$B$2:$L$2</c:f>
              <c:numCache>
                <c:formatCode>General</c:formatCode>
                <c:ptCount val="11"/>
                <c:pt idx="0">
                  <c:v>88.2</c:v>
                </c:pt>
                <c:pt idx="1">
                  <c:v>92.3</c:v>
                </c:pt>
                <c:pt idx="2">
                  <c:v>92.9</c:v>
                </c:pt>
                <c:pt idx="3">
                  <c:v>94.1</c:v>
                </c:pt>
                <c:pt idx="4">
                  <c:v>97.5</c:v>
                </c:pt>
                <c:pt idx="5">
                  <c:v>97.1</c:v>
                </c:pt>
                <c:pt idx="6">
                  <c:v>98</c:v>
                </c:pt>
                <c:pt idx="7">
                  <c:v>98.7</c:v>
                </c:pt>
                <c:pt idx="8">
                  <c:v>97.3</c:v>
                </c:pt>
                <c:pt idx="9">
                  <c:v>98.1</c:v>
                </c:pt>
                <c:pt idx="10">
                  <c:v>98.3</c:v>
                </c:pt>
              </c:numCache>
            </c:numRef>
          </c:val>
          <c:smooth val="0"/>
          <c:extLst>
            <c:ext xmlns:c16="http://schemas.microsoft.com/office/drawing/2014/chart" uri="{C3380CC4-5D6E-409C-BE32-E72D297353CC}">
              <c16:uniqueId val="{00000000-58B5-4488-AAD0-D337B3C01185}"/>
            </c:ext>
          </c:extLst>
        </c:ser>
        <c:ser>
          <c:idx val="1"/>
          <c:order val="1"/>
          <c:tx>
            <c:strRef>
              <c:f>Sheet1!$A$3</c:f>
              <c:strCache>
                <c:ptCount val="1"/>
                <c:pt idx="0">
                  <c:v>中学生</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H26</c:v>
                </c:pt>
                <c:pt idx="1">
                  <c:v>H27</c:v>
                </c:pt>
                <c:pt idx="2">
                  <c:v>H28</c:v>
                </c:pt>
                <c:pt idx="3">
                  <c:v>H29</c:v>
                </c:pt>
                <c:pt idx="4">
                  <c:v>H30</c:v>
                </c:pt>
                <c:pt idx="5">
                  <c:v>R1</c:v>
                </c:pt>
                <c:pt idx="6">
                  <c:v>R2</c:v>
                </c:pt>
                <c:pt idx="7">
                  <c:v>R3</c:v>
                </c:pt>
                <c:pt idx="8">
                  <c:v>R4</c:v>
                </c:pt>
                <c:pt idx="9">
                  <c:v>R5</c:v>
                </c:pt>
                <c:pt idx="10">
                  <c:v>R6</c:v>
                </c:pt>
              </c:strCache>
            </c:strRef>
          </c:cat>
          <c:val>
            <c:numRef>
              <c:f>Sheet1!$B$3:$L$3</c:f>
              <c:numCache>
                <c:formatCode>General</c:formatCode>
                <c:ptCount val="11"/>
                <c:pt idx="0">
                  <c:v>39.799999999999997</c:v>
                </c:pt>
                <c:pt idx="1">
                  <c:v>42.7</c:v>
                </c:pt>
                <c:pt idx="2">
                  <c:v>47.3</c:v>
                </c:pt>
                <c:pt idx="3">
                  <c:v>54.6</c:v>
                </c:pt>
                <c:pt idx="4">
                  <c:v>70.599999999999994</c:v>
                </c:pt>
                <c:pt idx="5">
                  <c:v>75.2</c:v>
                </c:pt>
                <c:pt idx="6">
                  <c:v>79.3</c:v>
                </c:pt>
                <c:pt idx="7">
                  <c:v>80.8</c:v>
                </c:pt>
                <c:pt idx="8">
                  <c:v>86.6</c:v>
                </c:pt>
                <c:pt idx="9">
                  <c:v>86.3</c:v>
                </c:pt>
                <c:pt idx="10">
                  <c:v>89.1</c:v>
                </c:pt>
              </c:numCache>
            </c:numRef>
          </c:val>
          <c:smooth val="0"/>
          <c:extLst>
            <c:ext xmlns:c16="http://schemas.microsoft.com/office/drawing/2014/chart" uri="{C3380CC4-5D6E-409C-BE32-E72D297353CC}">
              <c16:uniqueId val="{00000001-58B5-4488-AAD0-D337B3C01185}"/>
            </c:ext>
          </c:extLst>
        </c:ser>
        <c:ser>
          <c:idx val="2"/>
          <c:order val="2"/>
          <c:tx>
            <c:strRef>
              <c:f>Sheet1!$A$4</c:f>
              <c:strCache>
                <c:ptCount val="1"/>
                <c:pt idx="0">
                  <c:v>小学生(10才以上)</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H26</c:v>
                </c:pt>
                <c:pt idx="1">
                  <c:v>H27</c:v>
                </c:pt>
                <c:pt idx="2">
                  <c:v>H28</c:v>
                </c:pt>
                <c:pt idx="3">
                  <c:v>H29</c:v>
                </c:pt>
                <c:pt idx="4">
                  <c:v>H30</c:v>
                </c:pt>
                <c:pt idx="5">
                  <c:v>R1</c:v>
                </c:pt>
                <c:pt idx="6">
                  <c:v>R2</c:v>
                </c:pt>
                <c:pt idx="7">
                  <c:v>R3</c:v>
                </c:pt>
                <c:pt idx="8">
                  <c:v>R4</c:v>
                </c:pt>
                <c:pt idx="9">
                  <c:v>R5</c:v>
                </c:pt>
                <c:pt idx="10">
                  <c:v>R6</c:v>
                </c:pt>
              </c:strCache>
            </c:strRef>
          </c:cat>
          <c:val>
            <c:numRef>
              <c:f>Sheet1!$B$4:$L$4</c:f>
              <c:numCache>
                <c:formatCode>General</c:formatCode>
                <c:ptCount val="11"/>
                <c:pt idx="0">
                  <c:v>12.5</c:v>
                </c:pt>
                <c:pt idx="1">
                  <c:v>19.399999999999999</c:v>
                </c:pt>
                <c:pt idx="2">
                  <c:v>22.3</c:v>
                </c:pt>
                <c:pt idx="3">
                  <c:v>23</c:v>
                </c:pt>
                <c:pt idx="4">
                  <c:v>45.9</c:v>
                </c:pt>
                <c:pt idx="5">
                  <c:v>49.8</c:v>
                </c:pt>
                <c:pt idx="6">
                  <c:v>53.1</c:v>
                </c:pt>
                <c:pt idx="7">
                  <c:v>53.4</c:v>
                </c:pt>
                <c:pt idx="8">
                  <c:v>59.5</c:v>
                </c:pt>
                <c:pt idx="9">
                  <c:v>62.5</c:v>
                </c:pt>
                <c:pt idx="10">
                  <c:v>66.7</c:v>
                </c:pt>
              </c:numCache>
            </c:numRef>
          </c:val>
          <c:smooth val="0"/>
          <c:extLst>
            <c:ext xmlns:c16="http://schemas.microsoft.com/office/drawing/2014/chart" uri="{C3380CC4-5D6E-409C-BE32-E72D297353CC}">
              <c16:uniqueId val="{00000002-58B5-4488-AAD0-D337B3C01185}"/>
            </c:ext>
          </c:extLst>
        </c:ser>
        <c:dLbls>
          <c:dLblPos val="t"/>
          <c:showLegendKey val="0"/>
          <c:showVal val="1"/>
          <c:showCatName val="0"/>
          <c:showSerName val="0"/>
          <c:showPercent val="0"/>
          <c:showBubbleSize val="0"/>
        </c:dLbls>
        <c:marker val="1"/>
        <c:smooth val="0"/>
        <c:axId val="661017232"/>
        <c:axId val="661017952"/>
      </c:lineChart>
      <c:catAx>
        <c:axId val="661017232"/>
        <c:scaling>
          <c:orientation val="minMax"/>
        </c:scaling>
        <c:delete val="1"/>
        <c:axPos val="b"/>
        <c:numFmt formatCode="General" sourceLinked="1"/>
        <c:majorTickMark val="out"/>
        <c:minorTickMark val="none"/>
        <c:tickLblPos val="nextTo"/>
        <c:crossAx val="661017952"/>
        <c:crosses val="autoZero"/>
        <c:auto val="1"/>
        <c:lblAlgn val="ctr"/>
        <c:lblOffset val="100"/>
        <c:noMultiLvlLbl val="0"/>
      </c:catAx>
      <c:valAx>
        <c:axId val="6610179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661017232"/>
        <c:crosses val="autoZero"/>
        <c:crossBetween val="between"/>
      </c:valAx>
      <c:spPr>
        <a:noFill/>
        <a:ln>
          <a:noFill/>
        </a:ln>
        <a:effectLst/>
      </c:spPr>
    </c:plotArea>
    <c:legend>
      <c:legendPos val="b"/>
      <c:layout>
        <c:manualLayout>
          <c:xMode val="edge"/>
          <c:yMode val="edge"/>
          <c:x val="4.8607350668018787E-2"/>
          <c:y val="0.30624043136290613"/>
          <c:w val="0.36703837716461279"/>
          <c:h val="9.3252731316571483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lumMod val="95000"/>
        <a:alpha val="24000"/>
      </a:schemeClr>
    </a:solidFill>
    <a:ln>
      <a:noFill/>
    </a:ln>
    <a:effectLst/>
  </c:spPr>
  <c:txPr>
    <a:bodyPr/>
    <a:lstStyle/>
    <a:p>
      <a:pPr>
        <a:defRPr sz="1500" b="1" i="0" baseline="0"/>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4999" cy="356437"/>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6" y="0"/>
            <a:ext cx="4434999" cy="356437"/>
          </a:xfrm>
          <a:prstGeom prst="rect">
            <a:avLst/>
          </a:prstGeom>
        </p:spPr>
        <p:txBody>
          <a:bodyPr vert="horz" lIns="99075" tIns="49538" rIns="99075" bIns="49538" rtlCol="0"/>
          <a:lstStyle>
            <a:lvl1pPr algn="r">
              <a:defRPr sz="1300"/>
            </a:lvl1pPr>
          </a:lstStyle>
          <a:p>
            <a:fld id="{BE979ED5-909A-42C8-A602-08A80119A61D}" type="datetimeFigureOut">
              <a:rPr kumimoji="1" lang="ja-JP" altLang="en-US" smtClean="0"/>
              <a:t>2026/2/14</a:t>
            </a:fld>
            <a:endParaRPr kumimoji="1" lang="ja-JP" altLang="en-US"/>
          </a:p>
        </p:txBody>
      </p:sp>
      <p:sp>
        <p:nvSpPr>
          <p:cNvPr id="4" name="スライド イメージ プレースホルダー 3"/>
          <p:cNvSpPr>
            <a:spLocks noGrp="1" noRot="1" noChangeAspect="1"/>
          </p:cNvSpPr>
          <p:nvPr>
            <p:ph type="sldImg" idx="2"/>
          </p:nvPr>
        </p:nvSpPr>
        <p:spPr>
          <a:xfrm>
            <a:off x="2986088" y="887413"/>
            <a:ext cx="4264025" cy="2398712"/>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1023462" y="3418830"/>
            <a:ext cx="8187690" cy="2797225"/>
          </a:xfrm>
          <a:prstGeom prst="rect">
            <a:avLst/>
          </a:prstGeom>
        </p:spPr>
        <p:txBody>
          <a:bodyPr vert="horz" lIns="99075" tIns="49538" rIns="99075" bIns="495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747628"/>
            <a:ext cx="4434999" cy="356436"/>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6" y="6747628"/>
            <a:ext cx="4434999" cy="356436"/>
          </a:xfrm>
          <a:prstGeom prst="rect">
            <a:avLst/>
          </a:prstGeom>
        </p:spPr>
        <p:txBody>
          <a:bodyPr vert="horz" lIns="99075" tIns="49538" rIns="99075" bIns="49538" rtlCol="0" anchor="b"/>
          <a:lstStyle>
            <a:lvl1pPr algn="r">
              <a:defRPr sz="1300"/>
            </a:lvl1pPr>
          </a:lstStyle>
          <a:p>
            <a:fld id="{B4924CDA-DCC7-4A22-8E23-F3739E69970D}" type="slidenum">
              <a:rPr kumimoji="1" lang="ja-JP" altLang="en-US" smtClean="0"/>
              <a:t>‹#›</a:t>
            </a:fld>
            <a:endParaRPr kumimoji="1" lang="ja-JP" altLang="en-US"/>
          </a:p>
        </p:txBody>
      </p:sp>
    </p:spTree>
    <p:extLst>
      <p:ext uri="{BB962C8B-B14F-4D97-AF65-F5344CB8AC3E}">
        <p14:creationId xmlns:p14="http://schemas.microsoft.com/office/powerpoint/2010/main" val="34131260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oumu.go.jp/johotsusintokei/whitepaper/ja/r07/excel/f00295.xlsx"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oumu.go.jp/johotsusintokei/whitepaper/ja/r07/csv/f00295.cs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xt.go.jp/content/20231004-mxt_jidou01-100002753_1.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asahi.com/topics/word/%E3%82%AA%E3%83%BC%E3%82%B9%E3%83%88%E3%83%A9%E3%83%AA%E3%82%A2.html" TargetMode="External"/><Relationship Id="rId3" Type="http://schemas.openxmlformats.org/officeDocument/2006/relationships/hyperlink" Target="https://www.asahi.com/" TargetMode="External"/><Relationship Id="rId7" Type="http://schemas.openxmlformats.org/officeDocument/2006/relationships/hyperlink" Target="https://www.asahi.com/topics/word/%EF%BC%B3%EF%BC%AE%EF%BC%B3.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asahi.com/articles/photo/AS20251203001723.html" TargetMode="External"/><Relationship Id="rId5" Type="http://schemas.openxmlformats.org/officeDocument/2006/relationships/hyperlink" Target="https://x.com/search?q=www.asahi.com%2Farticles%2FDA3S16357032.html" TargetMode="External"/><Relationship Id="rId4" Type="http://schemas.openxmlformats.org/officeDocument/2006/relationships/hyperlink" Target="https://www.asahi.com/news/gold.html?iref=com_gold" TargetMode="External"/><Relationship Id="rId9" Type="http://schemas.openxmlformats.org/officeDocument/2006/relationships/hyperlink" Target="https://www.asahi.com/topics/word/%E3%82%B9%E3%83%9E%E3%83%BC%E3%83%88%E3%83%95%E3%82%A9%E3%83%B3.htm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oumu.go.jp/johotsusintokei/whitepaper/ja/r07/excel/f00295.xlsx"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soumu.go.jp/johotsusintokei/whitepaper/ja/r07/csv/f00295.csv"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oumu.go.jp/johotsusintokei/whitepaper/ja/r07/excel/f00295.xlsx"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soumu.go.jp/johotsusintokei/whitepaper/ja/r07/csv/f00295.csv"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ebun.jp/articles/-/287545"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ebun.jp/subcategory/%E5%AF%8C%E5%B1%B1%E3%81%AE%E6%95%99%E8%82%B2-%E6%9C%80%E6%96%B0%E6%83%85%E5%A0%B1-"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xt.go.jp/content/20231004-mxt_jidou01-100002753_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sahi.com/" TargetMode="External"/><Relationship Id="rId7" Type="http://schemas.openxmlformats.org/officeDocument/2006/relationships/hyperlink" Target="https://www.asahi.com/topics/word/%E3%82%B9%E3%83%9E%E3%83%BC%E3%83%88%E3%83%95%E3%82%A9%E3%83%B3.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sahi.com/topics/word/%E3%82%AA%E3%83%BC%E3%82%B9%E3%83%88%E3%83%A9%E3%83%AA%E3%82%A2.html" TargetMode="External"/><Relationship Id="rId5" Type="http://schemas.openxmlformats.org/officeDocument/2006/relationships/hyperlink" Target="https://www.asahi.com/topics/word/%EF%BC%B3%EF%BC%AE%EF%BC%B3.html" TargetMode="External"/><Relationship Id="rId4" Type="http://schemas.openxmlformats.org/officeDocument/2006/relationships/hyperlink" Target="https://www.asahi.com/articles/photo/AS20251203001723.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スライド１</a:t>
            </a:r>
          </a:p>
          <a:p>
            <a:r>
              <a:rPr kumimoji="1" lang="ja-JP" altLang="ja-JP" sz="1200" kern="1200" dirty="0">
                <a:solidFill>
                  <a:schemeClr val="tx1"/>
                </a:solidFill>
                <a:effectLst/>
                <a:latin typeface="+mn-lt"/>
                <a:ea typeface="+mn-ea"/>
                <a:cs typeface="+mn-cs"/>
              </a:rPr>
              <a:t>それでは次にスマホについてお話しします。</a:t>
            </a:r>
          </a:p>
          <a:p>
            <a:r>
              <a:rPr kumimoji="1" lang="ja-JP" altLang="ja-JP" sz="1200" kern="1200" dirty="0">
                <a:solidFill>
                  <a:schemeClr val="tx1"/>
                </a:solidFill>
                <a:effectLst/>
                <a:latin typeface="+mn-lt"/>
                <a:ea typeface="+mn-ea"/>
                <a:cs typeface="+mn-cs"/>
              </a:rPr>
              <a:t>最近よく、スマホはよくないと言われているけれど、実際どうなの？　最近条例もできたらしいし、という質問を受けます。</a:t>
            </a:r>
          </a:p>
          <a:p>
            <a:r>
              <a:rPr kumimoji="1" lang="ja-JP" altLang="ja-JP" sz="1200" kern="1200" dirty="0">
                <a:solidFill>
                  <a:schemeClr val="tx1"/>
                </a:solidFill>
                <a:effectLst/>
                <a:latin typeface="+mn-lt"/>
                <a:ea typeface="+mn-ea"/>
                <a:cs typeface="+mn-cs"/>
              </a:rPr>
              <a:t>これはこんなふうにお考え下さい。</a:t>
            </a:r>
          </a:p>
          <a:p>
            <a:r>
              <a:rPr kumimoji="1" lang="ja-JP" altLang="ja-JP" sz="1200" kern="1200" dirty="0">
                <a:solidFill>
                  <a:schemeClr val="tx1"/>
                </a:solidFill>
                <a:effectLst/>
                <a:latin typeface="+mn-lt"/>
                <a:ea typeface="+mn-ea"/>
                <a:cs typeface="+mn-cs"/>
              </a:rPr>
              <a:t>確かにこれまでは家庭でルールを作り上手に使えるように子どもたちを教育しようとしてきました。ルールを作ってくださいね～と皆さんもよく聞いたことがありますよね。。ところが最近は、スマホを使うとルールがあっても脳や精神への悪影響が避けられないということが分かってきたんですね。特に、</a:t>
            </a:r>
            <a:r>
              <a:rPr kumimoji="1" lang="en-US" altLang="ja-JP" sz="1200" kern="1200" dirty="0">
                <a:solidFill>
                  <a:schemeClr val="tx1"/>
                </a:solidFill>
                <a:effectLst/>
                <a:latin typeface="+mn-lt"/>
                <a:ea typeface="+mn-ea"/>
                <a:cs typeface="+mn-cs"/>
              </a:rPr>
              <a:t>LINE</a:t>
            </a:r>
            <a:r>
              <a:rPr kumimoji="1" lang="ja-JP" altLang="ja-JP" sz="1200" kern="1200" dirty="0">
                <a:solidFill>
                  <a:schemeClr val="tx1"/>
                </a:solidFill>
                <a:effectLst/>
                <a:latin typeface="+mn-lt"/>
                <a:ea typeface="+mn-ea"/>
                <a:cs typeface="+mn-cs"/>
              </a:rPr>
              <a:t>やインスタなどの</a:t>
            </a:r>
            <a:r>
              <a:rPr kumimoji="1" lang="en-US" altLang="ja-JP" sz="1200" kern="1200" dirty="0">
                <a:solidFill>
                  <a:schemeClr val="tx1"/>
                </a:solidFill>
                <a:effectLst/>
                <a:latin typeface="+mn-lt"/>
                <a:ea typeface="+mn-ea"/>
                <a:cs typeface="+mn-cs"/>
              </a:rPr>
              <a:t>SNS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TikTok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YouTube</a:t>
            </a:r>
            <a:r>
              <a:rPr kumimoji="1" lang="ja-JP" altLang="ja-JP" sz="1200" kern="1200" dirty="0">
                <a:solidFill>
                  <a:schemeClr val="tx1"/>
                </a:solidFill>
                <a:effectLst/>
                <a:latin typeface="+mn-lt"/>
                <a:ea typeface="+mn-ea"/>
                <a:cs typeface="+mn-cs"/>
              </a:rPr>
              <a:t>のショート動画みたいに最近のスマホでのアプリでの発達はものすごいものがありまして、やっぱり教育が上手くいかない。と言うことが分かってきたわけです。それで海外では、子どものスマホの使用自体を制限する必要がある。と言うふうに考えられるようになりました。</a:t>
            </a:r>
          </a:p>
          <a:p>
            <a:r>
              <a:rPr kumimoji="1" lang="ja-JP" altLang="en-US" dirty="0"/>
              <a:t>・・・・・・・・・・・</a:t>
            </a:r>
            <a:endParaRPr kumimoji="1" lang="en-US" altLang="ja-JP" dirty="0"/>
          </a:p>
          <a:p>
            <a:endParaRPr kumimoji="1" lang="en-US" altLang="ja-JP" dirty="0"/>
          </a:p>
          <a:p>
            <a:r>
              <a:rPr kumimoji="1" lang="en-US" altLang="ja-JP" dirty="0"/>
              <a:t>4</a:t>
            </a:r>
            <a:r>
              <a:rPr kumimoji="1" lang="ja-JP" altLang="en-US" dirty="0"/>
              <a:t>つのポイント</a:t>
            </a:r>
          </a:p>
          <a:p>
            <a:r>
              <a:rPr kumimoji="1" lang="ja-JP" altLang="en-US" dirty="0"/>
              <a:t>・成績が下がる</a:t>
            </a:r>
          </a:p>
          <a:p>
            <a:r>
              <a:rPr kumimoji="1" lang="ja-JP" altLang="en-US" dirty="0"/>
              <a:t>・メンタルの悪化</a:t>
            </a:r>
          </a:p>
          <a:p>
            <a:r>
              <a:rPr kumimoji="1" lang="ja-JP" altLang="en-US" dirty="0"/>
              <a:t>・治療法がない</a:t>
            </a:r>
          </a:p>
          <a:p>
            <a:r>
              <a:rPr kumimoji="1" lang="ja-JP" altLang="en-US" dirty="0"/>
              <a:t>・国家レベルの問題</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4924CDA-DCC7-4A22-8E23-F3739E69970D}" type="slidenum">
              <a:rPr kumimoji="1" lang="ja-JP" altLang="en-US" smtClean="0"/>
              <a:t>2</a:t>
            </a:fld>
            <a:endParaRPr kumimoji="1" lang="ja-JP" altLang="en-US"/>
          </a:p>
        </p:txBody>
      </p:sp>
    </p:spTree>
    <p:extLst>
      <p:ext uri="{BB962C8B-B14F-4D97-AF65-F5344CB8AC3E}">
        <p14:creationId xmlns:p14="http://schemas.microsoft.com/office/powerpoint/2010/main" val="626142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（出典）総務省「</a:t>
            </a:r>
            <a:r>
              <a:rPr kumimoji="1" lang="en-US" altLang="ja-JP" sz="1200" b="0" i="0" kern="1200" dirty="0">
                <a:solidFill>
                  <a:schemeClr val="tx1"/>
                </a:solidFill>
                <a:effectLst/>
                <a:latin typeface="+mn-lt"/>
                <a:ea typeface="+mn-ea"/>
                <a:cs typeface="+mn-cs"/>
              </a:rPr>
              <a:t>R6 </a:t>
            </a:r>
            <a:r>
              <a:rPr kumimoji="1" lang="ja-JP" altLang="en-US" sz="1200" b="0" i="0" kern="1200" dirty="0">
                <a:solidFill>
                  <a:schemeClr val="tx1"/>
                </a:solidFill>
                <a:effectLst/>
                <a:latin typeface="+mn-lt"/>
                <a:ea typeface="+mn-ea"/>
                <a:cs typeface="+mn-cs"/>
              </a:rPr>
              <a:t>通信利用動向調査」  </a:t>
            </a:r>
            <a:r>
              <a:rPr kumimoji="1" lang="en-US" altLang="ja-JP" sz="1200" b="0" i="0" kern="1200" dirty="0">
                <a:solidFill>
                  <a:schemeClr val="tx1"/>
                </a:solidFill>
                <a:effectLst/>
                <a:latin typeface="+mn-lt"/>
                <a:ea typeface="+mn-ea"/>
                <a:cs typeface="+mn-cs"/>
              </a:rPr>
              <a:t>R7.5.30</a:t>
            </a:r>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「図表</a:t>
            </a:r>
            <a:r>
              <a:rPr kumimoji="1" lang="en-US" altLang="ja-JP" sz="1200" b="0" i="0" kern="1200" dirty="0">
                <a:solidFill>
                  <a:schemeClr val="tx1"/>
                </a:solidFill>
                <a:effectLst/>
                <a:latin typeface="+mn-lt"/>
                <a:ea typeface="+mn-ea"/>
                <a:cs typeface="+mn-cs"/>
              </a:rPr>
              <a:t>Ⅱ-1-11-3</a:t>
            </a:r>
            <a:r>
              <a:rPr kumimoji="1" lang="ja-JP" altLang="en-US" sz="1200" b="0" i="0" kern="1200" dirty="0">
                <a:solidFill>
                  <a:schemeClr val="tx1"/>
                </a:solidFill>
                <a:effectLst/>
                <a:latin typeface="+mn-lt"/>
                <a:ea typeface="+mn-ea"/>
                <a:cs typeface="+mn-cs"/>
              </a:rPr>
              <a:t>　年齢階層別インターネット利用率」の</a:t>
            </a:r>
            <a:r>
              <a:rPr kumimoji="1" lang="en-US" altLang="ja-JP" sz="1200" b="0" i="0" u="sng" kern="1200" dirty="0">
                <a:solidFill>
                  <a:schemeClr val="tx1"/>
                </a:solidFill>
                <a:effectLst/>
                <a:latin typeface="+mn-lt"/>
                <a:ea typeface="+mn-ea"/>
                <a:cs typeface="+mn-cs"/>
                <a:hlinkClick r:id="rId3"/>
              </a:rPr>
              <a:t>Excel</a:t>
            </a:r>
            <a:r>
              <a:rPr kumimoji="1" lang="ja-JP" altLang="en-US" sz="1200" b="0" i="0" u="sng" kern="1200" dirty="0">
                <a:solidFill>
                  <a:schemeClr val="tx1"/>
                </a:solidFill>
                <a:effectLst/>
                <a:latin typeface="+mn-lt"/>
                <a:ea typeface="+mn-ea"/>
                <a:cs typeface="+mn-cs"/>
                <a:hlinkClick r:id="rId3"/>
              </a:rPr>
              <a:t>はこちら</a:t>
            </a: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 </a:t>
            </a:r>
            <a:r>
              <a:rPr kumimoji="1" lang="en-US" altLang="ja-JP" sz="1200" b="0" i="0" u="sng" kern="1200" dirty="0">
                <a:solidFill>
                  <a:schemeClr val="tx1"/>
                </a:solidFill>
                <a:effectLst/>
                <a:latin typeface="+mn-lt"/>
                <a:ea typeface="+mn-ea"/>
                <a:cs typeface="+mn-cs"/>
                <a:hlinkClick r:id="rId4"/>
              </a:rPr>
              <a:t>CSV</a:t>
            </a:r>
            <a:r>
              <a:rPr kumimoji="1" lang="ja-JP" altLang="en-US" sz="1200" b="0" i="0" u="sng" kern="1200" dirty="0">
                <a:solidFill>
                  <a:schemeClr val="tx1"/>
                </a:solidFill>
                <a:effectLst/>
                <a:latin typeface="+mn-lt"/>
                <a:ea typeface="+mn-ea"/>
                <a:cs typeface="+mn-cs"/>
                <a:hlinkClick r:id="rId4"/>
              </a:rPr>
              <a:t>はこちら</a:t>
            </a:r>
            <a:endParaRPr kumimoji="1" lang="ja-JP" altLang="en-US" sz="1200" b="0" i="0" kern="1200" dirty="0">
              <a:solidFill>
                <a:schemeClr val="tx1"/>
              </a:solidFill>
              <a:effectLst/>
              <a:latin typeface="+mn-lt"/>
              <a:ea typeface="+mn-ea"/>
              <a:cs typeface="+mn-cs"/>
            </a:endParaRPr>
          </a:p>
          <a:p>
            <a:r>
              <a:rPr kumimoji="1" lang="en-US" altLang="ja-JP" dirty="0"/>
              <a:t>https://www.soumu.go.jp/johotsusintokei/statistics/data/250530_1.pdf</a:t>
            </a:r>
          </a:p>
          <a:p>
            <a:r>
              <a:rPr kumimoji="1" lang="en-US" altLang="ja-JP" dirty="0"/>
              <a:t>https://www.soumu.go.jp/johotsusintokei/statistics/statistics05a.html</a:t>
            </a:r>
          </a:p>
          <a:p>
            <a:endParaRPr kumimoji="1" lang="en-US" altLang="ja-JP" dirty="0"/>
          </a:p>
          <a:p>
            <a:r>
              <a:rPr kumimoji="1" lang="ja-JP" altLang="ja-JP" sz="1200" kern="1200" dirty="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10</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それで、これは一番新しい総務省のデータですけれども、どうやら子供に見せない親が増えているようなんですね。特に小学生では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だったのが</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くらいまでこれ</a:t>
            </a:r>
            <a:r>
              <a:rPr kumimoji="1" lang="en-US" altLang="ja-JP" sz="1200" kern="1200" dirty="0">
                <a:solidFill>
                  <a:schemeClr val="tx1"/>
                </a:solidFill>
                <a:effectLst/>
                <a:latin typeface="+mn-lt"/>
                <a:ea typeface="+mn-ea"/>
                <a:cs typeface="+mn-cs"/>
              </a:rPr>
              <a:t>YouTube</a:t>
            </a:r>
            <a:r>
              <a:rPr kumimoji="1" lang="ja-JP" altLang="ja-JP" sz="1200" kern="1200" dirty="0">
                <a:solidFill>
                  <a:schemeClr val="tx1"/>
                </a:solidFill>
                <a:effectLst/>
                <a:latin typeface="+mn-lt"/>
                <a:ea typeface="+mn-ea"/>
                <a:cs typeface="+mn-cs"/>
              </a:rPr>
              <a:t>も含めてですね、ネットを見せないという親が増えていることが分かっています。</a:t>
            </a:r>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4924CDA-DCC7-4A22-8E23-F3739E69970D}" type="slidenum">
              <a:rPr kumimoji="1" lang="ja-JP" altLang="en-US" smtClean="0"/>
              <a:t>11</a:t>
            </a:fld>
            <a:endParaRPr kumimoji="1" lang="ja-JP" altLang="en-US"/>
          </a:p>
        </p:txBody>
      </p:sp>
    </p:spTree>
    <p:extLst>
      <p:ext uri="{BB962C8B-B14F-4D97-AF65-F5344CB8AC3E}">
        <p14:creationId xmlns:p14="http://schemas.microsoft.com/office/powerpoint/2010/main" val="564357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11</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ご清聴ありがとうございました。</a:t>
            </a:r>
          </a:p>
          <a:p>
            <a:r>
              <a:rPr kumimoji="1" lang="ja-JP" altLang="ja-JP" sz="1200" kern="1200" dirty="0">
                <a:solidFill>
                  <a:schemeClr val="tx1"/>
                </a:solidFill>
                <a:effectLst/>
                <a:latin typeface="+mn-lt"/>
                <a:ea typeface="+mn-ea"/>
                <a:cs typeface="+mn-cs"/>
              </a:rPr>
              <a:t>スライド資料などご希望の方は</a:t>
            </a:r>
            <a:r>
              <a:rPr kumimoji="1" lang="en-US" altLang="ja-JP" sz="1200" kern="1200" dirty="0">
                <a:solidFill>
                  <a:schemeClr val="tx1"/>
                </a:solidFill>
                <a:effectLst/>
                <a:latin typeface="+mn-lt"/>
                <a:ea typeface="+mn-ea"/>
                <a:cs typeface="+mn-cs"/>
              </a:rPr>
              <a:t>QR</a:t>
            </a:r>
            <a:r>
              <a:rPr kumimoji="1" lang="ja-JP" altLang="ja-JP" sz="1200" kern="1200" dirty="0">
                <a:solidFill>
                  <a:schemeClr val="tx1"/>
                </a:solidFill>
                <a:effectLst/>
                <a:latin typeface="+mn-lt"/>
                <a:ea typeface="+mn-ea"/>
                <a:cs typeface="+mn-cs"/>
              </a:rPr>
              <a:t>コードからお知らせください。対応したいと思います。以上です。</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分</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秒</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B4924CDA-DCC7-4A22-8E23-F3739E69970D}" type="slidenum">
              <a:rPr kumimoji="1" lang="ja-JP" altLang="en-US" smtClean="0"/>
              <a:t>12</a:t>
            </a:fld>
            <a:endParaRPr kumimoji="1" lang="ja-JP" altLang="en-US"/>
          </a:p>
        </p:txBody>
      </p:sp>
    </p:spTree>
    <p:extLst>
      <p:ext uri="{BB962C8B-B14F-4D97-AF65-F5344CB8AC3E}">
        <p14:creationId xmlns:p14="http://schemas.microsoft.com/office/powerpoint/2010/main" val="2369627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24CDA-DCC7-4A22-8E23-F3739E69970D}"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9298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09A88-A86C-0C55-DB84-A4FAD24041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9F2B17-9B36-E64D-2984-284B69066E5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DA3F7F-75B3-B2B8-604D-BA96D2EC9555}"/>
              </a:ext>
            </a:extLst>
          </p:cNvPr>
          <p:cNvSpPr>
            <a:spLocks noGrp="1"/>
          </p:cNvSpPr>
          <p:nvPr>
            <p:ph type="body" idx="1"/>
          </p:nvPr>
        </p:nvSpPr>
        <p:spPr/>
        <p:txBody>
          <a:bodyPr/>
          <a:lstStyle/>
          <a:p>
            <a:r>
              <a:rPr kumimoji="1" lang="en-US" altLang="ja-JP" dirty="0"/>
              <a:t>4</a:t>
            </a:r>
            <a:r>
              <a:rPr kumimoji="1" lang="ja-JP" altLang="en-US" dirty="0"/>
              <a:t>つのポイント</a:t>
            </a:r>
          </a:p>
          <a:p>
            <a:r>
              <a:rPr kumimoji="1" lang="ja-JP" altLang="en-US" dirty="0"/>
              <a:t>・成績が下がる</a:t>
            </a:r>
          </a:p>
          <a:p>
            <a:r>
              <a:rPr kumimoji="1" lang="ja-JP" altLang="en-US" dirty="0"/>
              <a:t>・メンタルの悪化</a:t>
            </a:r>
          </a:p>
          <a:p>
            <a:r>
              <a:rPr kumimoji="1" lang="ja-JP" altLang="en-US" dirty="0"/>
              <a:t>・治療法がない</a:t>
            </a:r>
          </a:p>
          <a:p>
            <a:r>
              <a:rPr kumimoji="1" lang="ja-JP" altLang="en-US" dirty="0"/>
              <a:t>・国家レベルの問題</a:t>
            </a:r>
          </a:p>
        </p:txBody>
      </p:sp>
      <p:sp>
        <p:nvSpPr>
          <p:cNvPr id="4" name="スライド番号プレースホルダー 3">
            <a:extLst>
              <a:ext uri="{FF2B5EF4-FFF2-40B4-BE49-F238E27FC236}">
                <a16:creationId xmlns:a16="http://schemas.microsoft.com/office/drawing/2014/main" id="{6673A002-6717-A00C-5BA9-E488747A2817}"/>
              </a:ext>
            </a:extLst>
          </p:cNvPr>
          <p:cNvSpPr>
            <a:spLocks noGrp="1"/>
          </p:cNvSpPr>
          <p:nvPr>
            <p:ph type="sldNum" sz="quarter" idx="5"/>
          </p:nvPr>
        </p:nvSpPr>
        <p:spPr/>
        <p:txBody>
          <a:bodyPr/>
          <a:lstStyle/>
          <a:p>
            <a:fld id="{B4924CDA-DCC7-4A22-8E23-F3739E69970D}" type="slidenum">
              <a:rPr kumimoji="1" lang="ja-JP" altLang="en-US" smtClean="0"/>
              <a:t>15</a:t>
            </a:fld>
            <a:endParaRPr kumimoji="1" lang="ja-JP" altLang="en-US"/>
          </a:p>
        </p:txBody>
      </p:sp>
    </p:spTree>
    <p:extLst>
      <p:ext uri="{BB962C8B-B14F-4D97-AF65-F5344CB8AC3E}">
        <p14:creationId xmlns:p14="http://schemas.microsoft.com/office/powerpoint/2010/main" val="360349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E2AC7-9B5F-B0A6-6FB0-24B2E71DF8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C2F17AE-44AF-26A0-0185-0841EA39AF4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F81A79-C187-EED7-CB06-B5C488C2B4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Kondo Y, Tanabe T, Kobayashi MM et al</a:t>
            </a:r>
            <a:r>
              <a:rPr lang="ja-JP" altLang="en-US" dirty="0"/>
              <a:t>（</a:t>
            </a:r>
            <a:r>
              <a:rPr lang="en-US" altLang="ja-JP" dirty="0"/>
              <a:t>2012</a:t>
            </a:r>
            <a:r>
              <a:rPr lang="ja-JP" altLang="en-US" dirty="0"/>
              <a:t>） </a:t>
            </a:r>
            <a:r>
              <a:rPr lang="en-US" altLang="ja-JP" dirty="0"/>
              <a:t>Association between feeling upon awakening and use of information technology devices in Japanese children. J Epidemiol 22(1) ; 12-20.</a:t>
            </a:r>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3E0DF96E-D1C3-646A-3EA3-B3EC7CE617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85C6F-8A7E-405C-8CB5-84CB069DD91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46989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6846-BE1C-CE1B-B571-E30899F673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AD8A64-04BB-3CAB-7ABB-0004D20F259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504EAED-53F5-66ED-C251-D6A172937278}"/>
              </a:ext>
            </a:extLst>
          </p:cNvPr>
          <p:cNvSpPr>
            <a:spLocks noGrp="1"/>
          </p:cNvSpPr>
          <p:nvPr>
            <p:ph type="body" idx="1"/>
          </p:nvPr>
        </p:nvSpPr>
        <p:spPr/>
        <p:txBody>
          <a:bodyPr/>
          <a:lstStyle/>
          <a:p>
            <a:r>
              <a:rPr kumimoji="1" lang="en-US" altLang="ja-JP" dirty="0"/>
              <a:t>57</a:t>
            </a:r>
            <a:r>
              <a:rPr kumimoji="1" lang="ja-JP" altLang="en-US" dirty="0"/>
              <a:t>歳の事例では、１・２・３のすべての要素が起きているはず。</a:t>
            </a:r>
          </a:p>
          <a:p>
            <a:endParaRPr kumimoji="1" lang="ja-JP" altLang="en-US" dirty="0"/>
          </a:p>
        </p:txBody>
      </p:sp>
      <p:sp>
        <p:nvSpPr>
          <p:cNvPr id="4" name="スライド番号プレースホルダー 3">
            <a:extLst>
              <a:ext uri="{FF2B5EF4-FFF2-40B4-BE49-F238E27FC236}">
                <a16:creationId xmlns:a16="http://schemas.microsoft.com/office/drawing/2014/main" id="{C9200FC5-F801-1EFE-89CB-B037EA13952B}"/>
              </a:ext>
            </a:extLst>
          </p:cNvPr>
          <p:cNvSpPr>
            <a:spLocks noGrp="1"/>
          </p:cNvSpPr>
          <p:nvPr>
            <p:ph type="sldNum" sz="quarter" idx="5"/>
          </p:nvPr>
        </p:nvSpPr>
        <p:spPr/>
        <p:txBody>
          <a:bodyPr/>
          <a:lstStyle/>
          <a:p>
            <a:pPr defTabSz="1073480">
              <a:defRPr/>
            </a:pPr>
            <a:fld id="{BE3E354E-6715-44A8-BD5E-01178A99090A}" type="slidenum">
              <a:rPr lang="ja-JP" altLang="en-US" sz="1400">
                <a:solidFill>
                  <a:prstClr val="black"/>
                </a:solidFill>
                <a:latin typeface="游ゴシック" panose="020F0502020204030204"/>
                <a:ea typeface="游ゴシック" panose="020B0400000000000000" pitchFamily="50" charset="-128"/>
              </a:rPr>
              <a:pPr defTabSz="1073480">
                <a:defRPr/>
              </a:pPr>
              <a:t>17</a:t>
            </a:fld>
            <a:endParaRPr lang="ja-JP" altLang="en-US" sz="14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77978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95E96-ED33-3F5A-08D6-0BDE82736B5F}"/>
            </a:ext>
          </a:extLst>
        </p:cNvPr>
        <p:cNvGrpSpPr/>
        <p:nvPr/>
      </p:nvGrpSpPr>
      <p:grpSpPr>
        <a:xfrm>
          <a:off x="0" y="0"/>
          <a:ext cx="0" cy="0"/>
          <a:chOff x="0" y="0"/>
          <a:chExt cx="0" cy="0"/>
        </a:xfrm>
      </p:grpSpPr>
      <p:sp>
        <p:nvSpPr>
          <p:cNvPr id="111618" name="Rectangle 7">
            <a:extLst>
              <a:ext uri="{FF2B5EF4-FFF2-40B4-BE49-F238E27FC236}">
                <a16:creationId xmlns:a16="http://schemas.microsoft.com/office/drawing/2014/main" id="{8547E0FA-C28D-53AE-2A2D-5802818EA3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500">
                <a:solidFill>
                  <a:schemeClr val="tx1"/>
                </a:solidFill>
                <a:latin typeface="Calibri" panose="020F0502020204030204" pitchFamily="34" charset="0"/>
                <a:ea typeface="ＭＳ Ｐゴシック" panose="020B0600070205080204" pitchFamily="50" charset="-128"/>
              </a:defRPr>
            </a:lvl1pPr>
            <a:lvl2pPr marL="924743" indent="-353341">
              <a:spcBef>
                <a:spcPct val="30000"/>
              </a:spcBef>
              <a:defRPr kumimoji="1" sz="1500">
                <a:solidFill>
                  <a:schemeClr val="tx1"/>
                </a:solidFill>
                <a:latin typeface="Calibri" panose="020F0502020204030204" pitchFamily="34" charset="0"/>
                <a:ea typeface="ＭＳ Ｐゴシック" panose="020B0600070205080204" pitchFamily="50" charset="-128"/>
              </a:defRPr>
            </a:lvl2pPr>
            <a:lvl3pPr marL="1423459" indent="-282672">
              <a:spcBef>
                <a:spcPct val="30000"/>
              </a:spcBef>
              <a:defRPr kumimoji="1" sz="1500">
                <a:solidFill>
                  <a:schemeClr val="tx1"/>
                </a:solidFill>
                <a:latin typeface="Calibri" panose="020F0502020204030204" pitchFamily="34" charset="0"/>
                <a:ea typeface="ＭＳ Ｐゴシック" panose="020B0600070205080204" pitchFamily="50" charset="-128"/>
              </a:defRPr>
            </a:lvl3pPr>
            <a:lvl4pPr marL="1992844" indent="-282672">
              <a:spcBef>
                <a:spcPct val="30000"/>
              </a:spcBef>
              <a:defRPr kumimoji="1" sz="1500">
                <a:solidFill>
                  <a:schemeClr val="tx1"/>
                </a:solidFill>
                <a:latin typeface="Calibri" panose="020F0502020204030204" pitchFamily="34" charset="0"/>
                <a:ea typeface="ＭＳ Ｐゴシック" panose="020B0600070205080204" pitchFamily="50" charset="-128"/>
              </a:defRPr>
            </a:lvl4pPr>
            <a:lvl5pPr marL="2564245" indent="-282672">
              <a:spcBef>
                <a:spcPct val="30000"/>
              </a:spcBef>
              <a:defRPr kumimoji="1" sz="1500">
                <a:solidFill>
                  <a:schemeClr val="tx1"/>
                </a:solidFill>
                <a:latin typeface="Calibri" panose="020F0502020204030204" pitchFamily="34" charset="0"/>
                <a:ea typeface="ＭＳ Ｐゴシック" panose="020B0600070205080204" pitchFamily="50" charset="-128"/>
              </a:defRPr>
            </a:lvl5pPr>
            <a:lvl6pPr marL="3145743" indent="-282672" eaLnBrk="0" fontAlgn="base" hangingPunct="0">
              <a:spcBef>
                <a:spcPct val="30000"/>
              </a:spcBef>
              <a:spcAft>
                <a:spcPct val="0"/>
              </a:spcAft>
              <a:defRPr kumimoji="1" sz="1500">
                <a:solidFill>
                  <a:schemeClr val="tx1"/>
                </a:solidFill>
                <a:latin typeface="Calibri" panose="020F0502020204030204" pitchFamily="34" charset="0"/>
                <a:ea typeface="ＭＳ Ｐゴシック" panose="020B0600070205080204" pitchFamily="50" charset="-128"/>
              </a:defRPr>
            </a:lvl6pPr>
            <a:lvl7pPr marL="3727242" indent="-282672" eaLnBrk="0" fontAlgn="base" hangingPunct="0">
              <a:spcBef>
                <a:spcPct val="30000"/>
              </a:spcBef>
              <a:spcAft>
                <a:spcPct val="0"/>
              </a:spcAft>
              <a:defRPr kumimoji="1" sz="1500">
                <a:solidFill>
                  <a:schemeClr val="tx1"/>
                </a:solidFill>
                <a:latin typeface="Calibri" panose="020F0502020204030204" pitchFamily="34" charset="0"/>
                <a:ea typeface="ＭＳ Ｐゴシック" panose="020B0600070205080204" pitchFamily="50" charset="-128"/>
              </a:defRPr>
            </a:lvl7pPr>
            <a:lvl8pPr marL="4308740" indent="-282672" eaLnBrk="0" fontAlgn="base" hangingPunct="0">
              <a:spcBef>
                <a:spcPct val="30000"/>
              </a:spcBef>
              <a:spcAft>
                <a:spcPct val="0"/>
              </a:spcAft>
              <a:defRPr kumimoji="1" sz="1500">
                <a:solidFill>
                  <a:schemeClr val="tx1"/>
                </a:solidFill>
                <a:latin typeface="Calibri" panose="020F0502020204030204" pitchFamily="34" charset="0"/>
                <a:ea typeface="ＭＳ Ｐゴシック" panose="020B0600070205080204" pitchFamily="50" charset="-128"/>
              </a:defRPr>
            </a:lvl8pPr>
            <a:lvl9pPr marL="4890237" indent="-282672" eaLnBrk="0" fontAlgn="base" hangingPunct="0">
              <a:spcBef>
                <a:spcPct val="30000"/>
              </a:spcBef>
              <a:spcAft>
                <a:spcPct val="0"/>
              </a:spcAft>
              <a:defRPr kumimoji="1" sz="1500">
                <a:solidFill>
                  <a:schemeClr val="tx1"/>
                </a:solidFill>
                <a:latin typeface="Calibri" panose="020F0502020204030204" pitchFamily="34" charset="0"/>
                <a:ea typeface="ＭＳ Ｐゴシック" panose="020B0600070205080204" pitchFamily="50" charset="-128"/>
              </a:defRPr>
            </a:lvl9pPr>
          </a:lstStyle>
          <a:p>
            <a:pPr defTabSz="1162995" fontAlgn="base">
              <a:spcBef>
                <a:spcPct val="0"/>
              </a:spcBef>
              <a:spcAft>
                <a:spcPct val="0"/>
              </a:spcAft>
              <a:defRPr/>
            </a:pPr>
            <a:fld id="{9A1130B3-693D-43DD-98DF-5606760A350A}" type="slidenum">
              <a:rPr lang="en-US" altLang="ja-JP">
                <a:solidFill>
                  <a:prstClr val="black"/>
                </a:solidFill>
                <a:latin typeface="Times New Roman" panose="02020603050405020304" pitchFamily="18" charset="0"/>
              </a:rPr>
              <a:pPr defTabSz="1162995" fontAlgn="base">
                <a:spcBef>
                  <a:spcPct val="0"/>
                </a:spcBef>
                <a:spcAft>
                  <a:spcPct val="0"/>
                </a:spcAft>
                <a:defRPr/>
              </a:pPr>
              <a:t>18</a:t>
            </a:fld>
            <a:endParaRPr lang="en-US" altLang="ja-JP">
              <a:solidFill>
                <a:prstClr val="black"/>
              </a:solidFill>
              <a:latin typeface="Times New Roman" panose="02020603050405020304" pitchFamily="18" charset="0"/>
            </a:endParaRPr>
          </a:p>
        </p:txBody>
      </p:sp>
      <p:sp>
        <p:nvSpPr>
          <p:cNvPr id="111619" name="Rectangle 2">
            <a:extLst>
              <a:ext uri="{FF2B5EF4-FFF2-40B4-BE49-F238E27FC236}">
                <a16:creationId xmlns:a16="http://schemas.microsoft.com/office/drawing/2014/main" id="{AB8175C4-A3A0-E9F0-746A-F9FE3CC22A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a:extLst>
              <a:ext uri="{FF2B5EF4-FFF2-40B4-BE49-F238E27FC236}">
                <a16:creationId xmlns:a16="http://schemas.microsoft.com/office/drawing/2014/main" id="{9C2ACD73-A3AF-23C2-F80E-B4DFA37A9D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ts val="2099"/>
              </a:lnSpc>
            </a:pPr>
            <a:r>
              <a:rPr lang="ja-JP" altLang="en-US"/>
              <a:t>前頭前野が良く発達しているのは人間だけ。</a:t>
            </a:r>
          </a:p>
        </p:txBody>
      </p:sp>
    </p:spTree>
    <p:extLst>
      <p:ext uri="{BB962C8B-B14F-4D97-AF65-F5344CB8AC3E}">
        <p14:creationId xmlns:p14="http://schemas.microsoft.com/office/powerpoint/2010/main" val="1465778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15C2-161B-4637-951F-FD09A6FC03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A70C6D-C318-0ECA-B3BC-CC04563CF8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F760D30-0EB1-B82B-34C9-1756C5C9F79F}"/>
              </a:ext>
            </a:extLst>
          </p:cNvPr>
          <p:cNvSpPr>
            <a:spLocks noGrp="1"/>
          </p:cNvSpPr>
          <p:nvPr>
            <p:ph type="body" idx="1"/>
          </p:nvPr>
        </p:nvSpPr>
        <p:spPr/>
        <p:txBody>
          <a:bodyPr/>
          <a:lstStyle/>
          <a:p>
            <a:r>
              <a:rPr kumimoji="1" lang="zh-TW" altLang="en-US" dirty="0"/>
              <a:t>東北大学 川島隆太教授 インタビュー「読む＆書く」からこそ学びは深くなる</a:t>
            </a:r>
          </a:p>
          <a:p>
            <a:r>
              <a:rPr kumimoji="1" lang="en-US" altLang="zh-TW" dirty="0"/>
              <a:t>2019/11/08</a:t>
            </a:r>
          </a:p>
          <a:p>
            <a:r>
              <a:rPr kumimoji="1" lang="en-US" altLang="zh-TW" dirty="0"/>
              <a:t>https://www.hj.sanno.ac.jp/cp/feature/201911/08-02.html</a:t>
            </a:r>
          </a:p>
          <a:p>
            <a:r>
              <a:rPr kumimoji="1" lang="zh-TW" altLang="en-US" dirty="0"/>
              <a:t>産業能率大学総合研究所</a:t>
            </a:r>
          </a:p>
          <a:p>
            <a:endParaRPr kumimoji="1" lang="zh-TW" altLang="en-US" dirty="0"/>
          </a:p>
          <a:p>
            <a:endParaRPr kumimoji="1" lang="zh-TW" altLang="en-US" dirty="0"/>
          </a:p>
          <a:p>
            <a:r>
              <a:rPr kumimoji="1" lang="zh-TW" altLang="en-US" dirty="0"/>
              <a:t>「人生</a:t>
            </a:r>
            <a:r>
              <a:rPr kumimoji="1" lang="en-US" altLang="zh-TW" dirty="0"/>
              <a:t>100</a:t>
            </a:r>
            <a:r>
              <a:rPr kumimoji="1" lang="zh-TW" altLang="en-US" dirty="0"/>
              <a:t>年時代」にビジネスパーソンが長く活躍し続けるためには、どのような学びや習慣が必要なのでしょうか。</a:t>
            </a:r>
          </a:p>
          <a:p>
            <a:r>
              <a:rPr kumimoji="1" lang="zh-TW" altLang="en-US" dirty="0"/>
              <a:t>脳機能イメージング研究の第一人者である東北大学の川島隆太教授に、脳科学の知見に基づいた大人の学びのメカニズムや継続的な学習の意味、効果の高い学習方法、能力を引き出し開花させるための脳のトレーニング方法などを伺いました。</a:t>
            </a:r>
          </a:p>
          <a:p>
            <a:endParaRPr kumimoji="1" lang="zh-TW" altLang="en-US" dirty="0"/>
          </a:p>
          <a:p>
            <a:r>
              <a:rPr kumimoji="1" lang="en-US" altLang="zh-TW" dirty="0"/>
              <a:t>Profile</a:t>
            </a:r>
          </a:p>
          <a:p>
            <a:r>
              <a:rPr kumimoji="1" lang="zh-TW" altLang="en-US" dirty="0"/>
              <a:t>東北大学</a:t>
            </a:r>
          </a:p>
          <a:p>
            <a:r>
              <a:rPr kumimoji="1" lang="zh-TW" altLang="en-US" dirty="0"/>
              <a:t>加齢医学研究所所長</a:t>
            </a:r>
          </a:p>
          <a:p>
            <a:r>
              <a:rPr kumimoji="1" lang="zh-TW" altLang="en-US" dirty="0"/>
              <a:t>スマート・エイジング国際共同研究センター長</a:t>
            </a:r>
          </a:p>
          <a:p>
            <a:endParaRPr kumimoji="1" lang="zh-TW" altLang="en-US" dirty="0"/>
          </a:p>
          <a:p>
            <a:r>
              <a:rPr kumimoji="1" lang="zh-TW" altLang="en-US" dirty="0"/>
              <a:t>川島　隆太　教授</a:t>
            </a:r>
          </a:p>
          <a:p>
            <a:r>
              <a:rPr kumimoji="1" lang="zh-TW" altLang="en-US" dirty="0"/>
              <a:t>東北大学大学院医学研究科修了、スウェーデン王国カロリンスカ研究所、東北大学加齢医学研究所助手、講師、教授を経て</a:t>
            </a:r>
            <a:r>
              <a:rPr kumimoji="1" lang="en-US" altLang="zh-TW" dirty="0"/>
              <a:t>2014</a:t>
            </a:r>
            <a:r>
              <a:rPr kumimoji="1" lang="zh-TW" altLang="en-US" dirty="0"/>
              <a:t>年より同研究所所長。</a:t>
            </a:r>
          </a:p>
          <a:p>
            <a:r>
              <a:rPr kumimoji="1" lang="zh-TW" altLang="en-US" dirty="0"/>
              <a:t>人の脳活動の仕組みを研究する「脳機能イメージング」のパイオニアであり、脳機能開発研究の国内第一人者。</a:t>
            </a:r>
          </a:p>
          <a:p>
            <a:r>
              <a:rPr kumimoji="1" lang="zh-TW" altLang="en-US" dirty="0"/>
              <a:t>脳活性化を目的としたポータブルゲームシリーズの監修者として知られる。</a:t>
            </a:r>
            <a:r>
              <a:rPr kumimoji="1" lang="en-US" altLang="zh-TW" dirty="0"/>
              <a:t>『</a:t>
            </a:r>
            <a:r>
              <a:rPr kumimoji="1" lang="zh-TW" altLang="en-US" dirty="0"/>
              <a:t>スマホが学力を破壊する</a:t>
            </a:r>
            <a:r>
              <a:rPr kumimoji="1" lang="en-US" altLang="zh-TW" dirty="0"/>
              <a:t>』</a:t>
            </a:r>
            <a:r>
              <a:rPr kumimoji="1" lang="zh-TW" altLang="en-US" dirty="0"/>
              <a:t>（集英社新書）など著書多数。</a:t>
            </a:r>
          </a:p>
          <a:p>
            <a:r>
              <a:rPr kumimoji="1" lang="en-US" altLang="zh-TW" dirty="0"/>
              <a:t>※</a:t>
            </a:r>
            <a:r>
              <a:rPr kumimoji="1" lang="zh-TW" altLang="en-US" dirty="0"/>
              <a:t>所属・肩書きは掲載当時のものです。</a:t>
            </a:r>
          </a:p>
          <a:p>
            <a:endParaRPr kumimoji="1" lang="zh-TW" altLang="en-US" dirty="0"/>
          </a:p>
          <a:p>
            <a:endParaRPr kumimoji="1" lang="zh-TW" altLang="en-US" dirty="0"/>
          </a:p>
          <a:p>
            <a:r>
              <a:rPr kumimoji="1" lang="zh-TW" altLang="en-US" dirty="0"/>
              <a:t>何歳になっても学習によって脳は変化する</a:t>
            </a:r>
          </a:p>
          <a:p>
            <a:r>
              <a:rPr kumimoji="1" lang="en-US" altLang="zh-TW" dirty="0"/>
              <a:t>――</a:t>
            </a:r>
            <a:r>
              <a:rPr kumimoji="1" lang="zh-TW" altLang="en-US" dirty="0"/>
              <a:t>脳科学の観点から、ビジネスパーソンが学習を継続する意義についてどのようにお考えでしょうか。</a:t>
            </a:r>
          </a:p>
          <a:p>
            <a:endParaRPr kumimoji="1" lang="zh-TW" altLang="en-US" dirty="0"/>
          </a:p>
          <a:p>
            <a:r>
              <a:rPr kumimoji="1" lang="zh-TW" altLang="en-US" dirty="0"/>
              <a:t>学習とは、脳科学では「脳に新たな回路網を形成すること」を指します。例えば、ものを覚えるときは脳の中に記憶とそれを引き出しやすくするネットワークができますし、スキルを身につけるタイプの学習では、そのスキルのための特別なネットワークができるのです。</a:t>
            </a:r>
          </a:p>
          <a:p>
            <a:endParaRPr kumimoji="1" lang="zh-TW" altLang="en-US" dirty="0"/>
          </a:p>
          <a:p>
            <a:r>
              <a:rPr kumimoji="1" lang="zh-TW" altLang="en-US" dirty="0"/>
              <a:t>これは成長期の子どもの脳でも、大人の脳でも同じです。我々は脳が学習によってどう変化するのかについてさまざまな実験を行っていますが、大人であっても学習を継続すると脳の体積が増える現象が</a:t>
            </a:r>
            <a:r>
              <a:rPr kumimoji="1" lang="en-US" altLang="zh-TW" dirty="0"/>
              <a:t>MRI</a:t>
            </a:r>
            <a:r>
              <a:rPr kumimoji="1" lang="zh-TW" altLang="en-US" dirty="0"/>
              <a:t>で確認できます。学習は、すべての年齢層で成立します。</a:t>
            </a:r>
          </a:p>
          <a:p>
            <a:endParaRPr kumimoji="1" lang="zh-TW" altLang="en-US" dirty="0"/>
          </a:p>
          <a:p>
            <a:r>
              <a:rPr kumimoji="1" lang="zh-TW" altLang="en-US" dirty="0"/>
              <a:t>学習によって体積が増える領域は、前頭葉の前頭前野を中心とする学習と関わる部分です。脳の体積増加がどのような変化によるものなのかは、ネズミを使った実験で専用の</a:t>
            </a:r>
            <a:r>
              <a:rPr kumimoji="1" lang="en-US" altLang="zh-TW" dirty="0"/>
              <a:t>MRI</a:t>
            </a:r>
            <a:r>
              <a:rPr kumimoji="1" lang="zh-TW" altLang="en-US" dirty="0"/>
              <a:t>装置等で調べています。例えば、何の刺激もないケージの中で暮らすネズミたちと、迷路や運動場所等があるケージで暮らすネズミたちに分けてそれぞれの脳の体積を測ると、刺激のある環境に住むネズミたちは大人になってからも脳の体積が増えるのです。その増えた領域を調べると、神経細胞の数はまったく変化していませんでしたが、神経細胞から情報を送る神経線維の</a:t>
            </a:r>
            <a:r>
              <a:rPr kumimoji="1" lang="en-US" altLang="zh-TW" dirty="0"/>
              <a:t>1</a:t>
            </a:r>
            <a:r>
              <a:rPr kumimoji="1" lang="zh-TW" altLang="en-US" dirty="0"/>
              <a:t>本</a:t>
            </a:r>
            <a:r>
              <a:rPr kumimoji="1" lang="en-US" altLang="zh-TW" dirty="0"/>
              <a:t>1</a:t>
            </a:r>
            <a:r>
              <a:rPr kumimoji="1" lang="zh-TW" altLang="en-US" dirty="0"/>
              <a:t>本が長くなり、枝分かれが無数に増えていることがわかりました。つまり、脳の神経回路網がより情報を送りやすく変化し、それが体積の変化として捉えられたわけです。</a:t>
            </a:r>
          </a:p>
          <a:p>
            <a:endParaRPr kumimoji="1" lang="zh-TW" altLang="en-US" dirty="0"/>
          </a:p>
          <a:p>
            <a:endParaRPr kumimoji="1" lang="zh-TW" altLang="en-US" dirty="0"/>
          </a:p>
          <a:p>
            <a:r>
              <a:rPr kumimoji="1" lang="zh-TW" altLang="en-US" dirty="0"/>
              <a:t>学習することは、脳のさまざまな働きを高めることもわかっています。例えば、ビジネスパーソンが学習して仕事に必要なスキルを身につけた場合、そのスキルとは直接関係のない能力も向上するのです。このような現象は心理学の世界で「転移の効果」と呼ばれていますが、我々が行った研究でも、前頭葉をたくさん使って新たな知識や技術を身につける学習を行うと、注意能力や抑制力が上がることが示されています。</a:t>
            </a:r>
          </a:p>
          <a:p>
            <a:endParaRPr kumimoji="1" lang="zh-TW" altLang="en-US" dirty="0"/>
          </a:p>
          <a:p>
            <a:r>
              <a:rPr kumimoji="1" lang="zh-TW" altLang="en-US" dirty="0"/>
              <a:t>何歳になっても学習し続ければ脳はそれだけ変化しますし、学習によってスキルや知識が身につくだけでなく、脳そのもののベーシックな働きも向上するわけです。逆に学習することをやめてルーティンの仕事ばかりしていれば、脳はどんどん退化していきます。</a:t>
            </a:r>
          </a:p>
          <a:p>
            <a:endParaRPr kumimoji="1" lang="zh-TW" altLang="en-US" dirty="0"/>
          </a:p>
          <a:p>
            <a:r>
              <a:rPr kumimoji="1" lang="zh-TW" altLang="en-US" dirty="0"/>
              <a:t>脳の話は難しく感じてしまいがちですが、身体と同じだと考えればいいでしょう。何らかのスポーツの練習に取り組めば、そのスポーツのための能力が高まるだけでなく、体力全般が向上します。しかし、スポーツをやめてしまえば、体力は落ちていきます。これと同じことが脳でも言えるのです。</a:t>
            </a:r>
          </a:p>
          <a:p>
            <a:endParaRPr kumimoji="1" lang="zh-TW" altLang="en-US" dirty="0"/>
          </a:p>
          <a:p>
            <a:endParaRPr kumimoji="1" lang="zh-TW" altLang="en-US" dirty="0"/>
          </a:p>
          <a:p>
            <a:r>
              <a:rPr kumimoji="1" lang="zh-TW" altLang="en-US" dirty="0"/>
              <a:t>「面倒な学習方法」のほうが学びの効果は大きい</a:t>
            </a:r>
          </a:p>
          <a:p>
            <a:r>
              <a:rPr kumimoji="1" lang="en-US" altLang="zh-TW" dirty="0"/>
              <a:t>――e</a:t>
            </a:r>
            <a:r>
              <a:rPr kumimoji="1" lang="zh-TW" altLang="en-US" dirty="0"/>
              <a:t>ラーニングやモバイルラーニングの普及もあり、近年は学習手段が多様化しています。手段による学習効果の違いについて教えてください。</a:t>
            </a:r>
          </a:p>
          <a:p>
            <a:endParaRPr kumimoji="1" lang="zh-TW" altLang="en-US" dirty="0"/>
          </a:p>
          <a:p>
            <a:r>
              <a:rPr kumimoji="1" lang="zh-TW" altLang="en-US" dirty="0"/>
              <a:t>学習のしかたによって脳の働き方はまったく異なります。では、私たちの脳がどうすればよく働くかというと、原則は非常に単純です。「より面倒で厄介な方法」のほうが、脳はよく働くのです。</a:t>
            </a:r>
          </a:p>
          <a:p>
            <a:endParaRPr kumimoji="1" lang="zh-TW" altLang="en-US" dirty="0"/>
          </a:p>
          <a:p>
            <a:r>
              <a:rPr kumimoji="1" lang="zh-TW" altLang="en-US" dirty="0"/>
              <a:t>紙と鉛筆を使って読み書きによる自学自習をする</a:t>
            </a:r>
          </a:p>
          <a:p>
            <a:r>
              <a:rPr kumimoji="1" lang="zh-TW" altLang="en-US" dirty="0"/>
              <a:t>授業を受ける</a:t>
            </a:r>
          </a:p>
          <a:p>
            <a:r>
              <a:rPr kumimoji="1" lang="zh-TW" altLang="en-US" dirty="0"/>
              <a:t>ビデオ教材を見る</a:t>
            </a:r>
          </a:p>
          <a:p>
            <a:r>
              <a:rPr kumimoji="1" lang="zh-TW" altLang="en-US" dirty="0"/>
              <a:t>という</a:t>
            </a:r>
            <a:r>
              <a:rPr kumimoji="1" lang="en-US" altLang="zh-TW" dirty="0"/>
              <a:t>3</a:t>
            </a:r>
            <a:r>
              <a:rPr kumimoji="1" lang="zh-TW" altLang="en-US" dirty="0"/>
              <a:t>つの学習方法のうち、最も面倒なのは読み書きによる自学自習で、次に面倒なのは先生がいるところに行って授業を受けることでしょう。ビデオ教材を見るのは一番ラクで簡単な方法です。そして実際に計測すると、この順番どおりに脳の働きは低下していきます。学習は脳で行うものですから、脳を使うことが必須であり、「脳をあまり使わず、脳が働きづらい学習方法」を選ぶことは矛盾があると言えます。</a:t>
            </a:r>
          </a:p>
          <a:p>
            <a:endParaRPr kumimoji="1" lang="zh-TW" altLang="en-US" dirty="0"/>
          </a:p>
          <a:p>
            <a:r>
              <a:rPr kumimoji="1" lang="zh-TW" altLang="en-US" dirty="0"/>
              <a:t>ただし、必ずしも「ビデオ教材の効果は低い」とは言い切れません。それは、学習効果は学ぶ人のモチベーション次第で変わるからです。仮に「全く同じモチベーションを持ち、同じ時間学習する」ならば、読み書きによる自学自習はビデオ教材より明らかに学習効果は高いと言えます。しかし、読み書きによる自学自習ではモチベーションが保てず、「そもそも学習しない」という人も出てくるでしょう。もし先にあげた</a:t>
            </a:r>
            <a:r>
              <a:rPr kumimoji="1" lang="en-US" altLang="zh-TW" dirty="0"/>
              <a:t>3</a:t>
            </a:r>
            <a:r>
              <a:rPr kumimoji="1" lang="zh-TW" altLang="en-US" dirty="0"/>
              <a:t>つの学習方法を</a:t>
            </a:r>
            <a:r>
              <a:rPr kumimoji="1" lang="en-US" altLang="zh-TW" dirty="0"/>
              <a:t>1</a:t>
            </a:r>
            <a:r>
              <a:rPr kumimoji="1" lang="zh-TW" altLang="en-US" dirty="0"/>
              <a:t>万人に課して学習効果を調べれば、読み書きによる自学自習は脱落者が多く、「きちんと学習した人の点数は大きく伸びたものの、全体の平均点は低い」という結果になることが予想されます。逆にビデオ教材なら取り組みやすいので、学習効果は低くても、全体の平均点は若干高くなることも考えられます。素晴らしい教材でも、苦痛を伴うようなものでは人々は学習行為すらしなくなり、結果として目的に到達できないわけです。</a:t>
            </a:r>
          </a:p>
          <a:p>
            <a:endParaRPr kumimoji="1" lang="zh-TW" altLang="en-US" dirty="0"/>
          </a:p>
          <a:p>
            <a:r>
              <a:rPr kumimoji="1" lang="zh-TW" altLang="en-US" dirty="0"/>
              <a:t>今の時代に望ましい学習方法はハイブリッドで考えるべきだろうと思います。例えば、ビデオ教材でモチベーションを上げてから読み書きによる学習を行い、疲れたらまたビデオ教材を見るといった方法です。対面型の講義でも、ビデオ教材や</a:t>
            </a:r>
            <a:r>
              <a:rPr kumimoji="1" lang="en-US" altLang="zh-TW" dirty="0"/>
              <a:t>ICT</a:t>
            </a:r>
            <a:r>
              <a:rPr kumimoji="1" lang="zh-TW" altLang="en-US" dirty="0"/>
              <a:t>の活用によりまず受講生の興味を引いてから話をする、さらに文章を読ませたり紙に書かせたりする時間も取るといった工夫が必要でしょう。</a:t>
            </a:r>
          </a:p>
          <a:p>
            <a:endParaRPr kumimoji="1" lang="zh-TW" altLang="en-US" dirty="0"/>
          </a:p>
          <a:p>
            <a:r>
              <a:rPr kumimoji="1" lang="zh-TW" altLang="en-US" dirty="0"/>
              <a:t>「黙読」「音読」「動画視聴」によって脳はどう働くか</a:t>
            </a:r>
          </a:p>
          <a:p>
            <a:r>
              <a:rPr kumimoji="1" lang="zh-TW" altLang="en-US" dirty="0"/>
              <a:t>活字を黙読すると、後頭葉や側頭葉、頭頂葉をはじめ、左右の前頭前野が活性化する。音読する場合は発声とその音声を耳で聞くことを伴うため、黙読のときに活性化する部位に加え、聴覚野なども活性化する。音読は大脳の</a:t>
            </a:r>
            <a:r>
              <a:rPr kumimoji="1" lang="en-US" altLang="zh-TW" dirty="0"/>
              <a:t>70</a:t>
            </a:r>
            <a:r>
              <a:rPr kumimoji="1" lang="zh-TW" altLang="en-US" dirty="0"/>
              <a:t>％以上の神経細胞が働く、脳のトレーニングに最適な方法の</a:t>
            </a:r>
            <a:r>
              <a:rPr kumimoji="1" lang="en-US" altLang="zh-TW" dirty="0"/>
              <a:t>1</a:t>
            </a:r>
            <a:r>
              <a:rPr kumimoji="1" lang="zh-TW" altLang="en-US" dirty="0"/>
              <a:t>つと言える。動画視聴中は主に視覚や聴覚に関わる後頭葉と側頭葉が活性化する一方、前頭前野の働きは低下しており、脳はリラックスしている状態になっている。</a:t>
            </a:r>
          </a:p>
          <a:p>
            <a:endParaRPr kumimoji="1" lang="zh-TW" altLang="en-US" dirty="0"/>
          </a:p>
          <a:p>
            <a:endParaRPr kumimoji="1" lang="zh-TW" altLang="en-US" dirty="0"/>
          </a:p>
          <a:p>
            <a:r>
              <a:rPr kumimoji="1" lang="zh-TW" altLang="en-US" dirty="0"/>
              <a:t>活字を読むだけで創造力も伸ばせる</a:t>
            </a:r>
          </a:p>
          <a:p>
            <a:r>
              <a:rPr kumimoji="1" lang="en-US" altLang="zh-TW" dirty="0"/>
              <a:t>――</a:t>
            </a:r>
            <a:r>
              <a:rPr kumimoji="1" lang="zh-TW" altLang="en-US" dirty="0"/>
              <a:t>脳を鍛えるために活字を読むことを提唱されています。その効果について詳しく教えてください。</a:t>
            </a:r>
          </a:p>
          <a:p>
            <a:endParaRPr kumimoji="1" lang="zh-TW" altLang="en-US" dirty="0"/>
          </a:p>
          <a:p>
            <a:r>
              <a:rPr kumimoji="1" lang="zh-TW" altLang="en-US" dirty="0"/>
              <a:t>我々の最新の研究では、学習の効果を学習時の状況から予測できないかどうか調べています。まだ論文は発表していないのですが、この研究の結論として「左の前頭前野が働いていればいるほど学習効果は高く、学んだことが定着しやすい」ということが分かりました。</a:t>
            </a:r>
          </a:p>
          <a:p>
            <a:endParaRPr kumimoji="1" lang="zh-TW" altLang="en-US" dirty="0"/>
          </a:p>
          <a:p>
            <a:r>
              <a:rPr kumimoji="1" lang="zh-TW" altLang="en-US" dirty="0"/>
              <a:t>活字を読むと脳のさまざまな部位を働かせることができるのですが、特に左右の前頭前野は強く働きます。活字を読むことは脳を活性化させ、学習の効果を高めるわけです。面白いことに、同じ文章を繰り返し読んでも脳を働かせる効果は変わりません。</a:t>
            </a:r>
          </a:p>
          <a:p>
            <a:endParaRPr kumimoji="1" lang="zh-TW" altLang="en-US" dirty="0"/>
          </a:p>
          <a:p>
            <a:r>
              <a:rPr kumimoji="1" lang="zh-TW" altLang="en-US" dirty="0"/>
              <a:t>我々は</a:t>
            </a:r>
            <a:r>
              <a:rPr kumimoji="1" lang="en-US" altLang="zh-TW" dirty="0"/>
              <a:t>MRI</a:t>
            </a:r>
            <a:r>
              <a:rPr kumimoji="1" lang="zh-TW" altLang="en-US" dirty="0"/>
              <a:t>を使って子どもの脳の成長を追う研究をしていますが、読書が習慣化している子どもたちは脳がより発達しているというデータが明白に出ています。また、子どもの生活習慣と発達の関係を調べたところ、読書習慣がまったくない子どもたちは「毎日</a:t>
            </a:r>
            <a:r>
              <a:rPr kumimoji="1" lang="en-US" altLang="zh-TW" dirty="0"/>
              <a:t>1</a:t>
            </a:r>
            <a:r>
              <a:rPr kumimoji="1" lang="zh-TW" altLang="en-US" dirty="0"/>
              <a:t>～</a:t>
            </a:r>
            <a:r>
              <a:rPr kumimoji="1" lang="en-US" altLang="zh-TW" dirty="0"/>
              <a:t>2</a:t>
            </a:r>
            <a:r>
              <a:rPr kumimoji="1" lang="zh-TW" altLang="en-US" dirty="0"/>
              <a:t>時間以上の勉強」「</a:t>
            </a:r>
            <a:r>
              <a:rPr kumimoji="1" lang="en-US" altLang="zh-TW" dirty="0"/>
              <a:t>7</a:t>
            </a:r>
            <a:r>
              <a:rPr kumimoji="1" lang="zh-TW" altLang="en-US" dirty="0"/>
              <a:t>～</a:t>
            </a:r>
            <a:r>
              <a:rPr kumimoji="1" lang="en-US" altLang="zh-TW" dirty="0"/>
              <a:t>8</a:t>
            </a:r>
            <a:r>
              <a:rPr kumimoji="1" lang="zh-TW" altLang="en-US" dirty="0"/>
              <a:t>時間の睡眠」を確保しなければ試験で平均点を取れない一方、読書を毎日</a:t>
            </a:r>
            <a:r>
              <a:rPr kumimoji="1" lang="en-US" altLang="zh-TW" dirty="0"/>
              <a:t>1</a:t>
            </a:r>
            <a:r>
              <a:rPr kumimoji="1" lang="zh-TW" altLang="en-US" dirty="0"/>
              <a:t>時間以上する子どもたちは、</a:t>
            </a:r>
            <a:r>
              <a:rPr kumimoji="1" lang="en-US" altLang="zh-TW" dirty="0"/>
              <a:t>30</a:t>
            </a:r>
            <a:r>
              <a:rPr kumimoji="1" lang="zh-TW" altLang="en-US" dirty="0"/>
              <a:t>分未満でも家庭で机に向かう習慣があり、</a:t>
            </a:r>
            <a:r>
              <a:rPr kumimoji="1" lang="en-US" altLang="zh-TW" dirty="0"/>
              <a:t>6</a:t>
            </a:r>
            <a:r>
              <a:rPr kumimoji="1" lang="zh-TW" altLang="en-US" dirty="0"/>
              <a:t>時間以上の睡眠を取っていれば平均点を超えられています。</a:t>
            </a:r>
          </a:p>
          <a:p>
            <a:endParaRPr kumimoji="1" lang="zh-TW" altLang="en-US" dirty="0"/>
          </a:p>
          <a:p>
            <a:r>
              <a:rPr kumimoji="1" lang="zh-TW" altLang="en-US" dirty="0"/>
              <a:t>この研究結果から分かることは、活字を読むことが非常に強い脳のトレーニングになるということです。もちろん、我々大人にとっても活字を読む習慣の有無が大きな能力差を引き出すことになるでしょう。</a:t>
            </a:r>
          </a:p>
          <a:p>
            <a:endParaRPr kumimoji="1" lang="zh-TW" altLang="en-US" dirty="0"/>
          </a:p>
          <a:p>
            <a:r>
              <a:rPr kumimoji="1" lang="zh-TW" altLang="en-US" dirty="0"/>
              <a:t>実例もあります。我々はある企業から「社員のクリエイティビティを伸ばしてほしい」という依頼を受けた際、社員のみなさんに文庫本を</a:t>
            </a:r>
            <a:r>
              <a:rPr kumimoji="1" lang="en-US" altLang="zh-TW" dirty="0"/>
              <a:t>2</a:t>
            </a:r>
            <a:r>
              <a:rPr kumimoji="1" lang="zh-TW" altLang="en-US" dirty="0"/>
              <a:t>冊渡し、それを</a:t>
            </a:r>
            <a:r>
              <a:rPr kumimoji="1" lang="en-US" altLang="zh-TW" dirty="0"/>
              <a:t>1</a:t>
            </a:r>
            <a:r>
              <a:rPr kumimoji="1" lang="zh-TW" altLang="en-US" dirty="0"/>
              <a:t>か月で読み切るという課題を出しました。すると、</a:t>
            </a:r>
            <a:r>
              <a:rPr kumimoji="1" lang="en-US" altLang="zh-TW" dirty="0"/>
              <a:t>2</a:t>
            </a:r>
            <a:r>
              <a:rPr kumimoji="1" lang="zh-TW" altLang="en-US" dirty="0"/>
              <a:t>冊読み切った方々は</a:t>
            </a:r>
            <a:r>
              <a:rPr kumimoji="1" lang="en-US" altLang="zh-TW" dirty="0"/>
              <a:t>1</a:t>
            </a:r>
            <a:r>
              <a:rPr kumimoji="1" lang="zh-TW" altLang="en-US" dirty="0"/>
              <a:t>か月の間にクリエイティビティを調べる心理学的なテストのスコアが伸びましたが、読まなかった方たちは横ばいでした。クリエイティビティは、ビジネスパーソンであればさまざまな職種で必要とされる能力でしょう。それが、活字に親しむ習慣を持つだけで伸ばせるわけです。</a:t>
            </a:r>
          </a:p>
          <a:p>
            <a:endParaRPr kumimoji="1" lang="zh-TW" altLang="en-US" dirty="0"/>
          </a:p>
          <a:p>
            <a:r>
              <a:rPr kumimoji="1" lang="zh-TW" altLang="en-US" dirty="0"/>
              <a:t>ここまでの話をまとめると、日々の基礎トレーニングとして、新聞記事や文庫本などの活字を読む習慣を持つことが重要です。そして、知識やスキルを身につけるために学習するときは、楽な方法ばかりを選ばず、読み書きなどを行う「面倒な方法」を取り入れましょう。こうした地道な努力がみなさんの能力を大きく開花させることにつながります。</a:t>
            </a:r>
          </a:p>
          <a:p>
            <a:endParaRPr kumimoji="1" lang="zh-TW" altLang="en-US" dirty="0"/>
          </a:p>
          <a:p>
            <a:endParaRPr kumimoji="1" lang="zh-TW" altLang="en-US" dirty="0"/>
          </a:p>
          <a:p>
            <a:r>
              <a:rPr kumimoji="1" lang="zh-TW" altLang="en-US" dirty="0"/>
              <a:t>スマホの「スイッチング」が脳に悪影響を及ぼす</a:t>
            </a:r>
          </a:p>
          <a:p>
            <a:r>
              <a:rPr kumimoji="1" lang="en-US" altLang="zh-TW" dirty="0"/>
              <a:t>――</a:t>
            </a:r>
            <a:r>
              <a:rPr kumimoji="1" lang="zh-TW" altLang="en-US" dirty="0"/>
              <a:t>近年はスマホやタブレットの利用シーンが増え、学習ツールとしても活用され始めています。学習への影響についてお聞かせください。</a:t>
            </a:r>
          </a:p>
          <a:p>
            <a:endParaRPr kumimoji="1" lang="zh-TW" altLang="en-US" dirty="0"/>
          </a:p>
          <a:p>
            <a:r>
              <a:rPr kumimoji="1" lang="zh-TW" altLang="en-US" dirty="0"/>
              <a:t>基本的にスマホを使った学習はお勧めしません。</a:t>
            </a:r>
            <a:r>
              <a:rPr kumimoji="1" lang="en-US" altLang="zh-TW" dirty="0"/>
              <a:t>MRI</a:t>
            </a:r>
            <a:r>
              <a:rPr kumimoji="1" lang="zh-TW" altLang="en-US" dirty="0"/>
              <a:t>で子どもたちの脳の発達を調べる研究では、スマホやタブレットを使う習慣が多い子どもたちは脳の発達が止まることがはっきり証明されています。実際、</a:t>
            </a:r>
            <a:r>
              <a:rPr kumimoji="1" lang="en-US" altLang="zh-TW" dirty="0"/>
              <a:t>3</a:t>
            </a:r>
            <a:r>
              <a:rPr kumimoji="1" lang="zh-TW" altLang="en-US" dirty="0"/>
              <a:t>年間にわたりほぼ脳が発達しない状態が続いているケースもあるのです。大人の脳については、いま調査しているところですが、東北大学の学生を対象に調べたところ、子どものケースと同様の影響が確認されています。スマホを頻繁に利用する人ほど、感情のコントロールが難しくなったり、うつ状態になりやすかったりするのです。</a:t>
            </a:r>
          </a:p>
          <a:p>
            <a:endParaRPr kumimoji="1" lang="zh-TW" altLang="en-US" dirty="0"/>
          </a:p>
          <a:p>
            <a:r>
              <a:rPr kumimoji="1" lang="zh-TW" altLang="en-US" dirty="0"/>
              <a:t>スマホ使用によってこのような影響が現れる理由については、我々も研究を進めている最中ですが、心理学の世界では「スイッチング」と呼ばれる行為に問題があると考えられています。スイッチングとは「何かに集中しているときに妨害が入り、別のことをやり始める」の繰り返しにより、</a:t>
            </a:r>
            <a:r>
              <a:rPr kumimoji="1" lang="en-US" altLang="zh-TW" dirty="0"/>
              <a:t>1</a:t>
            </a:r>
            <a:r>
              <a:rPr kumimoji="1" lang="zh-TW" altLang="en-US" dirty="0"/>
              <a:t>つのことに集中する時間が極端に短くなる現象を言います。</a:t>
            </a:r>
          </a:p>
          <a:p>
            <a:endParaRPr kumimoji="1" lang="zh-TW" altLang="en-US" dirty="0"/>
          </a:p>
          <a:p>
            <a:r>
              <a:rPr kumimoji="1" lang="zh-TW" altLang="en-US" dirty="0"/>
              <a:t>スイッチングの問題については、スマホが普及する以前、</a:t>
            </a:r>
            <a:r>
              <a:rPr kumimoji="1" lang="en-US" altLang="zh-TW" dirty="0"/>
              <a:t>SNS</a:t>
            </a:r>
            <a:r>
              <a:rPr kumimoji="1" lang="zh-TW" altLang="en-US" dirty="0"/>
              <a:t>が出てきた頃にアメリカで指摘され始めました。多くの大学生の症例を調べた結果、勉強中にフェイスブックなどの</a:t>
            </a:r>
            <a:r>
              <a:rPr kumimoji="1" lang="en-US" altLang="zh-TW" dirty="0"/>
              <a:t>SNS</a:t>
            </a:r>
            <a:r>
              <a:rPr kumimoji="1" lang="zh-TW" altLang="en-US" dirty="0"/>
              <a:t>とスイッチングしている人は学力が低下傾向にあり、うつ状態にもなりやすいことが分かったのです。</a:t>
            </a:r>
          </a:p>
          <a:p>
            <a:endParaRPr kumimoji="1" lang="zh-TW" altLang="en-US" dirty="0"/>
          </a:p>
          <a:p>
            <a:r>
              <a:rPr kumimoji="1" lang="zh-TW" altLang="en-US" dirty="0"/>
              <a:t>今はスマホの時代になり、パソコンの前にいるときだけでなく、いつでもどこでもスイッチングが起きる状態にありま。例えば、青少年のスマホの使い方を見ていると、ゲームしているかと思えばユーチューブを見て、その合間に</a:t>
            </a:r>
            <a:r>
              <a:rPr kumimoji="1" lang="en-US" altLang="zh-TW" dirty="0"/>
              <a:t>LINE</a:t>
            </a:r>
            <a:r>
              <a:rPr kumimoji="1" lang="zh-TW" altLang="en-US" dirty="0"/>
              <a:t>を使うというように、アプリを次々と切り替えるのが当たり前になっています。そもそもスマホはスイッチングしやすく作られていますから、使用中は「脳が何にも集中できていない状態」になるわけです。</a:t>
            </a:r>
          </a:p>
          <a:p>
            <a:endParaRPr kumimoji="1" lang="zh-TW" altLang="en-US" dirty="0"/>
          </a:p>
          <a:p>
            <a:endParaRPr kumimoji="1" lang="zh-TW" altLang="en-US" dirty="0"/>
          </a:p>
          <a:p>
            <a:r>
              <a:rPr kumimoji="1" lang="zh-TW" altLang="en-US" dirty="0"/>
              <a:t>スマホを使った学習で大きな問題になるのは、この「スイッチングの起こりやすさ」です。学習アプリを使っている最中に</a:t>
            </a:r>
            <a:r>
              <a:rPr kumimoji="1" lang="en-US" altLang="zh-TW" dirty="0"/>
              <a:t>LINE</a:t>
            </a:r>
            <a:r>
              <a:rPr kumimoji="1" lang="zh-TW" altLang="en-US" dirty="0"/>
              <a:t>でメッセージが届けば、相当強い意思を持っていない限り、</a:t>
            </a:r>
            <a:r>
              <a:rPr kumimoji="1" lang="en-US" altLang="zh-TW" dirty="0"/>
              <a:t>LINE</a:t>
            </a:r>
            <a:r>
              <a:rPr kumimoji="1" lang="zh-TW" altLang="en-US" dirty="0"/>
              <a:t>を開いてメッセージのやり取りをするでしょう。このようにスイッチングしながらの学習は効果がないだけでなく、脳に損傷を与えてしまうおそれもあります。スマホで学習するくらいなら、何もしないほうがマシだと言ってもいいほどです。</a:t>
            </a:r>
          </a:p>
          <a:p>
            <a:endParaRPr kumimoji="1" lang="zh-TW" altLang="en-US" dirty="0"/>
          </a:p>
          <a:p>
            <a:r>
              <a:rPr kumimoji="1" lang="zh-TW" altLang="en-US" dirty="0"/>
              <a:t>もしスマホやタブレットを活用した学習方法を導入するのであれば、端末は学習専用のものとし、</a:t>
            </a:r>
            <a:r>
              <a:rPr kumimoji="1" lang="en-US" altLang="zh-TW" dirty="0"/>
              <a:t>SNS</a:t>
            </a:r>
            <a:r>
              <a:rPr kumimoji="1" lang="zh-TW" altLang="en-US" dirty="0"/>
              <a:t>などのアプリを入れないといった工夫が必要でしょう。</a:t>
            </a:r>
          </a:p>
          <a:p>
            <a:endParaRPr kumimoji="1" lang="zh-TW" altLang="en-US" dirty="0"/>
          </a:p>
          <a:p>
            <a:endParaRPr kumimoji="1" lang="zh-TW" altLang="en-US" dirty="0"/>
          </a:p>
          <a:p>
            <a:r>
              <a:rPr kumimoji="1" lang="en-US" altLang="zh-TW" dirty="0"/>
              <a:t>――</a:t>
            </a:r>
            <a:r>
              <a:rPr kumimoji="1" lang="zh-TW" altLang="en-US" dirty="0"/>
              <a:t>ほかにスマホを利用するうえでの注意点があれば教えてください。</a:t>
            </a:r>
          </a:p>
          <a:p>
            <a:endParaRPr kumimoji="1" lang="zh-TW" altLang="en-US" dirty="0"/>
          </a:p>
          <a:p>
            <a:r>
              <a:rPr kumimoji="1" lang="zh-TW" altLang="en-US" dirty="0"/>
              <a:t>勉強中は、スマホのスイッチを切っておくべきです。我々が行った心理実験では、作業している人の後ろで</a:t>
            </a:r>
            <a:r>
              <a:rPr kumimoji="1" lang="en-US" altLang="zh-TW" dirty="0"/>
              <a:t>LINE</a:t>
            </a:r>
            <a:r>
              <a:rPr kumimoji="1" lang="zh-TW" altLang="en-US" dirty="0"/>
              <a:t>の通知音を鳴らすと途端に注意力が低下し、作業効率も落ちることが分かっています。同様にタイマー音を鳴らしても、このような現象は起きません。つまり「</a:t>
            </a:r>
            <a:r>
              <a:rPr kumimoji="1" lang="en-US" altLang="zh-TW" dirty="0"/>
              <a:t>SNS</a:t>
            </a:r>
            <a:r>
              <a:rPr kumimoji="1" lang="zh-TW" altLang="en-US" dirty="0"/>
              <a:t>などでメッセージを受け取った」という情報は、集中力を著しく低下させてしまうのです。学習によって何らかの知識やスキルを身につけたいなら、勉強中にスマホのスイッチを切ることは「基本中の基本」と言えます。</a:t>
            </a:r>
          </a:p>
          <a:p>
            <a:endParaRPr kumimoji="1" lang="zh-TW" altLang="en-US" dirty="0"/>
          </a:p>
          <a:p>
            <a:endParaRPr kumimoji="1" lang="zh-TW" altLang="en-US" dirty="0"/>
          </a:p>
          <a:p>
            <a:r>
              <a:rPr kumimoji="1" lang="zh-TW" altLang="en-US" dirty="0"/>
              <a:t>長く働き続けるためには心身のメンテナンスが必要</a:t>
            </a:r>
          </a:p>
          <a:p>
            <a:r>
              <a:rPr kumimoji="1" lang="en-US" altLang="zh-TW" dirty="0"/>
              <a:t>――</a:t>
            </a:r>
            <a:r>
              <a:rPr kumimoji="1" lang="zh-TW" altLang="en-US" dirty="0"/>
              <a:t>「人生</a:t>
            </a:r>
            <a:r>
              <a:rPr kumimoji="1" lang="en-US" altLang="zh-TW" dirty="0"/>
              <a:t>100</a:t>
            </a:r>
            <a:r>
              <a:rPr kumimoji="1" lang="zh-TW" altLang="en-US" dirty="0"/>
              <a:t>年時代」を迎え、ビジネスパーソンは今まで以上に長く働き続けることになると言われます。長期的な心身の健康維持という観点で留意すべきポイントはありますか。</a:t>
            </a:r>
          </a:p>
          <a:p>
            <a:endParaRPr kumimoji="1" lang="zh-TW" altLang="en-US" dirty="0"/>
          </a:p>
          <a:p>
            <a:r>
              <a:rPr kumimoji="1" lang="zh-TW" altLang="en-US" dirty="0"/>
              <a:t>現在の年金制度を維持していくには、原則としてすべての人が</a:t>
            </a:r>
            <a:r>
              <a:rPr kumimoji="1" lang="en-US" altLang="zh-TW" dirty="0"/>
              <a:t>75</a:t>
            </a:r>
            <a:r>
              <a:rPr kumimoji="1" lang="zh-TW" altLang="en-US" dirty="0"/>
              <a:t>歳まで働く必要があるという試算があります。「</a:t>
            </a:r>
            <a:r>
              <a:rPr kumimoji="1" lang="en-US" altLang="zh-TW" dirty="0"/>
              <a:t>60</a:t>
            </a:r>
            <a:r>
              <a:rPr kumimoji="1" lang="zh-TW" altLang="en-US" dirty="0"/>
              <a:t>歳で定年退職だと思っていたのに、</a:t>
            </a:r>
            <a:r>
              <a:rPr kumimoji="1" lang="en-US" altLang="zh-TW" dirty="0"/>
              <a:t>75</a:t>
            </a:r>
            <a:r>
              <a:rPr kumimoji="1" lang="zh-TW" altLang="en-US" dirty="0"/>
              <a:t>歳まで働くとなると自信がない」という方は少なくないでしょう。しかし世の中には、</a:t>
            </a:r>
            <a:r>
              <a:rPr kumimoji="1" lang="en-US" altLang="zh-TW" dirty="0"/>
              <a:t>75</a:t>
            </a:r>
            <a:r>
              <a:rPr kumimoji="1" lang="zh-TW" altLang="en-US" dirty="0"/>
              <a:t>歳を過ぎて</a:t>
            </a:r>
            <a:r>
              <a:rPr kumimoji="1" lang="en-US" altLang="zh-TW" dirty="0"/>
              <a:t>80</a:t>
            </a:r>
            <a:r>
              <a:rPr kumimoji="1" lang="zh-TW" altLang="en-US" dirty="0"/>
              <a:t>歳、</a:t>
            </a:r>
            <a:r>
              <a:rPr kumimoji="1" lang="en-US" altLang="zh-TW" dirty="0"/>
              <a:t>85</a:t>
            </a:r>
            <a:r>
              <a:rPr kumimoji="1" lang="zh-TW" altLang="en-US" dirty="0"/>
              <a:t>歳と年齢を重ねてもかくしゃくとしている方がたくさんいます。ビジネスの現場で高齢になっても活躍している経営者の例は枚挙に暇がありません。身体と脳をきちんとメンテナンスしていれば、</a:t>
            </a:r>
            <a:r>
              <a:rPr kumimoji="1" lang="en-US" altLang="zh-TW" dirty="0"/>
              <a:t>40</a:t>
            </a:r>
            <a:r>
              <a:rPr kumimoji="1" lang="zh-TW" altLang="en-US" dirty="0"/>
              <a:t>～</a:t>
            </a:r>
            <a:r>
              <a:rPr kumimoji="1" lang="en-US" altLang="zh-TW" dirty="0"/>
              <a:t>50</a:t>
            </a:r>
            <a:r>
              <a:rPr kumimoji="1" lang="zh-TW" altLang="en-US" dirty="0"/>
              <a:t>代の状態を維持できるのも事実なのです。</a:t>
            </a:r>
          </a:p>
          <a:p>
            <a:endParaRPr kumimoji="1" lang="zh-TW" altLang="en-US" dirty="0"/>
          </a:p>
          <a:p>
            <a:r>
              <a:rPr kumimoji="1" lang="zh-TW" altLang="en-US" dirty="0"/>
              <a:t>「</a:t>
            </a:r>
            <a:r>
              <a:rPr kumimoji="1" lang="en-US" altLang="zh-TW" dirty="0"/>
              <a:t>60</a:t>
            </a:r>
            <a:r>
              <a:rPr kumimoji="1" lang="zh-TW" altLang="en-US" dirty="0"/>
              <a:t>歳定年」が当たり前だった時代には、医療の発達に頼っていれば多くの人が定年まで心身の健康を維持することができました。しかし、医療に頼って</a:t>
            </a:r>
            <a:r>
              <a:rPr kumimoji="1" lang="en-US" altLang="zh-TW" dirty="0"/>
              <a:t>75</a:t>
            </a:r>
            <a:r>
              <a:rPr kumimoji="1" lang="zh-TW" altLang="en-US" dirty="0"/>
              <a:t>歳まで元気に働ける状態を保つというのは少し難しいかもしれません。みなさん自身がそのことを意識し、日々、心身のメンテナンスを行うことが重要です。</a:t>
            </a:r>
          </a:p>
          <a:p>
            <a:endParaRPr kumimoji="1" lang="zh-TW" altLang="en-US" dirty="0"/>
          </a:p>
          <a:p>
            <a:r>
              <a:rPr kumimoji="1" lang="zh-TW" altLang="en-US" dirty="0"/>
              <a:t>ではどのように心身をメンテナンスしていけばよいのかというと、普段の仕事を振り返って「足りないところを補う」と考えればいいでしょう。デスクワーク中心の方は身体に負荷をかける習慣をつくること、しっかり頭を使う仕事が少ない方は脳のトレーニングを行うことを意識するようにしてください。</a:t>
            </a:r>
          </a:p>
          <a:p>
            <a:endParaRPr kumimoji="1" lang="zh-TW" altLang="en-US" dirty="0"/>
          </a:p>
          <a:p>
            <a:endParaRPr kumimoji="1" lang="zh-TW" altLang="en-US" dirty="0"/>
          </a:p>
          <a:p>
            <a:r>
              <a:rPr kumimoji="1" lang="en-US" altLang="zh-TW" dirty="0"/>
              <a:t>――</a:t>
            </a:r>
            <a:r>
              <a:rPr kumimoji="1" lang="zh-TW" altLang="en-US" dirty="0"/>
              <a:t>お勧めのトレーニング方法を具体的に教えてください。</a:t>
            </a:r>
          </a:p>
          <a:p>
            <a:endParaRPr kumimoji="1" lang="zh-TW" altLang="en-US" dirty="0"/>
          </a:p>
          <a:p>
            <a:r>
              <a:rPr kumimoji="1" lang="zh-TW" altLang="en-US" dirty="0"/>
              <a:t>身体は有酸素運動を中心に鍛えましょう。特に</a:t>
            </a:r>
            <a:r>
              <a:rPr kumimoji="1" lang="en-US" altLang="zh-TW" dirty="0"/>
              <a:t>50</a:t>
            </a:r>
            <a:r>
              <a:rPr kumimoji="1" lang="zh-TW" altLang="en-US" dirty="0"/>
              <a:t>代後半からは筋力が極端に落ち始めますから、ある程度の負荷をかけた筋力トレーニングが必要です。本格的な筋トレはハードルが高いと感じる方もいると思いますが、例えば</a:t>
            </a:r>
            <a:r>
              <a:rPr kumimoji="1" lang="en-US" altLang="zh-TW" dirty="0"/>
              <a:t>1</a:t>
            </a:r>
            <a:r>
              <a:rPr kumimoji="1" lang="zh-TW" altLang="en-US" dirty="0"/>
              <a:t>駅分だけ歩くことを日課にし、その際にビジネスバッグにペットボトルの水を入れて負荷を高めるだけでも十分なトレーニングになります。</a:t>
            </a:r>
          </a:p>
          <a:p>
            <a:endParaRPr kumimoji="1" lang="zh-TW" altLang="en-US" dirty="0"/>
          </a:p>
          <a:p>
            <a:r>
              <a:rPr kumimoji="1" lang="zh-TW" altLang="en-US" dirty="0"/>
              <a:t>脳のトレーニング方法については、先にご紹介したように「活字をしっかり読む」ことで自然に脳を鍛えることができます。活字と親しみ続けることが「</a:t>
            </a:r>
            <a:r>
              <a:rPr kumimoji="1" lang="en-US" altLang="zh-TW" dirty="0"/>
              <a:t>75</a:t>
            </a:r>
            <a:r>
              <a:rPr kumimoji="1" lang="zh-TW" altLang="en-US" dirty="0"/>
              <a:t>歳まで働ける自分づくり」のポイントです。</a:t>
            </a:r>
          </a:p>
          <a:p>
            <a:endParaRPr kumimoji="1" lang="zh-TW" altLang="en-US" dirty="0"/>
          </a:p>
          <a:p>
            <a:r>
              <a:rPr kumimoji="1" lang="zh-TW" altLang="en-US" dirty="0"/>
              <a:t>なお、脳をトレーニングする効果については、黙読よりも音読のほうが高いことが分かっています。黙読だけでも左右の前頭前野を中心として脳の多くの部位が活性化されますが、音読はそれに加えて発声やその音声を聞くことも伴うため、より広範囲に脳が活性化されるのです。環境が許す場合は音読も取り入れるといいでしょう。より積極的に脳の負荷を高めてトレーニングするなら、音読のスピードを速くすればするほど前頭前野は強く働きます。</a:t>
            </a:r>
          </a:p>
          <a:p>
            <a:endParaRPr kumimoji="1" lang="zh-TW" altLang="en-US" dirty="0"/>
          </a:p>
          <a:p>
            <a:r>
              <a:rPr kumimoji="1" lang="zh-TW" altLang="en-US" dirty="0"/>
              <a:t>「活字を読む」というと「スマホでニュースなどを読んでいる」という方もいますが、ヘッドラインだけざっと見て「読んだつもり」になったり、動画ニュースに目を奪われたりしてきちんと読めていないケースが多いはずです。また、スマホを使えばどうしてもスイッチングが起きますから、電子書籍アプリを使うのも勧められません。脳のトレーニングのためには、紙の新聞や文庫本を読むといいでしょう。通勤電車の中などで少しずつ取り組んでみてはいかがでしょうか。</a:t>
            </a:r>
          </a:p>
          <a:p>
            <a:endParaRPr kumimoji="1" lang="zh-TW" altLang="en-US" dirty="0"/>
          </a:p>
          <a:p>
            <a:r>
              <a:rPr kumimoji="1" lang="zh-TW" altLang="en-US" dirty="0"/>
              <a:t>スマホをしまい、</a:t>
            </a:r>
            <a:r>
              <a:rPr kumimoji="1" lang="en-US" altLang="zh-TW" dirty="0"/>
              <a:t>SNS</a:t>
            </a:r>
            <a:r>
              <a:rPr kumimoji="1" lang="zh-TW" altLang="en-US" dirty="0"/>
              <a:t>などを遮断した状態で活字を読む時間をいかにつくれるかが、脳のトレーニングの成否を分けます。他人事だと思わず、できることからやり始めることが大切です。</a:t>
            </a:r>
          </a:p>
          <a:p>
            <a:endParaRPr kumimoji="1" lang="zh-TW" altLang="en-US" dirty="0"/>
          </a:p>
          <a:p>
            <a:r>
              <a:rPr kumimoji="1" lang="zh-TW" altLang="en-US" dirty="0"/>
              <a:t>（</a:t>
            </a:r>
            <a:r>
              <a:rPr kumimoji="1" lang="en-US" altLang="zh-TW" dirty="0"/>
              <a:t>2019</a:t>
            </a:r>
            <a:r>
              <a:rPr kumimoji="1" lang="zh-TW" altLang="en-US" dirty="0"/>
              <a:t>年</a:t>
            </a:r>
            <a:r>
              <a:rPr kumimoji="1" lang="en-US" altLang="zh-TW" dirty="0"/>
              <a:t>7</a:t>
            </a:r>
            <a:r>
              <a:rPr kumimoji="1" lang="zh-TW" altLang="en-US" dirty="0"/>
              <a:t>月</a:t>
            </a:r>
            <a:r>
              <a:rPr kumimoji="1" lang="en-US" altLang="zh-TW" dirty="0"/>
              <a:t>29</a:t>
            </a:r>
            <a:r>
              <a:rPr kumimoji="1" lang="zh-TW" altLang="en-US" dirty="0"/>
              <a:t>日　東北大学加齢医学研究所にて取材・撮影）</a:t>
            </a:r>
            <a:endParaRPr kumimoji="1" lang="ja-JP" altLang="en-US" dirty="0"/>
          </a:p>
        </p:txBody>
      </p:sp>
      <p:sp>
        <p:nvSpPr>
          <p:cNvPr id="4" name="スライド番号プレースホルダー 3">
            <a:extLst>
              <a:ext uri="{FF2B5EF4-FFF2-40B4-BE49-F238E27FC236}">
                <a16:creationId xmlns:a16="http://schemas.microsoft.com/office/drawing/2014/main" id="{39D7B2FB-AB55-36D1-F1CB-52B7245A64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7E6AD-D562-43C8-9FEC-9F0CD30BAC41}"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25149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8038F-F8B4-C1CF-A0A3-88BCD94CFB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51EF38-04A4-5F02-222F-F6E4963D62E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ABE8B3-F3BA-115A-A317-65CEE7E64B6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医学的な「依存症」の目安</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1</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不登校</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2</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暴力</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3</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昼夜逆転</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以上のうち</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2</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つ以上</a:t>
            </a:r>
          </a:p>
          <a:p>
            <a:endParaRPr kumimoji="1" lang="ja-JP" altLang="en-US" dirty="0"/>
          </a:p>
        </p:txBody>
      </p:sp>
      <p:sp>
        <p:nvSpPr>
          <p:cNvPr id="4" name="スライド番号プレースホルダー 3">
            <a:extLst>
              <a:ext uri="{FF2B5EF4-FFF2-40B4-BE49-F238E27FC236}">
                <a16:creationId xmlns:a16="http://schemas.microsoft.com/office/drawing/2014/main" id="{10E24338-4C0A-E4E4-4732-935D95F2D450}"/>
              </a:ext>
            </a:extLst>
          </p:cNvPr>
          <p:cNvSpPr>
            <a:spLocks noGrp="1"/>
          </p:cNvSpPr>
          <p:nvPr>
            <p:ph type="sldNum" sz="quarter" idx="5"/>
          </p:nvPr>
        </p:nvSpPr>
        <p:spPr/>
        <p:txBody>
          <a:bodyPr/>
          <a:lstStyle/>
          <a:p>
            <a:fld id="{B4924CDA-DCC7-4A22-8E23-F3739E69970D}" type="slidenum">
              <a:rPr kumimoji="1" lang="ja-JP" altLang="en-US" smtClean="0"/>
              <a:t>21</a:t>
            </a:fld>
            <a:endParaRPr kumimoji="1" lang="ja-JP" altLang="en-US"/>
          </a:p>
        </p:txBody>
      </p:sp>
    </p:spTree>
    <p:extLst>
      <p:ext uri="{BB962C8B-B14F-4D97-AF65-F5344CB8AC3E}">
        <p14:creationId xmlns:p14="http://schemas.microsoft.com/office/powerpoint/2010/main" val="1557645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769D-2F4A-E0BB-2D1B-6CE8BBA927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44DE0D-CD77-FFC0-58CE-4E33B53872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40A27C1-8B33-60BE-35B9-B89CE0C18563}"/>
              </a:ext>
            </a:extLst>
          </p:cNvPr>
          <p:cNvSpPr>
            <a:spLocks noGrp="1"/>
          </p:cNvSpPr>
          <p:nvPr>
            <p:ph type="body" idx="1"/>
          </p:nvPr>
        </p:nvSpPr>
        <p:spPr/>
        <p:txBody>
          <a:bodyPr/>
          <a:lstStyle/>
          <a:p>
            <a:r>
              <a:rPr kumimoji="1" lang="en-US" altLang="ja-JP" dirty="0"/>
              <a:t>11</a:t>
            </a:r>
            <a:r>
              <a:rPr kumimoji="1" lang="ja-JP" altLang="en-US" dirty="0"/>
              <a:t>歳から３年間追跡し、知能と、</a:t>
            </a:r>
          </a:p>
          <a:p>
            <a:r>
              <a:rPr kumimoji="1" lang="ja-JP" altLang="en-US" dirty="0"/>
              <a:t>脳灰白質・白質の体積の変化を調べた。</a:t>
            </a:r>
          </a:p>
          <a:p>
            <a:r>
              <a:rPr kumimoji="1" lang="ja-JP" altLang="en-US" dirty="0"/>
              <a:t>ネット使用頻度</a:t>
            </a:r>
            <a:r>
              <a:rPr kumimoji="1" lang="en-US" altLang="ja-JP" dirty="0"/>
              <a:t>(</a:t>
            </a:r>
            <a:r>
              <a:rPr kumimoji="1" lang="ja-JP" altLang="en-US" dirty="0"/>
              <a:t>週あたりの日数</a:t>
            </a:r>
            <a:r>
              <a:rPr kumimoji="1" lang="en-US" altLang="ja-JP" dirty="0"/>
              <a:t>)</a:t>
            </a:r>
            <a:r>
              <a:rPr kumimoji="1" lang="ja-JP" altLang="en-US" dirty="0"/>
              <a:t>が増すにつれ、</a:t>
            </a:r>
          </a:p>
          <a:p>
            <a:r>
              <a:rPr kumimoji="1" lang="ja-JP" altLang="en-US" dirty="0"/>
              <a:t>脳の灰白質・白質の成長量　および、</a:t>
            </a:r>
          </a:p>
          <a:p>
            <a:r>
              <a:rPr kumimoji="1" lang="ja-JP" altLang="en-US" dirty="0"/>
              <a:t>言語性知能</a:t>
            </a:r>
            <a:r>
              <a:rPr kumimoji="1" lang="en-US" altLang="ja-JP" dirty="0"/>
              <a:t>(verbal intelligence)</a:t>
            </a:r>
            <a:r>
              <a:rPr kumimoji="1" lang="ja-JP" altLang="en-US" dirty="0"/>
              <a:t>の成長が減少した。</a:t>
            </a:r>
          </a:p>
          <a:p>
            <a:endParaRPr kumimoji="1" lang="ja-JP" altLang="en-US" dirty="0"/>
          </a:p>
          <a:p>
            <a:r>
              <a:rPr kumimoji="1" lang="ja-JP" altLang="en-US" dirty="0"/>
              <a:t>週に数日のネット使用でも、発育に悪影響が起きていることがわかります。</a:t>
            </a:r>
          </a:p>
          <a:p>
            <a:r>
              <a:rPr kumimoji="1" lang="ja-JP" altLang="en-US" dirty="0"/>
              <a:t>そして、毎日使う群では、３年間に脳の体積の増減はゼロ。つまり、発育が止まっていたのです。</a:t>
            </a:r>
          </a:p>
          <a:p>
            <a:r>
              <a:rPr kumimoji="1" lang="ja-JP" altLang="en-US" dirty="0"/>
              <a:t>中学からスマホを持つと、中三になっても、小学６年のときと同じ脳の体積で、言語性知能の発育も影響を受けていたのです。</a:t>
            </a:r>
          </a:p>
          <a:p>
            <a:endParaRPr kumimoji="1" lang="ja-JP" altLang="en-US" dirty="0"/>
          </a:p>
          <a:p>
            <a:r>
              <a:rPr kumimoji="1" lang="ja-JP" altLang="en-US" dirty="0"/>
              <a:t>つまり、週に数回でも影響が出るのですから、もはやこれは、「使い方」の話ではありません。</a:t>
            </a:r>
          </a:p>
          <a:p>
            <a:r>
              <a:rPr kumimoji="1" lang="ja-JP" altLang="en-US" dirty="0"/>
              <a:t>「持たせること自体」が問題であるとわかります。</a:t>
            </a:r>
          </a:p>
          <a:p>
            <a:endParaRPr kumimoji="1" lang="ja-JP" altLang="en-US" dirty="0"/>
          </a:p>
          <a:p>
            <a:r>
              <a:rPr kumimoji="1" lang="ja-JP" altLang="en-US" dirty="0"/>
              <a:t>そして、よく考えてみれば、スティーブ・ジョブズが、正しかったということでもあります。</a:t>
            </a:r>
          </a:p>
          <a:p>
            <a:r>
              <a:rPr kumimoji="1" lang="ja-JP" altLang="en-US" dirty="0"/>
              <a:t>彼は、子供に、持たせていなかったのですから。</a:t>
            </a:r>
          </a:p>
          <a:p>
            <a:endParaRPr kumimoji="1" lang="ja-JP" altLang="en-US" dirty="0"/>
          </a:p>
          <a:p>
            <a:r>
              <a:rPr kumimoji="1" lang="ja-JP" altLang="en-US" dirty="0"/>
              <a:t>正直、ショッキングな結果です。事実、この論文は欧米のメディアでは非常に大きく扱われました。</a:t>
            </a:r>
          </a:p>
          <a:p>
            <a:r>
              <a:rPr kumimoji="1" lang="ja-JP" altLang="en-US" dirty="0"/>
              <a:t>しかし、この研究は先ほどの仙台のチームであるにもかかわらず、日本のメディアにはほとんど無視されてしまったのです。</a:t>
            </a:r>
          </a:p>
          <a:p>
            <a:endParaRPr kumimoji="1" lang="ja-JP" altLang="en-US" dirty="0"/>
          </a:p>
          <a:p>
            <a:r>
              <a:rPr kumimoji="1" lang="ja-JP" altLang="en-US" dirty="0"/>
              <a:t>いずれにせよ、</a:t>
            </a:r>
          </a:p>
          <a:p>
            <a:endParaRPr kumimoji="1" lang="ja-JP" altLang="en-US" dirty="0"/>
          </a:p>
          <a:p>
            <a:endParaRPr kumimoji="1" lang="ja-JP" altLang="en-US" dirty="0"/>
          </a:p>
          <a:p>
            <a:endParaRPr kumimoji="1" lang="ja-JP" altLang="en-US" dirty="0"/>
          </a:p>
          <a:p>
            <a:r>
              <a:rPr kumimoji="1" lang="ja-JP" altLang="en-US" dirty="0"/>
              <a:t>第一報は、</a:t>
            </a:r>
            <a:r>
              <a:rPr kumimoji="1" lang="en-US" altLang="ja-JP" dirty="0"/>
              <a:t>2016</a:t>
            </a:r>
            <a:r>
              <a:rPr kumimoji="1" lang="ja-JP" altLang="en-US" dirty="0"/>
              <a:t>年に報告されている。これらの追跡は、</a:t>
            </a:r>
            <a:r>
              <a:rPr kumimoji="1" lang="en-US" altLang="ja-JP" dirty="0"/>
              <a:t>2010</a:t>
            </a:r>
            <a:r>
              <a:rPr kumimoji="1" lang="ja-JP" altLang="en-US" dirty="0"/>
              <a:t>年代初頭に行われた。</a:t>
            </a:r>
          </a:p>
          <a:p>
            <a:r>
              <a:rPr kumimoji="1" lang="en-US" altLang="ja-JP" dirty="0"/>
              <a:t>The following descriptions have been largely reproduced (have been rewritten in the exact same way in this manuscript) from our previous study of the same project (Takeuchi et al., 2016).</a:t>
            </a:r>
          </a:p>
          <a:p>
            <a:r>
              <a:rPr kumimoji="1" lang="en-US" altLang="ja-JP" dirty="0"/>
              <a:t>Takeuchi, H., Taki, Y., </a:t>
            </a:r>
            <a:r>
              <a:rPr kumimoji="1" lang="en-US" altLang="ja-JP" dirty="0" err="1"/>
              <a:t>Hashizume</a:t>
            </a:r>
            <a:r>
              <a:rPr kumimoji="1" lang="en-US" altLang="ja-JP" dirty="0"/>
              <a:t>, H., Asano, K., Asano, M., </a:t>
            </a:r>
            <a:r>
              <a:rPr kumimoji="1" lang="en-US" altLang="ja-JP" dirty="0" err="1"/>
              <a:t>Sassa</a:t>
            </a:r>
            <a:r>
              <a:rPr kumimoji="1" lang="en-US" altLang="ja-JP" dirty="0"/>
              <a:t>, Y., … Kawashima, R. (2016). Impact of videogame play on the brain's microstructural properties: Cross-sectional and longitudinal analyses. Molecular Psychiatry, 21, 1781–1789. </a:t>
            </a:r>
          </a:p>
          <a:p>
            <a:r>
              <a:rPr kumimoji="1" lang="en-US" altLang="ja-JP" dirty="0"/>
              <a:t>Takeuchi, H., &amp; Kawashima, R. (2016). Neural mechanisms and children's intellectual development: Multiple impacts of environmental factors. The Neuroscientist, 22(6), 618–631.</a:t>
            </a:r>
          </a:p>
          <a:p>
            <a:endParaRPr kumimoji="1" lang="ja-JP" altLang="en-US" dirty="0"/>
          </a:p>
        </p:txBody>
      </p:sp>
      <p:sp>
        <p:nvSpPr>
          <p:cNvPr id="4" name="スライド番号プレースホルダー 3">
            <a:extLst>
              <a:ext uri="{FF2B5EF4-FFF2-40B4-BE49-F238E27FC236}">
                <a16:creationId xmlns:a16="http://schemas.microsoft.com/office/drawing/2014/main" id="{99E8FA2C-E273-B84D-CC44-8BFB18062FE7}"/>
              </a:ext>
            </a:extLst>
          </p:cNvPr>
          <p:cNvSpPr>
            <a:spLocks noGrp="1"/>
          </p:cNvSpPr>
          <p:nvPr>
            <p:ph type="sldNum" sz="quarter" idx="5"/>
          </p:nvPr>
        </p:nvSpPr>
        <p:spPr/>
        <p:txBody>
          <a:bodyPr/>
          <a:lstStyle/>
          <a:p>
            <a:pPr defTabSz="556438">
              <a:defRPr/>
            </a:pPr>
            <a:fld id="{163A12E4-6447-4A42-8480-F7AE72B39CFE}" type="slidenum">
              <a:rPr lang="ja-JP" altLang="en-US" sz="1500">
                <a:solidFill>
                  <a:prstClr val="black"/>
                </a:solidFill>
                <a:latin typeface="游ゴシック" panose="020F0502020204030204"/>
                <a:ea typeface="游ゴシック" panose="020B0400000000000000" pitchFamily="50" charset="-128"/>
              </a:rPr>
              <a:pPr defTabSz="556438">
                <a:defRPr/>
              </a:pPr>
              <a:t>23</a:t>
            </a:fld>
            <a:endParaRPr lang="ja-JP" altLang="en-US" sz="15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4379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Kondo Y, Tanabe T, Kobayashi MM et al</a:t>
            </a:r>
            <a:r>
              <a:rPr lang="ja-JP" altLang="en-US" dirty="0"/>
              <a:t>（</a:t>
            </a:r>
            <a:r>
              <a:rPr lang="en-US" altLang="ja-JP" dirty="0"/>
              <a:t>2012</a:t>
            </a:r>
            <a:r>
              <a:rPr lang="ja-JP" altLang="en-US" dirty="0"/>
              <a:t>） </a:t>
            </a:r>
            <a:r>
              <a:rPr lang="en-US" altLang="ja-JP" dirty="0"/>
              <a:t>Association between feeling upon awakening and use of information technology devices in Japanese children. J Epidemiol 22(1) ; 12-20.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ja-JP" altLang="ja-JP" sz="1200" kern="1200" dirty="0">
                <a:solidFill>
                  <a:schemeClr val="tx1"/>
                </a:solidFill>
                <a:effectLst/>
                <a:latin typeface="+mn-lt"/>
                <a:ea typeface="+mn-ea"/>
                <a:cs typeface="+mn-cs"/>
              </a:rPr>
              <a:t>スライド２</a:t>
            </a:r>
          </a:p>
          <a:p>
            <a:r>
              <a:rPr kumimoji="1" lang="ja-JP" altLang="ja-JP" sz="1200" kern="1200" dirty="0">
                <a:solidFill>
                  <a:schemeClr val="tx1"/>
                </a:solidFill>
                <a:effectLst/>
                <a:latin typeface="+mn-lt"/>
                <a:ea typeface="+mn-ea"/>
                <a:cs typeface="+mn-cs"/>
              </a:rPr>
              <a:t>例えば、ときどき「テレビだって悪いと言われたじゃないか」と言う専門家がいるのですが、全くの誤解です。例えばテレビだと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時間見ると睡眠が悪くなると分かっています。スマホだとどのくらいの時間でしょうか。これ</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分なんですね。ということは、スマホを寝る前に</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時間見るというのはテレビだとどのくらいかというと、これはもう</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時間見ているくらいの疲れ方になるということです。もうひとつじゆうようなのは、スマホには依存性があるということです。テレビには依存性あるでしょうか。テレビには依存性ないんですね。たとえば、テレビを見せないようにしたら逆切れして親を刺したとか聞いたことないですよね？ということで、スマホでは実は脳が変化してしまって、依存症にもなるし、いろいろな問題が起こってきます。</a:t>
            </a:r>
          </a:p>
          <a:p>
            <a:r>
              <a:rPr kumimoji="1" lang="ja-JP" altLang="ja-JP" sz="1200" kern="1200" dirty="0">
                <a:solidFill>
                  <a:schemeClr val="tx1"/>
                </a:solidFill>
                <a:effectLst/>
                <a:latin typeface="+mn-lt"/>
                <a:ea typeface="+mn-ea"/>
                <a:cs typeface="+mn-cs"/>
              </a:rPr>
              <a:t>で注意がいるのは、テレビで</a:t>
            </a:r>
            <a:r>
              <a:rPr kumimoji="1" lang="en-US" altLang="ja-JP" sz="1200" kern="1200" dirty="0">
                <a:solidFill>
                  <a:schemeClr val="tx1"/>
                </a:solidFill>
                <a:effectLst/>
                <a:latin typeface="+mn-lt"/>
                <a:ea typeface="+mn-ea"/>
                <a:cs typeface="+mn-cs"/>
              </a:rPr>
              <a:t>YouTube</a:t>
            </a:r>
            <a:r>
              <a:rPr kumimoji="1" lang="ja-JP" altLang="ja-JP" sz="1200" kern="1200" dirty="0">
                <a:solidFill>
                  <a:schemeClr val="tx1"/>
                </a:solidFill>
                <a:effectLst/>
                <a:latin typeface="+mn-lt"/>
                <a:ea typeface="+mn-ea"/>
                <a:cs typeface="+mn-cs"/>
              </a:rPr>
              <a:t>を見た場合はスマホと同じだということです。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85C6F-8A7E-405C-8CB5-84CB069DD91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27065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88FC9-8DF1-C8CE-AD8A-84E76E21ABE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45120B-6182-323D-85BD-330E69CAFF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5B435B-31FF-7B1B-284C-59461FFF01D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1E6381C-C432-65DA-FD49-CF3C253D1001}"/>
              </a:ext>
            </a:extLst>
          </p:cNvPr>
          <p:cNvSpPr>
            <a:spLocks noGrp="1"/>
          </p:cNvSpPr>
          <p:nvPr>
            <p:ph type="sldNum" sz="quarter" idx="5"/>
          </p:nvPr>
        </p:nvSpPr>
        <p:spPr/>
        <p:txBody>
          <a:bodyPr/>
          <a:lstStyle/>
          <a:p>
            <a:pPr marL="0" marR="0" lvl="0" indent="0" algn="r" defTabSz="495376" rtl="0" eaLnBrk="1" fontAlgn="auto" latinLnBrk="0" hangingPunct="1">
              <a:lnSpc>
                <a:spcPct val="100000"/>
              </a:lnSpc>
              <a:spcBef>
                <a:spcPts val="0"/>
              </a:spcBef>
              <a:spcAft>
                <a:spcPts val="0"/>
              </a:spcAft>
              <a:buClrTx/>
              <a:buSzTx/>
              <a:buFontTx/>
              <a:buNone/>
              <a:tabLst/>
              <a:defRPr/>
            </a:pPr>
            <a:fld id="{163A12E4-6447-4A42-8480-F7AE72B39CFE}" type="slidenum">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95376" rtl="0" eaLnBrk="1" fontAlgn="auto" latinLnBrk="0" hangingPunct="1">
                <a:lnSpc>
                  <a:spcPct val="100000"/>
                </a:lnSpc>
                <a:spcBef>
                  <a:spcPts val="0"/>
                </a:spcBef>
                <a:spcAft>
                  <a:spcPts val="0"/>
                </a:spcAft>
                <a:buClrTx/>
                <a:buSzTx/>
                <a:buFontTx/>
                <a:buNone/>
                <a:tabLst/>
                <a:defRPr/>
              </a:pPr>
              <a:t>25</a:t>
            </a:fld>
            <a:endPar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18695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511F5-39E1-FF38-46B2-04B1EEE75F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AC69DE-1EF8-B419-DD36-C08DB6C526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7BD95D-4957-56B0-47B2-D5784B9F8A6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7B2120B-F2C4-6998-72E5-0DCB2EE3D6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24CDA-DCC7-4A22-8E23-F3739E69970D}"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22409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7D1F7-4E88-5093-F527-A214FF0B84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F66300-5DB2-761D-7512-C7E12A7034D2}"/>
              </a:ext>
            </a:extLst>
          </p:cNvPr>
          <p:cNvSpPr>
            <a:spLocks noGrp="1" noRot="1" noChangeAspect="1"/>
          </p:cNvSpPr>
          <p:nvPr>
            <p:ph type="sldImg"/>
          </p:nvPr>
        </p:nvSpPr>
        <p:spPr>
          <a:xfrm>
            <a:off x="2986088" y="887413"/>
            <a:ext cx="4264025" cy="2398712"/>
          </a:xfrm>
        </p:spPr>
      </p:sp>
      <p:sp>
        <p:nvSpPr>
          <p:cNvPr id="3" name="ノート プレースホルダー 2">
            <a:extLst>
              <a:ext uri="{FF2B5EF4-FFF2-40B4-BE49-F238E27FC236}">
                <a16:creationId xmlns:a16="http://schemas.microsoft.com/office/drawing/2014/main" id="{BDE72AF6-37B0-0EF0-91A8-4BA930D5FC5D}"/>
              </a:ext>
            </a:extLst>
          </p:cNvPr>
          <p:cNvSpPr>
            <a:spLocks noGrp="1"/>
          </p:cNvSpPr>
          <p:nvPr>
            <p:ph type="body" idx="1"/>
          </p:nvPr>
        </p:nvSpPr>
        <p:spPr/>
        <p:txBody>
          <a:bodyPr/>
          <a:lstStyle/>
          <a:p>
            <a:pPr defTabSz="990752">
              <a:defRPr/>
            </a:pPr>
            <a:r>
              <a:rPr lang="ja-JP" altLang="en-US" sz="1300" dirty="0">
                <a:solidFill>
                  <a:prstClr val="black"/>
                </a:solidFill>
                <a:latin typeface="Calibri Light" panose="020F0302020204030204"/>
                <a:ea typeface="游ゴシック Light" panose="020B0300000000000000" pitchFamily="50" charset="-128"/>
                <a:cs typeface="+mj-cs"/>
              </a:rPr>
              <a:t>見出しだけ読むと、期待できそうだが・・・・</a:t>
            </a:r>
            <a:endParaRPr lang="ja-JP" altLang="en-US" sz="1500" b="1" dirty="0">
              <a:solidFill>
                <a:prstClr val="black"/>
              </a:solidFill>
              <a:latin typeface="Calibri Light" panose="020F0302020204030204"/>
              <a:ea typeface="游ゴシック Light" panose="020B0300000000000000" pitchFamily="50" charset="-128"/>
              <a:cs typeface="+mj-cs"/>
            </a:endParaRPr>
          </a:p>
          <a:p>
            <a:pPr rtl="0"/>
            <a:br>
              <a:rPr lang="ja-JP" altLang="en-US" sz="1300" dirty="0"/>
            </a:br>
            <a:r>
              <a:rPr lang="en-US" altLang="ja-JP" sz="1300" dirty="0"/>
              <a:t>10</a:t>
            </a:r>
            <a:r>
              <a:rPr lang="ja-JP" altLang="en-US" sz="1300" dirty="0"/>
              <a:t>人の内６人はドロップアウト</a:t>
            </a:r>
            <a:r>
              <a:rPr lang="ja-JP" altLang="en-US" sz="1500" dirty="0"/>
              <a:t>、</a:t>
            </a:r>
            <a:br>
              <a:rPr lang="ja-JP" altLang="en-US" sz="1500" dirty="0"/>
            </a:br>
            <a:r>
              <a:rPr lang="ja-JP" altLang="en-US" sz="2200" b="1" dirty="0">
                <a:highlight>
                  <a:srgbClr val="F9E3F8"/>
                </a:highlight>
                <a:latin typeface="+mn-ea"/>
              </a:rPr>
              <a:t>ゲーム時間が減った人はゼロ</a:t>
            </a:r>
            <a:br>
              <a:rPr lang="en-US" altLang="ja-JP" sz="1500" dirty="0">
                <a:highlight>
                  <a:srgbClr val="F9E3F8"/>
                </a:highlight>
              </a:rPr>
            </a:br>
            <a:r>
              <a:rPr lang="ja-JP" altLang="en-US" sz="1300" b="1" dirty="0"/>
              <a:t>メタ分析</a:t>
            </a:r>
            <a:r>
              <a:rPr lang="en-US" altLang="ja-JP" sz="1300" b="1" dirty="0"/>
              <a:t>*</a:t>
            </a:r>
            <a:r>
              <a:rPr lang="ja-JP" altLang="en-US" sz="1300" b="1" dirty="0"/>
              <a:t>でも、現在の治療にゲーム時間短縮の効果はないと結論</a:t>
            </a:r>
            <a:endParaRPr lang="en-US" altLang="ja-JP" sz="1300" b="1" dirty="0"/>
          </a:p>
          <a:p>
            <a:pPr defTabSz="495376">
              <a:defRPr/>
            </a:pPr>
            <a:r>
              <a:rPr kumimoji="0" lang="en-US" altLang="ja-JP" sz="1300" dirty="0">
                <a:solidFill>
                  <a:prstClr val="black"/>
                </a:solidFill>
                <a:latin typeface="Calibri" panose="020F0502020204030204"/>
                <a:ea typeface="游ゴシック" panose="020B0400000000000000" pitchFamily="50" charset="-128"/>
              </a:rPr>
              <a:t>* Stevens et al. Review Clin Psychol </a:t>
            </a:r>
            <a:r>
              <a:rPr kumimoji="0" lang="en-US" altLang="ja-JP" sz="1300" dirty="0" err="1">
                <a:solidFill>
                  <a:prstClr val="black"/>
                </a:solidFill>
                <a:latin typeface="Calibri" panose="020F0502020204030204"/>
                <a:ea typeface="游ゴシック" panose="020B0400000000000000" pitchFamily="50" charset="-128"/>
              </a:rPr>
              <a:t>Psychother</a:t>
            </a:r>
            <a:r>
              <a:rPr kumimoji="0" lang="en-US" altLang="ja-JP" sz="1300" dirty="0">
                <a:solidFill>
                  <a:prstClr val="black"/>
                </a:solidFill>
                <a:latin typeface="Calibri" panose="020F0502020204030204"/>
                <a:ea typeface="游ゴシック" panose="020B0400000000000000" pitchFamily="50" charset="-128"/>
              </a:rPr>
              <a:t>. 2019;26(2):191-203.</a:t>
            </a:r>
          </a:p>
          <a:p>
            <a:pPr defTabSz="495376">
              <a:defRPr/>
            </a:pPr>
            <a:endParaRPr lang="ja-JP" altLang="en-US" sz="1300" dirty="0">
              <a:solidFill>
                <a:prstClr val="black"/>
              </a:solidFill>
              <a:latin typeface="Calibri" panose="020F0502020204030204"/>
              <a:ea typeface="游ゴシック" panose="020B0400000000000000" pitchFamily="50" charset="-128"/>
            </a:endParaRPr>
          </a:p>
          <a:p>
            <a:pPr rtl="0"/>
            <a:r>
              <a:rPr lang="en-US" altLang="ja-JP" dirty="0"/>
              <a:t>Review Clin Psychol </a:t>
            </a:r>
            <a:r>
              <a:rPr lang="en-US" altLang="ja-JP" dirty="0" err="1"/>
              <a:t>Psychother</a:t>
            </a:r>
            <a:endParaRPr lang="en-US" altLang="ja-JP" dirty="0"/>
          </a:p>
          <a:p>
            <a:pPr rtl="0"/>
            <a:r>
              <a:rPr lang="en-US" altLang="ja-JP" dirty="0"/>
              <a:t>. 2019 Mar;26(2):191-203. </a:t>
            </a:r>
            <a:r>
              <a:rPr lang="en-US" altLang="ja-JP" dirty="0" err="1"/>
              <a:t>doi</a:t>
            </a:r>
            <a:r>
              <a:rPr lang="en-US" altLang="ja-JP" dirty="0"/>
              <a:t>: 10.1002/cpp.2341. </a:t>
            </a:r>
            <a:r>
              <a:rPr lang="en-US" altLang="ja-JP" dirty="0" err="1"/>
              <a:t>Epub</a:t>
            </a:r>
            <a:r>
              <a:rPr lang="en-US" altLang="ja-JP" dirty="0"/>
              <a:t> 2018 Nov 13.</a:t>
            </a:r>
          </a:p>
          <a:p>
            <a:pPr rtl="0"/>
            <a:r>
              <a:rPr lang="en-US" altLang="ja-JP" dirty="0"/>
              <a:t>Cognitive-behavioral therapy for Internet gaming disorder: A systematic review and meta-analysis</a:t>
            </a:r>
          </a:p>
          <a:p>
            <a:pPr rtl="0"/>
            <a:r>
              <a:rPr lang="en-US" altLang="ja-JP" dirty="0"/>
              <a:t>Matthew W R Stevens 1, Daniel L King 1, Diana </a:t>
            </a:r>
            <a:r>
              <a:rPr lang="en-US" altLang="ja-JP" dirty="0" err="1"/>
              <a:t>Dorstyn</a:t>
            </a:r>
            <a:r>
              <a:rPr lang="en-US" altLang="ja-JP" dirty="0"/>
              <a:t> 1, Paul H </a:t>
            </a:r>
            <a:r>
              <a:rPr lang="en-US" altLang="ja-JP" dirty="0" err="1"/>
              <a:t>Delfabbro</a:t>
            </a:r>
            <a:r>
              <a:rPr lang="en-US" altLang="ja-JP" dirty="0"/>
              <a:t> 1</a:t>
            </a:r>
          </a:p>
          <a:p>
            <a:endParaRPr kumimoji="1" lang="en-US" altLang="ja-JP" dirty="0"/>
          </a:p>
          <a:p>
            <a:r>
              <a:rPr kumimoji="1" lang="ja-JP" altLang="en-US" dirty="0"/>
              <a:t>これだけの手間をかけて、ゲーム時間が減った人はゼロ。</a:t>
            </a:r>
          </a:p>
          <a:p>
            <a:r>
              <a:rPr kumimoji="1" lang="ja-JP" altLang="en-US" dirty="0"/>
              <a:t>やはり、依存症にまでなってしまうと、困難。</a:t>
            </a:r>
          </a:p>
          <a:p>
            <a:endParaRPr kumimoji="1" lang="ja-JP" altLang="en-US" dirty="0"/>
          </a:p>
        </p:txBody>
      </p:sp>
      <p:sp>
        <p:nvSpPr>
          <p:cNvPr id="4" name="スライド番号プレースホルダー 3">
            <a:extLst>
              <a:ext uri="{FF2B5EF4-FFF2-40B4-BE49-F238E27FC236}">
                <a16:creationId xmlns:a16="http://schemas.microsoft.com/office/drawing/2014/main" id="{DE5953D9-AA03-D812-099B-0C554EB36DED}"/>
              </a:ext>
            </a:extLst>
          </p:cNvPr>
          <p:cNvSpPr>
            <a:spLocks noGrp="1"/>
          </p:cNvSpPr>
          <p:nvPr>
            <p:ph type="sldNum" sz="quarter" idx="5"/>
          </p:nvPr>
        </p:nvSpPr>
        <p:spPr/>
        <p:txBody>
          <a:bodyPr/>
          <a:lstStyle/>
          <a:p>
            <a:pPr marL="0" marR="0" lvl="0" indent="0" algn="r" defTabSz="495376" rtl="0" eaLnBrk="1" fontAlgn="auto" latinLnBrk="0" hangingPunct="1">
              <a:lnSpc>
                <a:spcPct val="100000"/>
              </a:lnSpc>
              <a:spcBef>
                <a:spcPts val="0"/>
              </a:spcBef>
              <a:spcAft>
                <a:spcPts val="0"/>
              </a:spcAft>
              <a:buClrTx/>
              <a:buSzTx/>
              <a:buFontTx/>
              <a:buNone/>
              <a:tabLst/>
              <a:defRPr/>
            </a:pPr>
            <a:fld id="{C07397A5-C382-4DBF-8DF9-1E73F22639CF}" type="slidenum">
              <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95376" rtl="0" eaLnBrk="1" fontAlgn="auto" latinLnBrk="0" hangingPunct="1">
                <a:lnSpc>
                  <a:spcPct val="100000"/>
                </a:lnSpc>
                <a:spcBef>
                  <a:spcPts val="0"/>
                </a:spcBef>
                <a:spcAft>
                  <a:spcPts val="0"/>
                </a:spcAft>
                <a:buClrTx/>
                <a:buSzTx/>
                <a:buFontTx/>
                <a:buNone/>
                <a:tabLst/>
                <a:defRPr/>
              </a:pPr>
              <a:t>29</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85994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4305A-AAD3-3307-6B26-6DEA43D16F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2F83A9-3471-C5CB-BF42-DB05114566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013C98-CAF1-1927-CB62-9E5ABE7858F2}"/>
              </a:ext>
            </a:extLst>
          </p:cNvPr>
          <p:cNvSpPr>
            <a:spLocks noGrp="1"/>
          </p:cNvSpPr>
          <p:nvPr>
            <p:ph type="body" idx="1"/>
          </p:nvPr>
        </p:nvSpPr>
        <p:spPr/>
        <p:txBody>
          <a:bodyPr/>
          <a:lstStyle/>
          <a:p>
            <a:r>
              <a:rPr kumimoji="1" lang="ja-JP" altLang="en-US" dirty="0"/>
              <a:t>運動・瞑想・グループ討論など、脳の回復によいとされているあらゆるプログラムが実践されている。</a:t>
            </a:r>
          </a:p>
          <a:p>
            <a:r>
              <a:rPr kumimoji="1" lang="ja-JP" altLang="en-US" dirty="0"/>
              <a:t>また、脳科学からの研究もおこなわれ多数の論文が発表されている。</a:t>
            </a:r>
          </a:p>
        </p:txBody>
      </p:sp>
      <p:sp>
        <p:nvSpPr>
          <p:cNvPr id="4" name="スライド番号プレースホルダー 3">
            <a:extLst>
              <a:ext uri="{FF2B5EF4-FFF2-40B4-BE49-F238E27FC236}">
                <a16:creationId xmlns:a16="http://schemas.microsoft.com/office/drawing/2014/main" id="{E689162C-7A65-7819-B2A6-716B662F05B4}"/>
              </a:ext>
            </a:extLst>
          </p:cNvPr>
          <p:cNvSpPr>
            <a:spLocks noGrp="1"/>
          </p:cNvSpPr>
          <p:nvPr>
            <p:ph type="sldNum" sz="quarter" idx="5"/>
          </p:nvPr>
        </p:nvSpPr>
        <p:spPr/>
        <p:txBody>
          <a:bodyPr/>
          <a:lstStyle/>
          <a:p>
            <a:pPr marL="0" marR="0" lvl="0" indent="0" algn="r" defTabSz="495325" rtl="0" eaLnBrk="1" fontAlgn="auto" latinLnBrk="0" hangingPunct="1">
              <a:lnSpc>
                <a:spcPct val="100000"/>
              </a:lnSpc>
              <a:spcBef>
                <a:spcPts val="0"/>
              </a:spcBef>
              <a:spcAft>
                <a:spcPts val="0"/>
              </a:spcAft>
              <a:buClrTx/>
              <a:buSzTx/>
              <a:buFontTx/>
              <a:buNone/>
              <a:tabLst/>
              <a:defRPr/>
            </a:pPr>
            <a:fld id="{4DE55D2D-D34D-47B4-ABAB-7498F800A4AF}" type="slidenum">
              <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95325" rtl="0" eaLnBrk="1" fontAlgn="auto" latinLnBrk="0" hangingPunct="1">
                <a:lnSpc>
                  <a:spcPct val="100000"/>
                </a:lnSpc>
                <a:spcBef>
                  <a:spcPts val="0"/>
                </a:spcBef>
                <a:spcAft>
                  <a:spcPts val="0"/>
                </a:spcAft>
                <a:buClrTx/>
                <a:buSzTx/>
                <a:buFontTx/>
                <a:buNone/>
                <a:tabLst/>
                <a:defRPr/>
              </a:pPr>
              <a:t>30</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86741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BE659-5026-3DEB-BF33-FF5E1EF335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79A8BA-0FCC-E219-4C2D-133E5E2341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E8F0D4-8670-7B73-4018-C3587ED04F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n-lt"/>
                <a:ea typeface="+mn-ea"/>
                <a:cs typeface="+mn-cs"/>
              </a:rPr>
              <a:t>令和</a:t>
            </a:r>
            <a:r>
              <a:rPr kumimoji="1" lang="en-US" altLang="ja-JP" sz="1100" b="1" i="0" u="none" strike="noStrike" kern="1200" cap="none" spc="0" normalizeH="0" baseline="0" noProof="0" dirty="0">
                <a:ln>
                  <a:noFill/>
                </a:ln>
                <a:solidFill>
                  <a:prstClr val="black"/>
                </a:solidFill>
                <a:effectLst/>
                <a:uLnTx/>
                <a:uFillTx/>
                <a:latin typeface="+mn-lt"/>
                <a:ea typeface="+mn-ea"/>
                <a:cs typeface="+mn-cs"/>
              </a:rPr>
              <a:t>6</a:t>
            </a:r>
            <a:r>
              <a:rPr kumimoji="1" lang="ja-JP" altLang="en-US" sz="1100" b="1" i="0" u="none" strike="noStrike" kern="1200" cap="none" spc="0" normalizeH="0" baseline="0" noProof="0" dirty="0">
                <a:ln>
                  <a:noFill/>
                </a:ln>
                <a:solidFill>
                  <a:prstClr val="black"/>
                </a:solidFill>
                <a:effectLst/>
                <a:uLnTx/>
                <a:uFillTx/>
                <a:latin typeface="+mn-lt"/>
                <a:ea typeface="+mn-ea"/>
                <a:cs typeface="+mn-cs"/>
              </a:rPr>
              <a:t>年度犯罪白書　</a:t>
            </a:r>
            <a:r>
              <a:rPr kumimoji="1" lang="ja-JP" altLang="en-US" sz="1200" b="1" i="0" u="none" strike="noStrike" kern="1200" cap="none" spc="0" normalizeH="0" baseline="0" noProof="0" dirty="0">
                <a:ln>
                  <a:noFill/>
                </a:ln>
                <a:solidFill>
                  <a:prstClr val="black"/>
                </a:solidFill>
                <a:effectLst/>
                <a:uLnTx/>
                <a:uFillTx/>
                <a:latin typeface="+mn-lt"/>
                <a:ea typeface="+mn-ea"/>
                <a:cs typeface="+mn-cs"/>
              </a:rPr>
              <a:t>少年による家庭内暴力認知件数 法務省</a:t>
            </a:r>
            <a:endParaRPr kumimoji="1" lang="en-US" altLang="ja-JP"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内閣府</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R6</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 青少年のインターネット利用環境実態調査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より</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n-lt"/>
              <a:ea typeface="+mn-ea"/>
              <a:cs typeface="+mn-cs"/>
            </a:endParaRPr>
          </a:p>
          <a:p>
            <a:endParaRPr kumimoji="1" lang="ja-JP" altLang="en-US" dirty="0"/>
          </a:p>
        </p:txBody>
      </p:sp>
      <p:sp>
        <p:nvSpPr>
          <p:cNvPr id="4" name="スライド番号プレースホルダー 3">
            <a:extLst>
              <a:ext uri="{FF2B5EF4-FFF2-40B4-BE49-F238E27FC236}">
                <a16:creationId xmlns:a16="http://schemas.microsoft.com/office/drawing/2014/main" id="{AD189583-AC07-7E43-695E-049FAC4EFA19}"/>
              </a:ext>
            </a:extLst>
          </p:cNvPr>
          <p:cNvSpPr>
            <a:spLocks noGrp="1"/>
          </p:cNvSpPr>
          <p:nvPr>
            <p:ph type="sldNum" sz="quarter" idx="5"/>
          </p:nvPr>
        </p:nvSpPr>
        <p:spPr/>
        <p:txBody>
          <a:bodyPr/>
          <a:lstStyle/>
          <a:p>
            <a:fld id="{B4924CDA-DCC7-4A22-8E23-F3739E69970D}" type="slidenum">
              <a:rPr kumimoji="1" lang="ja-JP" altLang="en-US" smtClean="0"/>
              <a:t>32</a:t>
            </a:fld>
            <a:endParaRPr kumimoji="1" lang="ja-JP" altLang="en-US"/>
          </a:p>
        </p:txBody>
      </p:sp>
    </p:spTree>
    <p:extLst>
      <p:ext uri="{BB962C8B-B14F-4D97-AF65-F5344CB8AC3E}">
        <p14:creationId xmlns:p14="http://schemas.microsoft.com/office/powerpoint/2010/main" val="2630104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9CEDE-ADCE-DD66-5672-3ECA990CA5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FCC203-1D9C-493F-727E-EC56A34CD2F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393BA9B-841C-D1E6-7543-4C3C361CAD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effectLst/>
                <a:uLnTx/>
                <a:uFillTx/>
                <a:latin typeface="+mn-lt"/>
                <a:ea typeface="+mn-ea"/>
                <a:cs typeface="+mn-cs"/>
                <a:hlinkClick r:id="rId3">
                  <a:extLst>
                    <a:ext uri="{A12FA001-AC4F-418D-AE19-62706E023703}">
                      <ahyp:hlinkClr xmlns:ahyp="http://schemas.microsoft.com/office/drawing/2018/hyperlinkcolor" val="tx"/>
                    </a:ext>
                  </a:extLst>
                </a:hlinkClick>
              </a:rPr>
              <a:t>令和</a:t>
            </a:r>
            <a:r>
              <a:rPr kumimoji="1" lang="en-US" altLang="ja-JP" sz="1200" b="0" i="0" strike="noStrike" kern="1200" cap="none" spc="0" normalizeH="0" baseline="0" noProof="0" dirty="0">
                <a:ln>
                  <a:noFill/>
                </a:ln>
                <a:effectLst/>
                <a:uLnTx/>
                <a:uFillTx/>
                <a:latin typeface="+mn-lt"/>
                <a:ea typeface="+mn-ea"/>
                <a:cs typeface="+mn-cs"/>
                <a:hlinkClick r:id="rId3">
                  <a:extLst>
                    <a:ext uri="{A12FA001-AC4F-418D-AE19-62706E023703}">
                      <ahyp:hlinkClr xmlns:ahyp="http://schemas.microsoft.com/office/drawing/2018/hyperlinkcolor" val="tx"/>
                    </a:ext>
                  </a:extLst>
                </a:hlinkClick>
              </a:rPr>
              <a:t>5</a:t>
            </a:r>
            <a:r>
              <a:rPr kumimoji="1" lang="ja-JP" altLang="en-US" sz="1200" b="0" i="0" strike="noStrike" kern="1200" cap="none" spc="0" normalizeH="0" baseline="0" noProof="0" dirty="0">
                <a:ln>
                  <a:noFill/>
                </a:ln>
                <a:effectLst/>
                <a:uLnTx/>
                <a:uFillTx/>
                <a:latin typeface="+mn-lt"/>
                <a:ea typeface="+mn-ea"/>
                <a:cs typeface="+mn-cs"/>
                <a:hlinkClick r:id="rId3">
                  <a:extLst>
                    <a:ext uri="{A12FA001-AC4F-418D-AE19-62706E023703}">
                      <ahyp:hlinkClr xmlns:ahyp="http://schemas.microsoft.com/office/drawing/2018/hyperlinkcolor" val="tx"/>
                    </a:ext>
                  </a:extLst>
                </a:hlinkClick>
              </a:rPr>
              <a:t>年度児童生徒の問題行動・不登校等生徒指導上の諸課題に関する調査結果について </a:t>
            </a:r>
            <a:r>
              <a:rPr kumimoji="1" lang="en-US" altLang="ja-JP" sz="1200" b="0" i="0" strike="noStrike" kern="1200" cap="none" spc="0" normalizeH="0" baseline="0" noProof="0" dirty="0">
                <a:ln>
                  <a:noFill/>
                </a:ln>
                <a:effectLst/>
                <a:uLnTx/>
                <a:uFillTx/>
                <a:latin typeface="+mn-lt"/>
                <a:ea typeface="+mn-ea"/>
                <a:cs typeface="+mn-cs"/>
                <a:hlinkClick r:id="rId3">
                  <a:extLst>
                    <a:ext uri="{A12FA001-AC4F-418D-AE19-62706E023703}">
                      <ahyp:hlinkClr xmlns:ahyp="http://schemas.microsoft.com/office/drawing/2018/hyperlinkcolor" val="tx"/>
                    </a:ext>
                  </a:extLst>
                </a:hlinkClick>
              </a:rPr>
              <a:t>(mext.go.jp)</a:t>
            </a:r>
            <a:endParaRPr kumimoji="1" lang="en-US" altLang="ja-JP" sz="1200" b="0" i="0" strike="noStrike" kern="1200" cap="none" spc="0" normalizeH="0" baseline="0" noProof="0" dirty="0">
              <a:ln>
                <a:noFill/>
              </a:ln>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strike="noStrike" kern="1200" cap="none" spc="0" normalizeH="0" baseline="0" noProof="0" dirty="0">
                <a:ln>
                  <a:noFill/>
                </a:ln>
                <a:effectLst/>
                <a:uLnTx/>
                <a:uFillTx/>
                <a:latin typeface="+mn-lt"/>
                <a:ea typeface="+mn-ea"/>
                <a:cs typeface="+mn-cs"/>
              </a:rPr>
              <a:t>https://www.mext.go.jp/content/20231004-mxt_jidou01-100002753_1.pdf</a:t>
            </a:r>
            <a:endParaRPr kumimoji="1" lang="ja-JP" altLang="en-US" sz="1200" b="0" i="0" strike="noStrike" kern="1200" cap="none" spc="0" normalizeH="0" baseline="0" noProof="0" dirty="0">
              <a:ln>
                <a:noFill/>
              </a:ln>
              <a:effectLst/>
              <a:uLnTx/>
              <a:uFillTx/>
              <a:latin typeface="+mn-lt"/>
              <a:ea typeface="+mn-ea"/>
              <a:cs typeface="+mn-cs"/>
            </a:endParaRPr>
          </a:p>
          <a:p>
            <a:endParaRPr kumimoji="1" lang="ja-JP" altLang="en-US" dirty="0"/>
          </a:p>
        </p:txBody>
      </p:sp>
      <p:sp>
        <p:nvSpPr>
          <p:cNvPr id="4" name="スライド番号プレースホルダー 3">
            <a:extLst>
              <a:ext uri="{FF2B5EF4-FFF2-40B4-BE49-F238E27FC236}">
                <a16:creationId xmlns:a16="http://schemas.microsoft.com/office/drawing/2014/main" id="{E7D500B8-78F8-5321-BE99-94AC1715B58A}"/>
              </a:ext>
            </a:extLst>
          </p:cNvPr>
          <p:cNvSpPr>
            <a:spLocks noGrp="1"/>
          </p:cNvSpPr>
          <p:nvPr>
            <p:ph type="sldNum" sz="quarter" idx="5"/>
          </p:nvPr>
        </p:nvSpPr>
        <p:spPr/>
        <p:txBody>
          <a:bodyPr/>
          <a:lstStyle/>
          <a:p>
            <a:pPr marL="0" marR="0" lvl="0" indent="0" algn="r" defTabSz="914306" rtl="0" eaLnBrk="1" fontAlgn="auto" latinLnBrk="0" hangingPunct="1">
              <a:lnSpc>
                <a:spcPct val="100000"/>
              </a:lnSpc>
              <a:spcBef>
                <a:spcPts val="0"/>
              </a:spcBef>
              <a:spcAft>
                <a:spcPts val="0"/>
              </a:spcAft>
              <a:buClrTx/>
              <a:buSzTx/>
              <a:buFontTx/>
              <a:buNone/>
              <a:tabLst/>
              <a:defRPr/>
            </a:pPr>
            <a:fld id="{78E384A6-92E8-4AFC-B40A-2E2056A0E86A}"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306"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1395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5595-A01E-347B-6401-BC9D247F1A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783359-C7EB-C37B-6955-D902AC0485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78AAD7-62C0-71A9-10EE-975F4573B069}"/>
              </a:ext>
            </a:extLst>
          </p:cNvPr>
          <p:cNvSpPr>
            <a:spLocks noGrp="1"/>
          </p:cNvSpPr>
          <p:nvPr>
            <p:ph type="body" idx="1"/>
          </p:nvPr>
        </p:nvSpPr>
        <p:spPr/>
        <p:txBody>
          <a:bodyPr/>
          <a:lstStyle/>
          <a:p>
            <a:r>
              <a:rPr kumimoji="1" lang="ja-JP" altLang="en-US" dirty="0"/>
              <a:t>タバコと同じ流れ</a:t>
            </a:r>
          </a:p>
        </p:txBody>
      </p:sp>
      <p:sp>
        <p:nvSpPr>
          <p:cNvPr id="4" name="スライド番号プレースホルダー 3">
            <a:extLst>
              <a:ext uri="{FF2B5EF4-FFF2-40B4-BE49-F238E27FC236}">
                <a16:creationId xmlns:a16="http://schemas.microsoft.com/office/drawing/2014/main" id="{58E8876E-72CE-0C7E-F387-4276CE54644B}"/>
              </a:ext>
            </a:extLst>
          </p:cNvPr>
          <p:cNvSpPr>
            <a:spLocks noGrp="1"/>
          </p:cNvSpPr>
          <p:nvPr>
            <p:ph type="sldNum" sz="quarter" idx="5"/>
          </p:nvPr>
        </p:nvSpPr>
        <p:spPr/>
        <p:txBody>
          <a:bodyPr/>
          <a:lstStyle/>
          <a:p>
            <a:pPr defTabSz="990752">
              <a:defRPr/>
            </a:pPr>
            <a:fld id="{66FFD0BA-D733-4BA2-886A-31912373BB54}" type="slidenum">
              <a:rPr lang="ja-JP" altLang="en-US">
                <a:solidFill>
                  <a:prstClr val="black"/>
                </a:solidFill>
                <a:latin typeface="游ゴシック" panose="020F0502020204030204"/>
                <a:ea typeface="游ゴシック" panose="020B0400000000000000" pitchFamily="50" charset="-128"/>
              </a:rPr>
              <a:pPr defTabSz="990752">
                <a:defRPr/>
              </a:pPr>
              <a:t>34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9828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170C7-4719-1CC0-BA35-FA64F615B4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B3A068-35D8-7B3A-2653-E1203AE34F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A2F806-91D1-3BA8-8B31-A296176464BF}"/>
              </a:ext>
            </a:extLst>
          </p:cNvPr>
          <p:cNvSpPr>
            <a:spLocks noGrp="1"/>
          </p:cNvSpPr>
          <p:nvPr>
            <p:ph type="body" idx="1"/>
          </p:nvPr>
        </p:nvSpPr>
        <p:spPr/>
        <p:txBody>
          <a:bodyPr/>
          <a:lstStyle/>
          <a:p>
            <a:r>
              <a:rPr kumimoji="1" lang="en-US" altLang="ja-JP" sz="1200" u="none" strike="noStrike" kern="1200" dirty="0">
                <a:solidFill>
                  <a:schemeClr val="tx1"/>
                </a:solidFill>
                <a:effectLst/>
                <a:latin typeface="+mn-lt"/>
                <a:ea typeface="+mn-ea"/>
                <a:cs typeface="+mn-cs"/>
                <a:hlinkClick r:id="rId3"/>
              </a:rPr>
              <a:t>https://www.asahi.com/articles/DA3S16357032.html</a:t>
            </a:r>
          </a:p>
          <a:p>
            <a:endParaRPr kumimoji="1" lang="en-US" altLang="ja-JP" sz="1200" u="none" strike="noStrike" kern="1200" dirty="0">
              <a:solidFill>
                <a:schemeClr val="tx1"/>
              </a:solidFill>
              <a:effectLst/>
              <a:latin typeface="+mn-lt"/>
              <a:ea typeface="+mn-ea"/>
              <a:cs typeface="+mn-cs"/>
              <a:hlinkClick r:id="rId3"/>
            </a:endParaRPr>
          </a:p>
          <a:p>
            <a:r>
              <a:rPr kumimoji="1" lang="ja-JP" altLang="en-US" sz="1200" u="none" strike="noStrike" kern="1200" dirty="0">
                <a:solidFill>
                  <a:schemeClr val="tx1"/>
                </a:solidFill>
                <a:effectLst/>
                <a:latin typeface="+mn-lt"/>
                <a:ea typeface="+mn-ea"/>
                <a:cs typeface="+mn-cs"/>
                <a:hlinkClick r:id="rId3"/>
              </a:rPr>
              <a:t>朝日新聞</a:t>
            </a:r>
            <a:endParaRPr lang="ja-JP" altLang="en-US" dirty="0">
              <a:effectLst/>
            </a:endParaRPr>
          </a:p>
          <a:p>
            <a:r>
              <a:rPr kumimoji="1" lang="ja-JP" altLang="en-US" sz="1200" b="1" kern="1200" dirty="0">
                <a:solidFill>
                  <a:schemeClr val="tx1"/>
                </a:solidFill>
                <a:effectLst/>
                <a:latin typeface="+mn-lt"/>
                <a:ea typeface="+mn-ea"/>
                <a:cs typeface="+mn-cs"/>
              </a:rPr>
              <a:t>記事</a:t>
            </a:r>
          </a:p>
          <a:p>
            <a:r>
              <a:rPr kumimoji="1" lang="ja-JP" altLang="en-US" sz="1200" b="1" kern="1200" dirty="0">
                <a:solidFill>
                  <a:schemeClr val="tx1"/>
                </a:solidFill>
                <a:effectLst/>
                <a:latin typeface="+mn-lt"/>
                <a:ea typeface="+mn-ea"/>
                <a:cs typeface="+mn-cs"/>
              </a:rPr>
              <a:t>「スマホを持たない子、当たり前の時代来る」　豪、「１６歳未満のＳＮＳ利用制限」世界初の法律１０日施行</a:t>
            </a:r>
          </a:p>
          <a:p>
            <a:r>
              <a:rPr kumimoji="1" lang="ja-JP" altLang="en-US" sz="1200" b="0" u="none" strike="noStrike" kern="1200" dirty="0">
                <a:solidFill>
                  <a:schemeClr val="tx1"/>
                </a:solidFill>
                <a:effectLst/>
                <a:latin typeface="+mn-lt"/>
                <a:ea typeface="+mn-ea"/>
                <a:cs typeface="+mn-cs"/>
                <a:hlinkClick r:id="rId4"/>
              </a:rPr>
              <a:t>有料記事</a:t>
            </a:r>
            <a:endParaRPr kumimoji="1" lang="ja-JP" altLang="en-US" sz="1200" b="1"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2025</a:t>
            </a:r>
            <a:r>
              <a:rPr kumimoji="1" lang="ja-JP" altLang="en-US"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12</a:t>
            </a:r>
            <a:r>
              <a:rPr kumimoji="1" lang="ja-JP" altLang="en-US" sz="1200" kern="1200" dirty="0">
                <a:solidFill>
                  <a:schemeClr val="tx1"/>
                </a:solidFill>
                <a:effectLst/>
                <a:latin typeface="+mn-lt"/>
                <a:ea typeface="+mn-ea"/>
                <a:cs typeface="+mn-cs"/>
              </a:rPr>
              <a:t>月</a:t>
            </a:r>
            <a:r>
              <a:rPr kumimoji="1" lang="en-US" altLang="ja-JP" sz="1200" kern="1200" dirty="0">
                <a:solidFill>
                  <a:schemeClr val="tx1"/>
                </a:solidFill>
                <a:effectLst/>
                <a:latin typeface="+mn-lt"/>
                <a:ea typeface="+mn-ea"/>
                <a:cs typeface="+mn-cs"/>
              </a:rPr>
              <a:t>3</a:t>
            </a:r>
            <a:r>
              <a:rPr kumimoji="1" lang="ja-JP" altLang="en-US" sz="1200" kern="1200" dirty="0">
                <a:solidFill>
                  <a:schemeClr val="tx1"/>
                </a:solidFill>
                <a:effectLst/>
                <a:latin typeface="+mn-lt"/>
                <a:ea typeface="+mn-ea"/>
                <a:cs typeface="+mn-cs"/>
              </a:rPr>
              <a:t>日 </a:t>
            </a:r>
            <a:r>
              <a:rPr kumimoji="1" lang="en-US" altLang="ja-JP" sz="1200" kern="1200" dirty="0">
                <a:solidFill>
                  <a:schemeClr val="tx1"/>
                </a:solidFill>
                <a:effectLst/>
                <a:latin typeface="+mn-lt"/>
                <a:ea typeface="+mn-ea"/>
                <a:cs typeface="+mn-cs"/>
              </a:rPr>
              <a:t>16</a:t>
            </a:r>
            <a:r>
              <a:rPr kumimoji="1" lang="ja-JP" altLang="en-US" sz="1200" kern="1200" dirty="0">
                <a:solidFill>
                  <a:schemeClr val="tx1"/>
                </a:solidFill>
                <a:effectLst/>
                <a:latin typeface="+mn-lt"/>
                <a:ea typeface="+mn-ea"/>
                <a:cs typeface="+mn-cs"/>
              </a:rPr>
              <a:t>時</a:t>
            </a:r>
            <a:r>
              <a:rPr kumimoji="1" lang="en-US" altLang="ja-JP" sz="1200" kern="1200" dirty="0">
                <a:solidFill>
                  <a:schemeClr val="tx1"/>
                </a:solidFill>
                <a:effectLst/>
                <a:latin typeface="+mn-lt"/>
                <a:ea typeface="+mn-ea"/>
                <a:cs typeface="+mn-cs"/>
              </a:rPr>
              <a:t>30</a:t>
            </a:r>
            <a:r>
              <a:rPr kumimoji="1" lang="ja-JP" altLang="en-US" sz="1200" kern="1200" dirty="0">
                <a:solidFill>
                  <a:schemeClr val="tx1"/>
                </a:solidFill>
                <a:effectLst/>
                <a:latin typeface="+mn-lt"/>
                <a:ea typeface="+mn-ea"/>
                <a:cs typeface="+mn-cs"/>
              </a:rPr>
              <a:t>分</a:t>
            </a:r>
            <a:endParaRPr lang="ja-JP" altLang="en-US" dirty="0">
              <a:effectLst/>
            </a:endParaRPr>
          </a:p>
          <a:p>
            <a:r>
              <a:rPr kumimoji="1" lang="en-US" altLang="ja-JP" sz="1200" u="sng" kern="1200" dirty="0">
                <a:solidFill>
                  <a:schemeClr val="tx1"/>
                </a:solidFill>
                <a:effectLst/>
                <a:latin typeface="+mn-lt"/>
                <a:ea typeface="+mn-ea"/>
                <a:cs typeface="+mn-cs"/>
                <a:hlinkClick r:id="rId5"/>
              </a:rPr>
              <a:t>list</a:t>
            </a:r>
            <a:endParaRPr lang="ja-JP" altLang="en-US" dirty="0">
              <a:effectLst/>
            </a:endParaRPr>
          </a:p>
          <a:p>
            <a:r>
              <a:rPr kumimoji="1" lang="en-US" altLang="ja-JP" sz="1200" kern="1200" dirty="0">
                <a:solidFill>
                  <a:schemeClr val="tx1"/>
                </a:solidFill>
                <a:effectLst/>
                <a:latin typeface="+mn-lt"/>
                <a:ea typeface="+mn-ea"/>
                <a:cs typeface="+mn-cs"/>
              </a:rPr>
              <a:t>0</a:t>
            </a:r>
            <a:endParaRPr lang="ja-JP" altLang="en-US" dirty="0">
              <a:effectLst/>
            </a:endParaRPr>
          </a:p>
          <a:p>
            <a:r>
              <a:rPr kumimoji="1" lang="ja-JP" altLang="en-US" sz="1200" b="0" i="0" u="none" strike="noStrike" kern="1200" dirty="0">
                <a:solidFill>
                  <a:schemeClr val="tx1"/>
                </a:solidFill>
                <a:effectLst/>
                <a:latin typeface="+mn-lt"/>
                <a:ea typeface="+mn-ea"/>
                <a:cs typeface="+mn-cs"/>
                <a:hlinkClick r:id="rId6"/>
              </a:rPr>
              <a:t>ヘイルスクールに通う７年生（１２～１３歳）の生徒たち。校則に倣いスマホを持っておらず、「スマホがなければ、ＳＮＳにこだわることはない」と話す＝１０月３０日、パース、河野光汰撮影</a:t>
            </a:r>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[PR]</a:t>
            </a:r>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　世界で初めて、１６歳未満の</a:t>
            </a:r>
            <a:r>
              <a:rPr kumimoji="1" lang="ja-JP" altLang="en-US" sz="1200" b="0" i="0" u="none" strike="noStrike" kern="1200" dirty="0">
                <a:solidFill>
                  <a:schemeClr val="tx1"/>
                </a:solidFill>
                <a:effectLst/>
                <a:latin typeface="+mn-lt"/>
                <a:ea typeface="+mn-ea"/>
                <a:cs typeface="+mn-cs"/>
                <a:hlinkClick r:id="rId7" tooltip="ＳＮＳ のトピックスを開く"/>
              </a:rPr>
              <a:t>ＳＮＳ</a:t>
            </a:r>
            <a:r>
              <a:rPr kumimoji="1" lang="ja-JP" altLang="en-US" sz="1200" b="0" i="0" kern="1200" dirty="0">
                <a:solidFill>
                  <a:schemeClr val="tx1"/>
                </a:solidFill>
                <a:effectLst/>
                <a:latin typeface="+mn-lt"/>
                <a:ea typeface="+mn-ea"/>
                <a:cs typeface="+mn-cs"/>
              </a:rPr>
              <a:t>利用を制限する法律が</a:t>
            </a:r>
            <a:r>
              <a:rPr kumimoji="1" lang="ja-JP" altLang="en-US" sz="1200" b="0" i="0" u="none" strike="noStrike" kern="1200" dirty="0">
                <a:solidFill>
                  <a:schemeClr val="tx1"/>
                </a:solidFill>
                <a:effectLst/>
                <a:latin typeface="+mn-lt"/>
                <a:ea typeface="+mn-ea"/>
                <a:cs typeface="+mn-cs"/>
                <a:hlinkClick r:id="rId8" tooltip="オーストラリア のトピックスを開く"/>
              </a:rPr>
              <a:t>オーストラリア</a:t>
            </a:r>
            <a:r>
              <a:rPr kumimoji="1" lang="ja-JP" altLang="en-US" sz="1200" b="0" i="0" kern="1200" dirty="0">
                <a:solidFill>
                  <a:schemeClr val="tx1"/>
                </a:solidFill>
                <a:effectLst/>
                <a:latin typeface="+mn-lt"/>
                <a:ea typeface="+mn-ea"/>
                <a:cs typeface="+mn-cs"/>
              </a:rPr>
              <a:t>で１２月１０日に施行される。利用を制限するための年齢確認の徹底は難しく、法律は「抜け穴だらけ」との指摘がある一方、賛同する声も多い。法律の施行を待たずに、校則でＳＮＳの利用や</a:t>
            </a:r>
            <a:r>
              <a:rPr kumimoji="1" lang="ja-JP" altLang="en-US" sz="1200" b="0" i="0" u="none" strike="noStrike" kern="1200" dirty="0">
                <a:solidFill>
                  <a:schemeClr val="tx1"/>
                </a:solidFill>
                <a:effectLst/>
                <a:latin typeface="+mn-lt"/>
                <a:ea typeface="+mn-ea"/>
                <a:cs typeface="+mn-cs"/>
                <a:hlinkClick r:id="rId9" tooltip="スマートフォン のトピックスを開く"/>
              </a:rPr>
              <a:t>スマートフォン</a:t>
            </a:r>
            <a:r>
              <a:rPr kumimoji="1" lang="ja-JP" altLang="en-US" sz="1200" b="0" i="0" kern="1200" dirty="0">
                <a:solidFill>
                  <a:schemeClr val="tx1"/>
                </a:solidFill>
                <a:effectLst/>
                <a:latin typeface="+mn-lt"/>
                <a:ea typeface="+mn-ea"/>
                <a:cs typeface="+mn-cs"/>
              </a:rPr>
              <a:t>の所有を禁止する学校も出てきた。</a:t>
            </a:r>
          </a:p>
          <a:p>
            <a:br>
              <a:rPr lang="ja-JP" altLang="en-US" dirty="0">
                <a:effectLst/>
              </a:rPr>
            </a:br>
            <a:endParaRPr kumimoji="1" lang="ja-JP" altLang="en-US" dirty="0"/>
          </a:p>
        </p:txBody>
      </p:sp>
      <p:sp>
        <p:nvSpPr>
          <p:cNvPr id="4" name="スライド番号プレースホルダー 3">
            <a:extLst>
              <a:ext uri="{FF2B5EF4-FFF2-40B4-BE49-F238E27FC236}">
                <a16:creationId xmlns:a16="http://schemas.microsoft.com/office/drawing/2014/main" id="{7E1544A5-6D73-26C2-1E52-073FFD37BF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55D2D-D34D-47B4-ABAB-7498F800A4A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4899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86345-4B71-E2B5-910B-6599C0B009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248174-5E0A-5B4D-7DF6-50389E16D3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CD08220-EB9F-5C60-3F59-7FD2CBC05EE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3C8EABF-3BE9-9330-3394-2F87F41FCB4F}"/>
              </a:ext>
            </a:extLst>
          </p:cNvPr>
          <p:cNvSpPr>
            <a:spLocks noGrp="1"/>
          </p:cNvSpPr>
          <p:nvPr>
            <p:ph type="sldNum" sz="quarter" idx="5"/>
          </p:nvPr>
        </p:nvSpPr>
        <p:spPr/>
        <p:txBody>
          <a:bodyPr/>
          <a:lstStyle/>
          <a:p>
            <a:pPr marL="0" marR="0" lvl="0" indent="0" algn="r" defTabSz="947958" rtl="0" eaLnBrk="1" fontAlgn="base" latinLnBrk="0" hangingPunct="1">
              <a:lnSpc>
                <a:spcPct val="100000"/>
              </a:lnSpc>
              <a:spcBef>
                <a:spcPct val="0"/>
              </a:spcBef>
              <a:spcAft>
                <a:spcPct val="0"/>
              </a:spcAft>
              <a:buClrTx/>
              <a:buSzTx/>
              <a:buFontTx/>
              <a:buNone/>
              <a:tabLst/>
              <a:defRPr/>
            </a:pPr>
            <a:fld id="{9FA531F2-0B6A-4A01-822E-F5A5F1207F6A}" type="slidenum">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47958" rtl="0" eaLnBrk="1" fontAlgn="base" latinLnBrk="0" hangingPunct="1">
                <a:lnSpc>
                  <a:spcPct val="100000"/>
                </a:lnSpc>
                <a:spcBef>
                  <a:spcPct val="0"/>
                </a:spcBef>
                <a:spcAft>
                  <a:spcPct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05545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429CB-DBF4-3522-44D6-000CF477B0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5CD20F-BC9A-669E-006A-C31AAF506D9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086FFB-09B0-CF45-45CD-7CB94C01BFE6}"/>
              </a:ext>
            </a:extLst>
          </p:cNvPr>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（出典）総務省「</a:t>
            </a:r>
            <a:r>
              <a:rPr kumimoji="1" lang="en-US" altLang="ja-JP" sz="1200" b="0" i="0" kern="1200" dirty="0">
                <a:solidFill>
                  <a:schemeClr val="tx1"/>
                </a:solidFill>
                <a:effectLst/>
                <a:latin typeface="+mn-lt"/>
                <a:ea typeface="+mn-ea"/>
                <a:cs typeface="+mn-cs"/>
              </a:rPr>
              <a:t>R6 </a:t>
            </a:r>
            <a:r>
              <a:rPr kumimoji="1" lang="ja-JP" altLang="en-US" sz="1200" b="0" i="0" kern="1200" dirty="0">
                <a:solidFill>
                  <a:schemeClr val="tx1"/>
                </a:solidFill>
                <a:effectLst/>
                <a:latin typeface="+mn-lt"/>
                <a:ea typeface="+mn-ea"/>
                <a:cs typeface="+mn-cs"/>
              </a:rPr>
              <a:t>通信利用動向調査」  </a:t>
            </a:r>
            <a:r>
              <a:rPr kumimoji="1" lang="en-US" altLang="ja-JP" sz="1200" b="0" i="0" kern="1200" dirty="0">
                <a:solidFill>
                  <a:schemeClr val="tx1"/>
                </a:solidFill>
                <a:effectLst/>
                <a:latin typeface="+mn-lt"/>
                <a:ea typeface="+mn-ea"/>
                <a:cs typeface="+mn-cs"/>
              </a:rPr>
              <a:t>R7.5.30</a:t>
            </a:r>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「図表</a:t>
            </a:r>
            <a:r>
              <a:rPr kumimoji="1" lang="en-US" altLang="ja-JP" sz="1200" b="0" i="0" kern="1200" dirty="0">
                <a:solidFill>
                  <a:schemeClr val="tx1"/>
                </a:solidFill>
                <a:effectLst/>
                <a:latin typeface="+mn-lt"/>
                <a:ea typeface="+mn-ea"/>
                <a:cs typeface="+mn-cs"/>
              </a:rPr>
              <a:t>Ⅱ-1-11-3</a:t>
            </a:r>
            <a:r>
              <a:rPr kumimoji="1" lang="ja-JP" altLang="en-US" sz="1200" b="0" i="0" kern="1200" dirty="0">
                <a:solidFill>
                  <a:schemeClr val="tx1"/>
                </a:solidFill>
                <a:effectLst/>
                <a:latin typeface="+mn-lt"/>
                <a:ea typeface="+mn-ea"/>
                <a:cs typeface="+mn-cs"/>
              </a:rPr>
              <a:t>　年齢階層別インターネット利用率」の</a:t>
            </a:r>
            <a:r>
              <a:rPr kumimoji="1" lang="en-US" altLang="ja-JP" sz="1200" b="0" i="0" u="sng" kern="1200" dirty="0">
                <a:solidFill>
                  <a:schemeClr val="tx1"/>
                </a:solidFill>
                <a:effectLst/>
                <a:latin typeface="+mn-lt"/>
                <a:ea typeface="+mn-ea"/>
                <a:cs typeface="+mn-cs"/>
                <a:hlinkClick r:id="rId3"/>
              </a:rPr>
              <a:t>Excel</a:t>
            </a:r>
            <a:r>
              <a:rPr kumimoji="1" lang="ja-JP" altLang="en-US" sz="1200" b="0" i="0" u="sng" kern="1200" dirty="0">
                <a:solidFill>
                  <a:schemeClr val="tx1"/>
                </a:solidFill>
                <a:effectLst/>
                <a:latin typeface="+mn-lt"/>
                <a:ea typeface="+mn-ea"/>
                <a:cs typeface="+mn-cs"/>
                <a:hlinkClick r:id="rId3"/>
              </a:rPr>
              <a:t>はこちら</a:t>
            </a: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 </a:t>
            </a:r>
            <a:r>
              <a:rPr kumimoji="1" lang="en-US" altLang="ja-JP" sz="1200" b="0" i="0" u="sng" kern="1200" dirty="0">
                <a:solidFill>
                  <a:schemeClr val="tx1"/>
                </a:solidFill>
                <a:effectLst/>
                <a:latin typeface="+mn-lt"/>
                <a:ea typeface="+mn-ea"/>
                <a:cs typeface="+mn-cs"/>
                <a:hlinkClick r:id="rId4"/>
              </a:rPr>
              <a:t>CSV</a:t>
            </a:r>
            <a:r>
              <a:rPr kumimoji="1" lang="ja-JP" altLang="en-US" sz="1200" b="0" i="0" u="sng" kern="1200" dirty="0">
                <a:solidFill>
                  <a:schemeClr val="tx1"/>
                </a:solidFill>
                <a:effectLst/>
                <a:latin typeface="+mn-lt"/>
                <a:ea typeface="+mn-ea"/>
                <a:cs typeface="+mn-cs"/>
                <a:hlinkClick r:id="rId4"/>
              </a:rPr>
              <a:t>はこちら</a:t>
            </a:r>
            <a:endParaRPr kumimoji="1" lang="ja-JP" altLang="en-US" sz="1200" b="0" i="0" kern="1200" dirty="0">
              <a:solidFill>
                <a:schemeClr val="tx1"/>
              </a:solidFill>
              <a:effectLst/>
              <a:latin typeface="+mn-lt"/>
              <a:ea typeface="+mn-ea"/>
              <a:cs typeface="+mn-cs"/>
            </a:endParaRPr>
          </a:p>
          <a:p>
            <a:endParaRPr kumimoji="1" lang="en-US" altLang="ja-JP" dirty="0"/>
          </a:p>
          <a:p>
            <a:r>
              <a:rPr kumimoji="1" lang="en-US" altLang="ja-JP" dirty="0"/>
              <a:t>https://www.soumu.go.jp/johotsusintokei/statistics/data/250530_1.pdf</a:t>
            </a:r>
          </a:p>
          <a:p>
            <a:endParaRPr kumimoji="1" lang="en-US" altLang="ja-JP" dirty="0"/>
          </a:p>
          <a:p>
            <a:r>
              <a:rPr kumimoji="1" lang="en-US" altLang="ja-JP" dirty="0"/>
              <a:t>https://www.soumu.go.jp/johotsusintokei/statistics/statistics05a.html</a:t>
            </a:r>
          </a:p>
          <a:p>
            <a:endParaRPr kumimoji="1" lang="en-US" altLang="ja-JP" dirty="0"/>
          </a:p>
          <a:p>
            <a:endParaRPr kumimoji="1" lang="ja-JP" altLang="en-US"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FD087AA0-5280-A142-18B1-D423621A57FE}"/>
              </a:ext>
            </a:extLst>
          </p:cNvPr>
          <p:cNvSpPr>
            <a:spLocks noGrp="1"/>
          </p:cNvSpPr>
          <p:nvPr>
            <p:ph type="sldNum" sz="quarter" idx="5"/>
          </p:nvPr>
        </p:nvSpPr>
        <p:spPr/>
        <p:txBody>
          <a:bodyPr/>
          <a:lstStyle/>
          <a:p>
            <a:fld id="{B4924CDA-DCC7-4A22-8E23-F3739E69970D}" type="slidenum">
              <a:rPr kumimoji="1" lang="ja-JP" altLang="en-US" smtClean="0"/>
              <a:t>38</a:t>
            </a:fld>
            <a:endParaRPr kumimoji="1" lang="ja-JP" altLang="en-US"/>
          </a:p>
        </p:txBody>
      </p:sp>
    </p:spTree>
    <p:extLst>
      <p:ext uri="{BB962C8B-B14F-4D97-AF65-F5344CB8AC3E}">
        <p14:creationId xmlns:p14="http://schemas.microsoft.com/office/powerpoint/2010/main" val="702880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5279-68D0-32A2-76FB-FAA72E5E5D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13E23B-6A41-0522-20BC-6FCB1FCE90D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5CE9B7-EF12-DD07-5566-6261660E4324}"/>
              </a:ext>
            </a:extLst>
          </p:cNvPr>
          <p:cNvSpPr>
            <a:spLocks noGrp="1"/>
          </p:cNvSpPr>
          <p:nvPr>
            <p:ph type="body" idx="1"/>
          </p:nvPr>
        </p:nvSpPr>
        <p:spPr/>
        <p:txBody>
          <a:bodyPr/>
          <a:lstStyle/>
          <a:p>
            <a:r>
              <a:rPr kumimoji="1" lang="en-US" altLang="ja-JP" dirty="0"/>
              <a:t>Virtual autism: A review of the literature and current understanding. Garima Yadav.</a:t>
            </a:r>
            <a:r>
              <a:rPr kumimoji="1" lang="ja-JP" altLang="en-US" dirty="0"/>
              <a:t>　</a:t>
            </a:r>
            <a:r>
              <a:rPr kumimoji="1" lang="en-US" altLang="ja-JP" dirty="0"/>
              <a:t>International Journal of Autism </a:t>
            </a:r>
            <a:r>
              <a:rPr kumimoji="1" lang="ja-JP" altLang="en-US" dirty="0"/>
              <a:t>２０２５</a:t>
            </a:r>
            <a:r>
              <a:rPr kumimoji="1" lang="en-US" altLang="ja-JP" dirty="0"/>
              <a:t>; </a:t>
            </a:r>
            <a:r>
              <a:rPr kumimoji="1" lang="ja-JP" altLang="en-US" dirty="0"/>
              <a:t>５</a:t>
            </a:r>
            <a:r>
              <a:rPr kumimoji="1" lang="en-US" altLang="ja-JP" dirty="0"/>
              <a:t>(</a:t>
            </a:r>
            <a:r>
              <a:rPr kumimoji="1" lang="ja-JP" altLang="en-US" dirty="0"/>
              <a:t>１</a:t>
            </a:r>
            <a:r>
              <a:rPr kumimoji="1" lang="en-US" altLang="ja-JP" dirty="0"/>
              <a:t>): </a:t>
            </a:r>
            <a:r>
              <a:rPr kumimoji="1" lang="ja-JP" altLang="en-US" dirty="0"/>
              <a:t>０６－０８</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Yadav</a:t>
            </a:r>
            <a:r>
              <a:rPr kumimoji="1" lang="ja-JP" altLang="en-US" dirty="0"/>
              <a:t> </a:t>
            </a:r>
            <a:r>
              <a:rPr kumimoji="1" lang="en-US" altLang="ja-JP" dirty="0"/>
              <a:t>(2025).</a:t>
            </a:r>
            <a:r>
              <a:rPr kumimoji="1" lang="ja-JP" altLang="en-US" dirty="0"/>
              <a:t>　</a:t>
            </a:r>
            <a:r>
              <a:rPr kumimoji="1" lang="en-US" altLang="ja-JP" dirty="0"/>
              <a:t>Int. J. Autism 5(1)6-8</a:t>
            </a:r>
            <a:endParaRPr kumimoji="1" lang="ja-JP" altLang="en-US" dirty="0"/>
          </a:p>
          <a:p>
            <a:endParaRPr kumimoji="1" lang="en-US" altLang="ja-JP" dirty="0"/>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スライド３</a:t>
            </a:r>
          </a:p>
          <a:p>
            <a:r>
              <a:rPr kumimoji="1" lang="ja-JP" altLang="ja-JP" sz="1200" kern="1200" dirty="0">
                <a:solidFill>
                  <a:schemeClr val="tx1"/>
                </a:solidFill>
                <a:effectLst/>
                <a:latin typeface="+mn-lt"/>
                <a:ea typeface="+mn-ea"/>
                <a:cs typeface="+mn-cs"/>
              </a:rPr>
              <a:t>さあそれで、どんな脳の変化が起きるかと言うと、一つ目は前頭前野の変化です。これは人間にとって一番重要なところです。考えたり、人を思いやったり、我慢したりするところですね。これがダメになってしまうので、すぐ切れちゃったり感情的になったりしてしまいます。</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個目はドーパミン神経というワクワク・ドキドキとか面白いとか、集中している時に働いている神経がダメになってしまいます。ということで、やる気が無くなったり、喜びを感じにくくなっちっゃたりして、うつ病とか依存症になっていきます。他のことが楽しくなくなってしまうけ和ですね。三つめは海馬が障害されます。海馬というのは記憶の中枢なんですね。ということで記憶力が低下したり、デジタル認知症になっていったりします。これらをまとめますと、切れやすくなって、集中できなくて、そして勉強が上手くいかない、記憶力が落ちてしまいますんでね、ということで、発達障害に簡単に誤診されてしまうということも分かってきました。</a:t>
            </a:r>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7F55612B-0746-6067-803E-2D88B50600DE}"/>
              </a:ext>
            </a:extLst>
          </p:cNvPr>
          <p:cNvSpPr>
            <a:spLocks noGrp="1"/>
          </p:cNvSpPr>
          <p:nvPr>
            <p:ph type="sldNum" sz="quarter" idx="5"/>
          </p:nvPr>
        </p:nvSpPr>
        <p:spPr/>
        <p:txBody>
          <a:bodyPr/>
          <a:lstStyle/>
          <a:p>
            <a:pPr defTabSz="1073480">
              <a:defRPr/>
            </a:pPr>
            <a:fld id="{BE3E354E-6715-44A8-BD5E-01178A99090A}" type="slidenum">
              <a:rPr lang="ja-JP" altLang="en-US" sz="1400">
                <a:solidFill>
                  <a:prstClr val="black"/>
                </a:solidFill>
                <a:latin typeface="游ゴシック" panose="020F0502020204030204"/>
                <a:ea typeface="游ゴシック" panose="020B0400000000000000" pitchFamily="50" charset="-128"/>
              </a:rPr>
              <a:pPr defTabSz="1073480">
                <a:defRPr/>
              </a:pPr>
              <a:t>4</a:t>
            </a:fld>
            <a:endParaRPr lang="ja-JP" altLang="en-US" sz="14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8684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AED3-3E86-567F-2844-6A76E7AFD6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8D3121-E03C-FB9A-C959-D3C7381D7D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B3075EC-850D-3492-33DA-894E6800D4A2}"/>
              </a:ext>
            </a:extLst>
          </p:cNvPr>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（出典）総務省「</a:t>
            </a:r>
            <a:r>
              <a:rPr kumimoji="1" lang="en-US" altLang="ja-JP" sz="1200" b="0" i="0" kern="1200" dirty="0">
                <a:solidFill>
                  <a:schemeClr val="tx1"/>
                </a:solidFill>
                <a:effectLst/>
                <a:latin typeface="+mn-lt"/>
                <a:ea typeface="+mn-ea"/>
                <a:cs typeface="+mn-cs"/>
              </a:rPr>
              <a:t>R6 </a:t>
            </a:r>
            <a:r>
              <a:rPr kumimoji="1" lang="ja-JP" altLang="en-US" sz="1200" b="0" i="0" kern="1200" dirty="0">
                <a:solidFill>
                  <a:schemeClr val="tx1"/>
                </a:solidFill>
                <a:effectLst/>
                <a:latin typeface="+mn-lt"/>
                <a:ea typeface="+mn-ea"/>
                <a:cs typeface="+mn-cs"/>
              </a:rPr>
              <a:t>通信利用動向調査」  </a:t>
            </a:r>
            <a:r>
              <a:rPr kumimoji="1" lang="en-US" altLang="ja-JP" sz="1200" b="0" i="0" kern="1200" dirty="0">
                <a:solidFill>
                  <a:schemeClr val="tx1"/>
                </a:solidFill>
                <a:effectLst/>
                <a:latin typeface="+mn-lt"/>
                <a:ea typeface="+mn-ea"/>
                <a:cs typeface="+mn-cs"/>
              </a:rPr>
              <a:t>R7.5.30</a:t>
            </a:r>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「図表</a:t>
            </a:r>
            <a:r>
              <a:rPr kumimoji="1" lang="en-US" altLang="ja-JP" sz="1200" b="0" i="0" kern="1200" dirty="0">
                <a:solidFill>
                  <a:schemeClr val="tx1"/>
                </a:solidFill>
                <a:effectLst/>
                <a:latin typeface="+mn-lt"/>
                <a:ea typeface="+mn-ea"/>
                <a:cs typeface="+mn-cs"/>
              </a:rPr>
              <a:t>Ⅱ-1-11-3</a:t>
            </a:r>
            <a:r>
              <a:rPr kumimoji="1" lang="ja-JP" altLang="en-US" sz="1200" b="0" i="0" kern="1200" dirty="0">
                <a:solidFill>
                  <a:schemeClr val="tx1"/>
                </a:solidFill>
                <a:effectLst/>
                <a:latin typeface="+mn-lt"/>
                <a:ea typeface="+mn-ea"/>
                <a:cs typeface="+mn-cs"/>
              </a:rPr>
              <a:t>　年齢階層別インターネット利用率」の</a:t>
            </a:r>
            <a:r>
              <a:rPr kumimoji="1" lang="en-US" altLang="ja-JP" sz="1200" b="0" i="0" u="sng" kern="1200" dirty="0">
                <a:solidFill>
                  <a:schemeClr val="tx1"/>
                </a:solidFill>
                <a:effectLst/>
                <a:latin typeface="+mn-lt"/>
                <a:ea typeface="+mn-ea"/>
                <a:cs typeface="+mn-cs"/>
                <a:hlinkClick r:id="rId3"/>
              </a:rPr>
              <a:t>Excel</a:t>
            </a:r>
            <a:r>
              <a:rPr kumimoji="1" lang="ja-JP" altLang="en-US" sz="1200" b="0" i="0" u="sng" kern="1200" dirty="0">
                <a:solidFill>
                  <a:schemeClr val="tx1"/>
                </a:solidFill>
                <a:effectLst/>
                <a:latin typeface="+mn-lt"/>
                <a:ea typeface="+mn-ea"/>
                <a:cs typeface="+mn-cs"/>
                <a:hlinkClick r:id="rId3"/>
              </a:rPr>
              <a:t>はこちら</a:t>
            </a: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 </a:t>
            </a:r>
            <a:r>
              <a:rPr kumimoji="1" lang="en-US" altLang="ja-JP" sz="1200" b="0" i="0" u="sng" kern="1200" dirty="0">
                <a:solidFill>
                  <a:schemeClr val="tx1"/>
                </a:solidFill>
                <a:effectLst/>
                <a:latin typeface="+mn-lt"/>
                <a:ea typeface="+mn-ea"/>
                <a:cs typeface="+mn-cs"/>
                <a:hlinkClick r:id="rId4"/>
              </a:rPr>
              <a:t>CSV</a:t>
            </a:r>
            <a:r>
              <a:rPr kumimoji="1" lang="ja-JP" altLang="en-US" sz="1200" b="0" i="0" u="sng" kern="1200" dirty="0">
                <a:solidFill>
                  <a:schemeClr val="tx1"/>
                </a:solidFill>
                <a:effectLst/>
                <a:latin typeface="+mn-lt"/>
                <a:ea typeface="+mn-ea"/>
                <a:cs typeface="+mn-cs"/>
                <a:hlinkClick r:id="rId4"/>
              </a:rPr>
              <a:t>はこちら</a:t>
            </a:r>
            <a:endParaRPr kumimoji="1" lang="ja-JP" altLang="en-US" sz="1200" b="0" i="0" kern="1200" dirty="0">
              <a:solidFill>
                <a:schemeClr val="tx1"/>
              </a:solidFill>
              <a:effectLst/>
              <a:latin typeface="+mn-lt"/>
              <a:ea typeface="+mn-ea"/>
              <a:cs typeface="+mn-cs"/>
            </a:endParaRPr>
          </a:p>
          <a:p>
            <a:endParaRPr kumimoji="1" lang="en-US" altLang="ja-JP" dirty="0"/>
          </a:p>
          <a:p>
            <a:r>
              <a:rPr kumimoji="1" lang="en-US" altLang="ja-JP" dirty="0"/>
              <a:t>https://www.soumu.go.jp/johotsusintokei/statistics/data/250530_1.pdf</a:t>
            </a:r>
          </a:p>
          <a:p>
            <a:endParaRPr kumimoji="1" lang="en-US" altLang="ja-JP" dirty="0"/>
          </a:p>
          <a:p>
            <a:r>
              <a:rPr kumimoji="1" lang="en-US" altLang="ja-JP" dirty="0"/>
              <a:t>https://www.soumu.go.jp/johotsusintokei/statistics/statistics05a.html</a:t>
            </a:r>
          </a:p>
          <a:p>
            <a:endParaRPr kumimoji="1" lang="en-US" altLang="ja-JP" dirty="0"/>
          </a:p>
          <a:p>
            <a:endParaRPr kumimoji="1" lang="ja-JP" altLang="en-US"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A8A1C673-DA4D-7301-2A66-991577342C06}"/>
              </a:ext>
            </a:extLst>
          </p:cNvPr>
          <p:cNvSpPr>
            <a:spLocks noGrp="1"/>
          </p:cNvSpPr>
          <p:nvPr>
            <p:ph type="sldNum" sz="quarter" idx="5"/>
          </p:nvPr>
        </p:nvSpPr>
        <p:spPr/>
        <p:txBody>
          <a:bodyPr/>
          <a:lstStyle/>
          <a:p>
            <a:fld id="{B4924CDA-DCC7-4A22-8E23-F3739E69970D}" type="slidenum">
              <a:rPr kumimoji="1" lang="ja-JP" altLang="en-US" smtClean="0"/>
              <a:t>39</a:t>
            </a:fld>
            <a:endParaRPr kumimoji="1" lang="ja-JP" altLang="en-US"/>
          </a:p>
        </p:txBody>
      </p:sp>
    </p:spTree>
    <p:extLst>
      <p:ext uri="{BB962C8B-B14F-4D97-AF65-F5344CB8AC3E}">
        <p14:creationId xmlns:p14="http://schemas.microsoft.com/office/powerpoint/2010/main" val="441084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中学生や、高校生に是非紹介して欲しい事例。　</a:t>
            </a:r>
            <a:r>
              <a:rPr kumimoji="1" lang="en-US" altLang="ja-JP" dirty="0"/>
              <a:t>Why</a:t>
            </a:r>
            <a:r>
              <a:rPr kumimoji="1" lang="ja-JP" altLang="en-US" dirty="0"/>
              <a:t>？</a:t>
            </a:r>
          </a:p>
          <a:p>
            <a:r>
              <a:rPr kumimoji="1" lang="ja-JP" altLang="en-US" dirty="0"/>
              <a:t>・赤ちゃんのスマホ障害の話なので、直接自分自身を責められている気がせず落ち着いて聞くことができる。</a:t>
            </a:r>
          </a:p>
          <a:p>
            <a:r>
              <a:rPr kumimoji="1" lang="ja-JP" altLang="en-US" dirty="0"/>
              <a:t>・実際に、結婚して子供ができたときに、決定的に重要な情報　</a:t>
            </a:r>
          </a:p>
          <a:p>
            <a:r>
              <a:rPr kumimoji="1" lang="ja-JP" altLang="en-US" dirty="0"/>
              <a:t>・大人扱いされるのが好きな年ごろ。小さい子どもがいる叔父さんや叔母さん、友達に教えてあげてね、と役割を与える。</a:t>
            </a:r>
          </a:p>
          <a:p>
            <a:endParaRPr kumimoji="1" lang="ja-JP" altLang="en-US"/>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95376" rtl="0" eaLnBrk="1" fontAlgn="auto" latinLnBrk="0" hangingPunct="1">
              <a:lnSpc>
                <a:spcPct val="100000"/>
              </a:lnSpc>
              <a:spcBef>
                <a:spcPts val="0"/>
              </a:spcBef>
              <a:spcAft>
                <a:spcPts val="0"/>
              </a:spcAft>
              <a:buClrTx/>
              <a:buSzTx/>
              <a:buFontTx/>
              <a:buNone/>
              <a:tabLst/>
              <a:defRPr/>
            </a:pPr>
            <a:fld id="{EFDDBACE-0F8F-43FD-98F0-DEE13552DADA}" type="slidenum">
              <a:rPr kumimoji="0"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95376" rtl="0" eaLnBrk="1" fontAlgn="auto" latinLnBrk="0" hangingPunct="1">
                <a:lnSpc>
                  <a:spcPct val="100000"/>
                </a:lnSpc>
                <a:spcBef>
                  <a:spcPts val="0"/>
                </a:spcBef>
                <a:spcAft>
                  <a:spcPts val="0"/>
                </a:spcAft>
                <a:buClrTx/>
                <a:buSzTx/>
                <a:buFontTx/>
                <a:buNone/>
                <a:tabLst/>
                <a:defRPr/>
              </a:pPr>
              <a:t>43</a:t>
            </a:fld>
            <a:endParaRPr kumimoji="0"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6474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C58F89F3-E6DD-4647-A6E2-6FC37065187A}" type="slidenum">
              <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90752" rtl="0" eaLnBrk="1" fontAlgn="auto" latinLnBrk="0" hangingPunct="1">
                <a:lnSpc>
                  <a:spcPct val="100000"/>
                </a:lnSpc>
                <a:spcBef>
                  <a:spcPts val="0"/>
                </a:spcBef>
                <a:spcAft>
                  <a:spcPts val="0"/>
                </a:spcAft>
                <a:buClrTx/>
                <a:buSzTx/>
                <a:buFontTx/>
                <a:buNone/>
                <a:tabLst/>
                <a:defRPr/>
              </a:pPr>
              <a:t>47</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68566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さに，発達障害の認定が欲しい（特別支援学級の援助が欲しい）から，検査ができる病院を紹介してほしいと，保護者とスクールカウンセラーから言われているところです。今後管理職と保護者が面談予定です。</a:t>
            </a:r>
          </a:p>
          <a:p>
            <a:r>
              <a:rPr kumimoji="1" lang="ja-JP" altLang="en-US" dirty="0"/>
              <a:t>学校では，他の児童の迷惑にならないように（奇声や暴力など）教室でタブレットの使用の許可が出て，授業中でもタブレットでタイピング（という名の遊びだと思いますが）をやったりしています。</a:t>
            </a:r>
          </a:p>
          <a:p>
            <a:r>
              <a:rPr kumimoji="1" lang="ja-JP" altLang="en-US" dirty="0"/>
              <a:t>去年は，担任の支援により授業がうけられていたので，去年の担任は，たしかにすぐに怒ったりはしていたが，発達障害？検査？そんなに？という反応です。私はこの児童は</a:t>
            </a:r>
            <a:r>
              <a:rPr kumimoji="1" lang="en-US" altLang="ja-JP" dirty="0"/>
              <a:t>ESS</a:t>
            </a:r>
            <a:r>
              <a:rPr kumimoji="1" lang="ja-JP" altLang="en-US" dirty="0"/>
              <a:t>の可能性が高いように思いますが，タブレットの使用許可は管理職も出してしまっているので，管理職・保護者へ</a:t>
            </a:r>
            <a:r>
              <a:rPr kumimoji="1" lang="en-US" altLang="ja-JP" dirty="0"/>
              <a:t>ESS</a:t>
            </a:r>
            <a:r>
              <a:rPr kumimoji="1" lang="ja-JP" altLang="en-US" dirty="0"/>
              <a:t>について話せたらいいなと思います。</a:t>
            </a:r>
          </a:p>
          <a:p>
            <a:r>
              <a:rPr kumimoji="1" lang="ja-JP" altLang="en-US" dirty="0"/>
              <a:t>もし受診するにしても，病院の先生がスクリーンタイムについてしっかりと捉えていただきたいなと思います。どこの病院を勧めるべきなのかも，ネットの口コミを見るくらいしかできず，難しいところです。養護教諭にできることってなんだろう・・・と考えています。</a:t>
            </a:r>
          </a:p>
          <a:p>
            <a:r>
              <a:rPr kumimoji="1" lang="ja-JP" altLang="en-US" dirty="0"/>
              <a:t>スクリーンタイムの制限については，制限している間は，別の遊びや活動などをすることになり，その際の保護者の関わりやサポートは不可欠だと思いますが，どのような関わりや遊びをするといいとアドバイスをするのでしょうか？</a:t>
            </a:r>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C58F89F3-E6DD-4647-A6E2-6FC37065187A}" type="slidenum">
              <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90752" rtl="0" eaLnBrk="1" fontAlgn="auto" latinLnBrk="0" hangingPunct="1">
                <a:lnSpc>
                  <a:spcPct val="100000"/>
                </a:lnSpc>
                <a:spcBef>
                  <a:spcPts val="0"/>
                </a:spcBef>
                <a:spcAft>
                  <a:spcPts val="0"/>
                </a:spcAft>
                <a:buClrTx/>
                <a:buSzTx/>
                <a:buFontTx/>
                <a:buNone/>
                <a:tabLst/>
                <a:defRPr/>
              </a:pPr>
              <a:t>48</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36520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日米の小児科医会の提言は，「１時間までにしましょう」</a:t>
            </a:r>
            <a:endParaRPr kumimoji="1" lang="en-US" altLang="ja-JP" dirty="0"/>
          </a:p>
          <a:p>
            <a:endParaRPr kumimoji="1" lang="en-US" altLang="ja-JP" dirty="0"/>
          </a:p>
          <a:p>
            <a:r>
              <a:rPr kumimoji="1" lang="ja-JP" altLang="en-US" dirty="0"/>
              <a:t>ある中学生の証言。いいチームに入れるととっ～てもいいよ～</a:t>
            </a:r>
            <a:r>
              <a:rPr kumimoji="1" lang="en-US" altLang="ja-JP" dirty="0"/>
              <a:t>(^^♪</a:t>
            </a:r>
            <a:endParaRPr kumimoji="1" lang="ja-JP" altLang="en-US" dirty="0"/>
          </a:p>
          <a:p>
            <a:r>
              <a:rPr kumimoji="1" lang="ja-JP" altLang="en-US" dirty="0"/>
              <a:t>自分がリーダーするときは、だれをチームに入れるかすごく真剣に選ぶよ。時間かけて。</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027112" rtl="0" eaLnBrk="1" fontAlgn="auto" latinLnBrk="0" hangingPunct="1">
              <a:lnSpc>
                <a:spcPct val="100000"/>
              </a:lnSpc>
              <a:spcBef>
                <a:spcPts val="0"/>
              </a:spcBef>
              <a:spcAft>
                <a:spcPts val="0"/>
              </a:spcAft>
              <a:buClrTx/>
              <a:buSzTx/>
              <a:buFontTx/>
              <a:buNone/>
              <a:tabLst/>
              <a:defRPr/>
            </a:pPr>
            <a:fld id="{AC2DF376-9ED9-45E9-A58F-C28E2983CB8E}" type="slidenum">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1027112" rtl="0" eaLnBrk="1" fontAlgn="auto" latinLnBrk="0" hangingPunct="1">
                <a:lnSpc>
                  <a:spcPct val="100000"/>
                </a:lnSpc>
                <a:spcBef>
                  <a:spcPts val="0"/>
                </a:spcBef>
                <a:spcAft>
                  <a:spcPts val="0"/>
                </a:spcAft>
                <a:buClrTx/>
                <a:buSzTx/>
                <a:buFontTx/>
                <a:buNone/>
                <a:tabLst/>
                <a:defRPr/>
              </a:pPr>
              <a:t>49</a:t>
            </a:fld>
            <a:endPar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2319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942A6-38D0-7E55-4269-4C3046F137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893BBBB-7748-FB6F-581D-3A18F16C01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70D911F-586A-28FE-85B8-A0B6FF4F9D63}"/>
              </a:ext>
            </a:extLst>
          </p:cNvPr>
          <p:cNvSpPr>
            <a:spLocks noGrp="1"/>
          </p:cNvSpPr>
          <p:nvPr>
            <p:ph type="body" idx="1"/>
          </p:nvPr>
        </p:nvSpPr>
        <p:spPr/>
        <p:txBody>
          <a:bodyPr/>
          <a:lstStyle/>
          <a:p>
            <a:pPr algn="just"/>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(2024)</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年程前から日常生活のちょっとした困難を感じていた。就寝前に入浴するのが億劫で入浴せずに就寝することや、スマホを持ち込んで入浴すると中々風呂から出られないことがあった。また自分が何をしたいかがわからず、好きなゲームやドラマも以前ほど楽しく感じず、特に生きている意味もないと感じていた。また食事にも満足できず過食をすることが多かった。</a:t>
            </a:r>
          </a:p>
          <a:p>
            <a:pPr algn="just"/>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MI</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合宿に参加するための課題である</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OSS</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についての論文を読み、空いている時間を</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TikTok</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や</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YouTube</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のショート動画に費やすことが多かったため、自身の疲労はスクリーンによる脳疲労ではないかと考えた。また禁煙についての動画を視聴し、自身の興味の減退が自分の好みにソートされた短い動画によってより強い刺激でしかドーパミンが出なくなってしまった結果なのではないかと考えたことで、スクリーン断ち</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使用時間を減少</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することを決め、空き時間にそのような動画を見ないように読書など別のことをして過ごした。その後</a:t>
            </a: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ja-JP" sz="2000" kern="100" dirty="0">
                <a:latin typeface="游明朝" panose="02020400000000000000" pitchFamily="18" charset="-128"/>
                <a:ea typeface="游明朝" panose="02020400000000000000" pitchFamily="18" charset="-128"/>
                <a:cs typeface="Times New Roman" panose="02020603050405020304" pitchFamily="18" charset="0"/>
              </a:rPr>
              <a:t>週間程度でゲームやドラマを楽しめるようになった。また毎日就寝前の入浴が可能となり、過食の回数も減った。</a:t>
            </a:r>
          </a:p>
          <a:p>
            <a:endParaRPr kumimoji="1" lang="en-US" altLang="ja-JP" dirty="0"/>
          </a:p>
          <a:p>
            <a:r>
              <a:rPr kumimoji="1" lang="en-US" altLang="ja-JP" dirty="0"/>
              <a:t>https://www.youtube.com/watch?v=7MT0Np16jqw</a:t>
            </a:r>
          </a:p>
          <a:p>
            <a:endParaRPr kumimoji="1" lang="ja-JP" altLang="en-US" dirty="0"/>
          </a:p>
        </p:txBody>
      </p:sp>
      <p:sp>
        <p:nvSpPr>
          <p:cNvPr id="4" name="スライド番号プレースホルダー 3">
            <a:extLst>
              <a:ext uri="{FF2B5EF4-FFF2-40B4-BE49-F238E27FC236}">
                <a16:creationId xmlns:a16="http://schemas.microsoft.com/office/drawing/2014/main" id="{76F66F92-C4B7-4B0E-6FE9-9F3DB2C85A84}"/>
              </a:ext>
            </a:extLst>
          </p:cNvPr>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C58F89F3-E6DD-4647-A6E2-6FC37065187A}" type="slidenum">
              <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90752" rtl="0" eaLnBrk="1" fontAlgn="auto" latinLnBrk="0" hangingPunct="1">
                <a:lnSpc>
                  <a:spcPct val="100000"/>
                </a:lnSpc>
                <a:spcBef>
                  <a:spcPts val="0"/>
                </a:spcBef>
                <a:spcAft>
                  <a:spcPts val="0"/>
                </a:spcAft>
                <a:buClrTx/>
                <a:buSzTx/>
                <a:buFontTx/>
                <a:buNone/>
                <a:tabLst/>
                <a:defRPr/>
              </a:pPr>
              <a:t>51</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6163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en-US" altLang="ja-JP" dirty="0">
                <a:highlight>
                  <a:srgbClr val="FFFF00"/>
                </a:highlight>
                <a:latin typeface="HGPｺﾞｼｯｸM" panose="020B0600000000000000" pitchFamily="50" charset="-128"/>
                <a:ea typeface="HGPｺﾞｼｯｸM" panose="020B0600000000000000" pitchFamily="50" charset="-128"/>
              </a:rPr>
              <a:t>Q</a:t>
            </a:r>
            <a:r>
              <a:rPr lang="ja-JP" altLang="en-US" dirty="0">
                <a:highlight>
                  <a:srgbClr val="FFFF00"/>
                </a:highlight>
                <a:latin typeface="HGPｺﾞｼｯｸM" panose="020B0600000000000000" pitchFamily="50" charset="-128"/>
                <a:ea typeface="HGPｺﾞｼｯｸM" panose="020B0600000000000000" pitchFamily="50" charset="-128"/>
              </a:rPr>
              <a:t>： 海外でスマホをわざわざ規制する法律が増えている意味は？</a:t>
            </a:r>
          </a:p>
          <a:p>
            <a:pPr algn="l"/>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オーストラリアでは、</a:t>
            </a:r>
            <a:r>
              <a:rPr kumimoji="1" lang="en-US" altLang="ja-JP" dirty="0">
                <a:latin typeface="HGPｺﾞｼｯｸM" panose="020B0600000000000000" pitchFamily="50" charset="-128"/>
                <a:ea typeface="HGPｺﾞｼｯｸM" panose="020B0600000000000000" pitchFamily="50" charset="-128"/>
              </a:rPr>
              <a:t>16</a:t>
            </a:r>
            <a:r>
              <a:rPr kumimoji="1" lang="ja-JP" altLang="en-US" dirty="0">
                <a:latin typeface="HGPｺﾞｼｯｸM" panose="020B0600000000000000" pitchFamily="50" charset="-128"/>
                <a:ea typeface="HGPｺﾞｼｯｸM" panose="020B0600000000000000" pitchFamily="50" charset="-128"/>
              </a:rPr>
              <a:t>歳未満の</a:t>
            </a:r>
            <a:r>
              <a:rPr kumimoji="1" lang="en-US" altLang="ja-JP" dirty="0">
                <a:latin typeface="HGPｺﾞｼｯｸM" panose="020B0600000000000000" pitchFamily="50" charset="-128"/>
                <a:ea typeface="HGPｺﾞｼｯｸM" panose="020B0600000000000000" pitchFamily="50" charset="-128"/>
              </a:rPr>
              <a:t>SNS</a:t>
            </a:r>
            <a:r>
              <a:rPr kumimoji="1" lang="ja-JP" altLang="en-US" dirty="0">
                <a:latin typeface="HGPｺﾞｼｯｸM" panose="020B0600000000000000" pitchFamily="50" charset="-128"/>
                <a:ea typeface="HGPｺﾞｼｯｸM" panose="020B0600000000000000" pitchFamily="50" charset="-128"/>
              </a:rPr>
              <a:t>と</a:t>
            </a:r>
            <a:r>
              <a:rPr kumimoji="1" lang="en-US" altLang="ja-JP" dirty="0">
                <a:highlight>
                  <a:srgbClr val="FFC5F3"/>
                </a:highlight>
                <a:latin typeface="HGPｺﾞｼｯｸM" panose="020B0600000000000000" pitchFamily="50" charset="-128"/>
                <a:ea typeface="HGPｺﾞｼｯｸM" panose="020B0600000000000000" pitchFamily="50" charset="-128"/>
              </a:rPr>
              <a:t>(</a:t>
            </a:r>
            <a:r>
              <a:rPr kumimoji="1" lang="ja-JP" altLang="en-US" dirty="0">
                <a:highlight>
                  <a:srgbClr val="FFC5F3"/>
                </a:highlight>
                <a:latin typeface="HGPｺﾞｼｯｸM" panose="020B0600000000000000" pitchFamily="50" charset="-128"/>
                <a:ea typeface="HGPｺﾞｼｯｸM" panose="020B0600000000000000" pitchFamily="50" charset="-128"/>
              </a:rPr>
              <a:t>　</a:t>
            </a:r>
            <a:r>
              <a:rPr kumimoji="1" lang="en-US" altLang="ja-JP" dirty="0">
                <a:highlight>
                  <a:srgbClr val="FFC5F3"/>
                </a:highlight>
                <a:latin typeface="HGPｺﾞｼｯｸM" panose="020B0600000000000000" pitchFamily="50" charset="-128"/>
                <a:ea typeface="HGPｺﾞｼｯｸM" panose="020B0600000000000000" pitchFamily="50" charset="-128"/>
              </a:rPr>
              <a:t>a. YouTube</a:t>
            </a:r>
            <a:r>
              <a:rPr kumimoji="1" lang="ja-JP" altLang="en-US" dirty="0">
                <a:highlight>
                  <a:srgbClr val="FFC5F3"/>
                </a:highlight>
                <a:latin typeface="HGPｺﾞｼｯｸM" panose="020B0600000000000000" pitchFamily="50" charset="-128"/>
                <a:ea typeface="HGPｺﾞｼｯｸM" panose="020B0600000000000000" pitchFamily="50" charset="-128"/>
              </a:rPr>
              <a:t>　</a:t>
            </a:r>
            <a:r>
              <a:rPr kumimoji="1" lang="en-US" altLang="ja-JP" dirty="0">
                <a:highlight>
                  <a:srgbClr val="FFC5F3"/>
                </a:highlight>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の使用を禁止する法律が成立した。</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これは、子どもの安全や脳の成長を守るには、家庭でルールを作ったり、</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学校でリテラシー教育を行うなどだけでは</a:t>
            </a:r>
            <a:r>
              <a:rPr kumimoji="1" lang="en-US" altLang="ja-JP" dirty="0">
                <a:highlight>
                  <a:srgbClr val="FFC5F3"/>
                </a:highlight>
                <a:latin typeface="HGPｺﾞｼｯｸM" panose="020B0600000000000000" pitchFamily="50" charset="-128"/>
                <a:ea typeface="HGPｺﾞｼｯｸM" panose="020B0600000000000000" pitchFamily="50" charset="-128"/>
              </a:rPr>
              <a:t>(</a:t>
            </a:r>
            <a:r>
              <a:rPr kumimoji="1" lang="ja-JP" altLang="en-US" dirty="0">
                <a:highlight>
                  <a:srgbClr val="FFC5F3"/>
                </a:highlight>
                <a:latin typeface="HGPｺﾞｼｯｸM" panose="020B0600000000000000" pitchFamily="50" charset="-128"/>
                <a:ea typeface="HGPｺﾞｼｯｸM" panose="020B0600000000000000" pitchFamily="50" charset="-128"/>
              </a:rPr>
              <a:t>　</a:t>
            </a:r>
            <a:r>
              <a:rPr kumimoji="1" lang="en-US" altLang="ja-JP" dirty="0">
                <a:highlight>
                  <a:srgbClr val="FFC5F3"/>
                </a:highlight>
                <a:latin typeface="HGPｺﾞｼｯｸM" panose="020B0600000000000000" pitchFamily="50" charset="-128"/>
                <a:ea typeface="HGPｺﾞｼｯｸM" panose="020B0600000000000000" pitchFamily="50" charset="-128"/>
              </a:rPr>
              <a:t>b. </a:t>
            </a:r>
            <a:r>
              <a:rPr kumimoji="1" lang="ja-JP" altLang="en-US" dirty="0">
                <a:highlight>
                  <a:srgbClr val="FFC5F3"/>
                </a:highlight>
                <a:latin typeface="HGPｺﾞｼｯｸM" panose="020B0600000000000000" pitchFamily="50" charset="-128"/>
                <a:ea typeface="HGPｺﾞｼｯｸM" panose="020B0600000000000000" pitchFamily="50" charset="-128"/>
              </a:rPr>
              <a:t>不十分</a:t>
            </a:r>
            <a:r>
              <a:rPr lang="ja-JP" altLang="en-US" dirty="0">
                <a:highlight>
                  <a:srgbClr val="FFC5F3"/>
                </a:highlight>
                <a:latin typeface="HGPｺﾞｼｯｸM" panose="020B0600000000000000" pitchFamily="50" charset="-128"/>
                <a:ea typeface="HGPｺﾞｼｯｸM" panose="020B0600000000000000" pitchFamily="50" charset="-128"/>
              </a:rPr>
              <a:t>　</a:t>
            </a:r>
            <a:r>
              <a:rPr kumimoji="1" lang="en-US" altLang="ja-JP" dirty="0">
                <a:highlight>
                  <a:srgbClr val="FFC5F3"/>
                </a:highlight>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である、と国が認めたことを示す。</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多くの保護者は歓迎している。</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これらの使用をめぐり親子の対立が絶えなかったからである。</a:t>
            </a:r>
            <a:endParaRPr kumimoji="1" lang="en-US" altLang="ja-JP" dirty="0">
              <a:latin typeface="HGPｺﾞｼｯｸM" panose="020B0600000000000000" pitchFamily="50" charset="-128"/>
              <a:ea typeface="HGPｺﾞｼｯｸM" panose="020B0600000000000000" pitchFamily="50" charset="-128"/>
            </a:endParaRPr>
          </a:p>
          <a:p>
            <a:pPr algn="l"/>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スウェーデン・フィンランド</a:t>
            </a:r>
            <a:r>
              <a:rPr lang="ja-JP" altLang="en-US" dirty="0">
                <a:latin typeface="HGPｺﾞｼｯｸM" panose="020B0600000000000000" pitchFamily="50" charset="-128"/>
                <a:ea typeface="HGPｺﾞｼｯｸM" panose="020B0600000000000000" pitchFamily="50" charset="-128"/>
              </a:rPr>
              <a:t>など</a:t>
            </a:r>
            <a:r>
              <a:rPr kumimoji="1" lang="ja-JP" altLang="en-US" dirty="0">
                <a:latin typeface="HGPｺﾞｼｯｸM" panose="020B0600000000000000" pitchFamily="50" charset="-128"/>
                <a:ea typeface="HGPｺﾞｼｯｸM" panose="020B0600000000000000" pitchFamily="50" charset="-128"/>
              </a:rPr>
              <a:t>では、タブレットの教科書から紙に戻す動きが始まった。</a:t>
            </a:r>
          </a:p>
          <a:p>
            <a:pPr algn="l"/>
            <a:r>
              <a:rPr kumimoji="1" lang="ja-JP" altLang="en-US" dirty="0">
                <a:latin typeface="HGPｺﾞｼｯｸM" panose="020B0600000000000000" pitchFamily="50" charset="-128"/>
                <a:ea typeface="HGPｺﾞｼｯｸM" panose="020B0600000000000000" pitchFamily="50" charset="-128"/>
              </a:rPr>
              <a:t>公共教育に用いられるという、最も</a:t>
            </a:r>
            <a:r>
              <a:rPr kumimoji="1" lang="en-US" altLang="ja-JP" dirty="0">
                <a:highlight>
                  <a:srgbClr val="00FFFF"/>
                </a:highlight>
                <a:latin typeface="HGPｺﾞｼｯｸM" panose="020B0600000000000000" pitchFamily="50" charset="-128"/>
                <a:ea typeface="HGPｺﾞｼｯｸM" panose="020B0600000000000000" pitchFamily="50" charset="-128"/>
              </a:rPr>
              <a:t>(</a:t>
            </a:r>
            <a:r>
              <a:rPr lang="ja-JP" altLang="en-US" dirty="0">
                <a:highlight>
                  <a:srgbClr val="00FFFF"/>
                </a:highlight>
                <a:latin typeface="HGPｺﾞｼｯｸM" panose="020B0600000000000000" pitchFamily="50" charset="-128"/>
                <a:ea typeface="HGPｺﾞｼｯｸM" panose="020B0600000000000000" pitchFamily="50" charset="-128"/>
              </a:rPr>
              <a:t>　</a:t>
            </a:r>
            <a:r>
              <a:rPr kumimoji="1" lang="en-US" altLang="ja-JP" dirty="0">
                <a:highlight>
                  <a:srgbClr val="00FFFF"/>
                </a:highlight>
                <a:latin typeface="HGPｺﾞｼｯｸM" panose="020B0600000000000000" pitchFamily="50" charset="-128"/>
                <a:ea typeface="HGPｺﾞｼｯｸM" panose="020B0600000000000000" pitchFamily="50" charset="-128"/>
              </a:rPr>
              <a:t>c. </a:t>
            </a:r>
            <a:r>
              <a:rPr kumimoji="1" lang="ja-JP" altLang="en-US" dirty="0">
                <a:highlight>
                  <a:srgbClr val="00FFFF"/>
                </a:highlight>
                <a:latin typeface="HGPｺﾞｼｯｸM" panose="020B0600000000000000" pitchFamily="50" charset="-128"/>
                <a:ea typeface="HGPｺﾞｼｯｸM" panose="020B0600000000000000" pitchFamily="50" charset="-128"/>
              </a:rPr>
              <a:t>安全　</a:t>
            </a:r>
            <a:r>
              <a:rPr kumimoji="1" lang="en-US" altLang="ja-JP" dirty="0">
                <a:highlight>
                  <a:srgbClr val="00FFFF"/>
                </a:highlight>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で有益であるはずの教育用タブレットであっても、</a:t>
            </a:r>
          </a:p>
          <a:p>
            <a:pPr algn="l"/>
            <a:r>
              <a:rPr lang="ja-JP" altLang="en-US" dirty="0">
                <a:latin typeface="HGPｺﾞｼｯｸM" panose="020B0600000000000000" pitchFamily="50" charset="-128"/>
                <a:ea typeface="HGPｺﾞｼｯｸM" panose="020B0600000000000000" pitchFamily="50" charset="-128"/>
              </a:rPr>
              <a:t>教員が「適正な使用」の教育を試みても、</a:t>
            </a:r>
            <a:r>
              <a:rPr kumimoji="1" lang="ja-JP" altLang="en-US" dirty="0">
                <a:latin typeface="HGPｺﾞｼｯｸM" panose="020B0600000000000000" pitchFamily="50" charset="-128"/>
                <a:ea typeface="HGPｺﾞｼｯｸM" panose="020B0600000000000000" pitchFamily="50" charset="-128"/>
              </a:rPr>
              <a:t>成績が下がるばかりか</a:t>
            </a:r>
            <a:r>
              <a:rPr lang="ja-JP" altLang="en-US" dirty="0">
                <a:latin typeface="HGPｺﾞｼｯｸM" panose="020B0600000000000000" pitchFamily="50" charset="-128"/>
                <a:ea typeface="HGPｺﾞｼｯｸM" panose="020B0600000000000000" pitchFamily="50" charset="-128"/>
              </a:rPr>
              <a:t>精神病や障害が増える</a:t>
            </a:r>
            <a:r>
              <a:rPr kumimoji="1" lang="ja-JP" altLang="en-US" dirty="0">
                <a:latin typeface="HGPｺﾞｼｯｸM" panose="020B0600000000000000" pitchFamily="50" charset="-128"/>
                <a:ea typeface="HGPｺﾞｼｯｸM" panose="020B0600000000000000" pitchFamily="50" charset="-128"/>
              </a:rPr>
              <a:t>と判明したからである。</a:t>
            </a:r>
          </a:p>
          <a:p>
            <a:pPr algn="l"/>
            <a:r>
              <a:rPr kumimoji="1" lang="ja-JP" altLang="en-US" dirty="0">
                <a:latin typeface="HGPｺﾞｼｯｸM" panose="020B0600000000000000" pitchFamily="50" charset="-128"/>
                <a:ea typeface="HGPｺﾞｼｯｸM" panose="020B0600000000000000" pitchFamily="50" charset="-128"/>
              </a:rPr>
              <a:t>自動車で言えば</a:t>
            </a:r>
            <a:r>
              <a:rPr kumimoji="1" lang="en-US" altLang="ja-JP" dirty="0">
                <a:highlight>
                  <a:srgbClr val="00FFFF"/>
                </a:highlight>
                <a:latin typeface="HGPｺﾞｼｯｸM" panose="020B0600000000000000" pitchFamily="50" charset="-128"/>
                <a:ea typeface="HGPｺﾞｼｯｸM" panose="020B0600000000000000" pitchFamily="50" charset="-128"/>
              </a:rPr>
              <a:t>(</a:t>
            </a:r>
            <a:r>
              <a:rPr kumimoji="1" lang="ja-JP" altLang="en-US" dirty="0">
                <a:highlight>
                  <a:srgbClr val="00FFFF"/>
                </a:highlight>
                <a:latin typeface="HGPｺﾞｼｯｸM" panose="020B0600000000000000" pitchFamily="50" charset="-128"/>
                <a:ea typeface="HGPｺﾞｼｯｸM" panose="020B0600000000000000" pitchFamily="50" charset="-128"/>
              </a:rPr>
              <a:t>　</a:t>
            </a:r>
            <a:r>
              <a:rPr kumimoji="1" lang="en-US" altLang="ja-JP" dirty="0">
                <a:highlight>
                  <a:srgbClr val="00FFFF"/>
                </a:highlight>
                <a:latin typeface="HGPｺﾞｼｯｸM" panose="020B0600000000000000" pitchFamily="50" charset="-128"/>
                <a:ea typeface="HGPｺﾞｼｯｸM" panose="020B0600000000000000" pitchFamily="50" charset="-128"/>
              </a:rPr>
              <a:t>d. </a:t>
            </a:r>
            <a:r>
              <a:rPr kumimoji="1" lang="ja-JP" altLang="en-US" dirty="0">
                <a:highlight>
                  <a:srgbClr val="00FFFF"/>
                </a:highlight>
                <a:latin typeface="HGPｺﾞｼｯｸM" panose="020B0600000000000000" pitchFamily="50" charset="-128"/>
                <a:ea typeface="HGPｺﾞｼｯｸM" panose="020B0600000000000000" pitchFamily="50" charset="-128"/>
              </a:rPr>
              <a:t>リコール　</a:t>
            </a:r>
            <a:r>
              <a:rPr kumimoji="1" lang="en-US" altLang="ja-JP" dirty="0">
                <a:highlight>
                  <a:srgbClr val="00FFFF"/>
                </a:highlight>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と同じ</a:t>
            </a:r>
            <a:r>
              <a:rPr lang="ja-JP" altLang="en-US" dirty="0">
                <a:latin typeface="HGPｺﾞｼｯｸM" panose="020B0600000000000000" pitchFamily="50" charset="-128"/>
                <a:ea typeface="HGPｺﾞｼｯｸM" panose="020B0600000000000000" pitchFamily="50" charset="-128"/>
              </a:rPr>
              <a:t>、重大な政策転換と言える。</a:t>
            </a:r>
            <a:endParaRPr kumimoji="1" lang="ja-JP" altLang="en-US" dirty="0">
              <a:latin typeface="HGPｺﾞｼｯｸM" panose="020B0600000000000000" pitchFamily="50" charset="-128"/>
              <a:ea typeface="HGPｺﾞｼｯｸM" panose="020B06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24CDA-DCC7-4A22-8E23-F3739E69970D}"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8606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B5203-45F9-80B0-B695-9C82409A12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A97587-3BC7-22E7-7E2F-95146B77AAA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64486CA-BE91-513C-988A-1B5AFB000A12}"/>
              </a:ext>
            </a:extLst>
          </p:cNvPr>
          <p:cNvSpPr>
            <a:spLocks noGrp="1"/>
          </p:cNvSpPr>
          <p:nvPr>
            <p:ph type="body" idx="1"/>
          </p:nvPr>
        </p:nvSpPr>
        <p:spPr/>
        <p:txBody>
          <a:bodyPr/>
          <a:lstStyle/>
          <a:p>
            <a:r>
              <a:rPr lang="ja-JP" altLang="ja-JP" sz="1300" dirty="0"/>
              <a:t>オーストラリアでは、</a:t>
            </a:r>
            <a:r>
              <a:rPr lang="en-US" altLang="ja-JP" sz="1300" dirty="0"/>
              <a:t>16</a:t>
            </a:r>
            <a:r>
              <a:rPr lang="ja-JP" altLang="ja-JP" sz="1300" dirty="0"/>
              <a:t>歳未満の</a:t>
            </a:r>
            <a:r>
              <a:rPr lang="en-US" altLang="ja-JP" sz="1300" dirty="0"/>
              <a:t>SNS</a:t>
            </a:r>
            <a:r>
              <a:rPr lang="ja-JP" altLang="ja-JP" sz="1300" dirty="0"/>
              <a:t>と</a:t>
            </a:r>
            <a:r>
              <a:rPr lang="en-US" altLang="ja-JP" sz="1300" dirty="0"/>
              <a:t>(  YouTube  )</a:t>
            </a:r>
            <a:r>
              <a:rPr lang="ja-JP" altLang="ja-JP" sz="1300" dirty="0"/>
              <a:t>の使用を禁止する法律が成立した。これは、家庭や教育機関が子どもに適正に使用させようと努力するだけでは、子どもの安全や脳の成長を守ることは困難であると国が認めたことを示す。多くの保護者は歓迎している。これらの使用をめぐり</a:t>
            </a:r>
            <a:r>
              <a:rPr lang="en-US" altLang="ja-JP" sz="1300" dirty="0"/>
              <a:t>( </a:t>
            </a:r>
            <a:r>
              <a:rPr lang="ja-JP" altLang="ja-JP" sz="1300" dirty="0"/>
              <a:t>親子</a:t>
            </a:r>
            <a:r>
              <a:rPr lang="en-US" altLang="ja-JP" sz="1300" dirty="0"/>
              <a:t> )</a:t>
            </a:r>
            <a:r>
              <a:rPr lang="ja-JP" altLang="ja-JP" sz="1300" dirty="0"/>
              <a:t>の対立が絶えなかったからである。スマホにより子どもの脳が劣化し家庭の平和が奪われていたのだ。</a:t>
            </a:r>
          </a:p>
          <a:p>
            <a:r>
              <a:rPr lang="ja-JP" altLang="ja-JP" sz="1300" dirty="0"/>
              <a:t>スウェーデン・フィンランド・オランダでは、タブレットの教科書から紙に戻す動きが始まった。最も</a:t>
            </a:r>
            <a:r>
              <a:rPr lang="en-US" altLang="ja-JP" sz="1300" dirty="0"/>
              <a:t>( </a:t>
            </a:r>
            <a:r>
              <a:rPr lang="ja-JP" altLang="ja-JP" sz="1300" dirty="0"/>
              <a:t>安全</a:t>
            </a:r>
            <a:r>
              <a:rPr lang="en-US" altLang="ja-JP" sz="1300" dirty="0"/>
              <a:t> )</a:t>
            </a:r>
            <a:r>
              <a:rPr lang="ja-JP" altLang="ja-JP" sz="1300" dirty="0"/>
              <a:t>で利点があるはずの教育用タブレットであっても、</a:t>
            </a:r>
            <a:r>
              <a:rPr lang="en-US" altLang="ja-JP" sz="1300" dirty="0"/>
              <a:t>( </a:t>
            </a:r>
            <a:r>
              <a:rPr lang="ja-JP" altLang="ja-JP" sz="1300" dirty="0"/>
              <a:t>成績</a:t>
            </a:r>
            <a:r>
              <a:rPr lang="en-US" altLang="ja-JP" sz="1300" dirty="0"/>
              <a:t> )</a:t>
            </a:r>
            <a:r>
              <a:rPr lang="ja-JP" altLang="ja-JP" sz="1300" dirty="0"/>
              <a:t>が下がりメンタルが悪化すると判明したからである。他のスクリーンの有害性も推して知るべしではないだろうか。</a:t>
            </a:r>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689572D0-EB50-9394-369F-F64E46CAF515}"/>
              </a:ext>
            </a:extLst>
          </p:cNvPr>
          <p:cNvSpPr>
            <a:spLocks noGrp="1"/>
          </p:cNvSpPr>
          <p:nvPr>
            <p:ph type="sldNum" sz="quarter" idx="5"/>
          </p:nvPr>
        </p:nvSpPr>
        <p:spPr/>
        <p:txBody>
          <a:bodyPr/>
          <a:lstStyle/>
          <a:p>
            <a:fld id="{B4924CDA-DCC7-4A22-8E23-F3739E69970D}" type="slidenum">
              <a:rPr kumimoji="1" lang="ja-JP" altLang="en-US" smtClean="0"/>
              <a:t>54</a:t>
            </a:fld>
            <a:endParaRPr kumimoji="1" lang="ja-JP" altLang="en-US"/>
          </a:p>
        </p:txBody>
      </p:sp>
    </p:spTree>
    <p:extLst>
      <p:ext uri="{BB962C8B-B14F-4D97-AF65-F5344CB8AC3E}">
        <p14:creationId xmlns:p14="http://schemas.microsoft.com/office/powerpoint/2010/main" val="1999977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質問</a:t>
            </a:r>
            <a:r>
              <a:rPr kumimoji="1" lang="en-US" altLang="ja-JP" dirty="0"/>
              <a:t>】</a:t>
            </a:r>
            <a:r>
              <a:rPr kumimoji="1" lang="ja-JP" altLang="en-US" dirty="0"/>
              <a:t>　子どもはスマホが買ってほしくて、あの手この手で訴えてくるので、説明した後はある程度、怖いママになって、力で抑えてもいいのでしょうか？（怖いママ）</a:t>
            </a:r>
          </a:p>
          <a:p>
            <a:r>
              <a:rPr kumimoji="1" lang="ja-JP" altLang="en-US" dirty="0"/>
              <a:t>→　</a:t>
            </a:r>
          </a:p>
          <a:p>
            <a:r>
              <a:rPr kumimoji="1" lang="ja-JP" altLang="en-US" dirty="0"/>
              <a:t>  結論から述べると、もちろん</a:t>
            </a:r>
            <a:r>
              <a:rPr kumimoji="1" lang="en-US" altLang="ja-JP" dirty="0"/>
              <a:t>О</a:t>
            </a:r>
            <a:r>
              <a:rPr kumimoji="1" lang="ja-JP" altLang="en-US" dirty="0"/>
              <a:t>Ｋです。</a:t>
            </a:r>
          </a:p>
          <a:p>
            <a:endParaRPr kumimoji="1" lang="ja-JP" altLang="en-US" dirty="0"/>
          </a:p>
          <a:p>
            <a:r>
              <a:rPr kumimoji="1" lang="ja-JP" altLang="en-US" dirty="0"/>
              <a:t>受け入れるのは辛いけれど、医学的に明らかとなってきた「不都合な真実」とは、「どんなに工夫しても</a:t>
            </a:r>
            <a:r>
              <a:rPr kumimoji="1" lang="en-US" altLang="ja-JP" dirty="0"/>
              <a:t>(</a:t>
            </a:r>
            <a:r>
              <a:rPr kumimoji="1" lang="ja-JP" altLang="en-US" dirty="0"/>
              <a:t>ルール作りも含めて</a:t>
            </a:r>
            <a:r>
              <a:rPr kumimoji="1" lang="en-US" altLang="ja-JP" dirty="0"/>
              <a:t>)</a:t>
            </a:r>
            <a:r>
              <a:rPr kumimoji="1" lang="ja-JP" altLang="en-US" dirty="0"/>
              <a:t>子どもがスマホを上手に使うことは難しい」ということです。</a:t>
            </a:r>
            <a:r>
              <a:rPr kumimoji="1" lang="en-US" altLang="ja-JP" dirty="0"/>
              <a:t>(</a:t>
            </a:r>
            <a:r>
              <a:rPr kumimoji="1" lang="ja-JP" altLang="en-US" dirty="0"/>
              <a:t>依存症になってしまったら回復させるのはもっと難しいです</a:t>
            </a:r>
            <a:r>
              <a:rPr kumimoji="1" lang="en-US" altLang="ja-JP" dirty="0"/>
              <a:t>)</a:t>
            </a:r>
          </a:p>
          <a:p>
            <a:r>
              <a:rPr kumimoji="1" lang="ja-JP" altLang="en-US" dirty="0"/>
              <a:t>従って譲れない一線は、むしろ、強制力を使ってでもしっかり守らせる必要があります。重要なので繰り返します。特に年少の子どもの場合、理屈は理解できませんし、自己制御力も弱いので、必然的に何らかの力が必要になります。</a:t>
            </a:r>
          </a:p>
          <a:p>
            <a:r>
              <a:rPr kumimoji="1" lang="ja-JP" altLang="en-US" dirty="0"/>
              <a:t>怖いママになる必要はありませんが、たとえ子どもが納得していなくても、冷静に低めのトーンで「うちは買いません」と伝える必要があります。</a:t>
            </a:r>
          </a:p>
          <a:p>
            <a:endParaRPr kumimoji="1" lang="ja-JP" altLang="en-US" dirty="0"/>
          </a:p>
          <a:p>
            <a:r>
              <a:rPr kumimoji="1" lang="ja-JP" altLang="en-US" dirty="0"/>
              <a:t>「買ってほしい」と子どもが訴えるのは、子どもには全体像が理解できないからです。従って、どうするかは、保護者が決めなければなりません。嵐の中を船が進むときに、船長は未熟な船員に舵取りを任せることはありません。それと同じです。</a:t>
            </a:r>
          </a:p>
          <a:p>
            <a:r>
              <a:rPr kumimoji="1" lang="ja-JP" altLang="en-US" dirty="0"/>
              <a:t>ところで、子どもに納得してもらうために分かりやすく説明することは大切です。しかし、注意が必要なのは、どんなに上手に説明してもうまくいくとは限らないことです。特に思春期になると、子どもは親の言うことに納得しても決して「</a:t>
            </a:r>
            <a:r>
              <a:rPr kumimoji="1" lang="en-US" altLang="ja-JP" dirty="0"/>
              <a:t>Yes</a:t>
            </a:r>
            <a:r>
              <a:rPr kumimoji="1" lang="ja-JP" altLang="en-US" dirty="0"/>
              <a:t>」とは言わないことがあります。</a:t>
            </a:r>
          </a:p>
          <a:p>
            <a:r>
              <a:rPr kumimoji="1" lang="ja-JP" altLang="en-US" dirty="0"/>
              <a:t>ですから、子どもの「同意」の有無とは関係なく、子どもにとって最善と思われることを親が決定して実行していくことが必要です。</a:t>
            </a:r>
          </a:p>
          <a:p>
            <a:endParaRPr kumimoji="1" lang="ja-JP" altLang="en-US" dirty="0"/>
          </a:p>
          <a:p>
            <a:r>
              <a:rPr kumimoji="1" lang="ja-JP" altLang="en-US" dirty="0"/>
              <a:t>気をつけてほしいのは、課題動画は養護教諭向けのものであり、養護教諭は、必然的に内的動機を高める動機づけ面接のアプローチをとらざるを得ないということです。なぜ必然的なのかというと、養護教諭は子どもに対しても何の強制力も持っていないからです。</a:t>
            </a:r>
          </a:p>
          <a:p>
            <a:r>
              <a:rPr kumimoji="1" lang="ja-JP" altLang="en-US" dirty="0"/>
              <a:t>つまり、保護者が我が子のスマホ問題に対処する場合には、養護教諭とは全く立場が違うことにご注意ください。</a:t>
            </a:r>
          </a:p>
          <a:p>
            <a:r>
              <a:rPr kumimoji="1" lang="ja-JP" altLang="en-US" dirty="0"/>
              <a:t>保護者の場合、ある程度の説明をしたら、強制力</a:t>
            </a:r>
            <a:r>
              <a:rPr kumimoji="1" lang="en-US" altLang="ja-JP" dirty="0"/>
              <a:t>(</a:t>
            </a:r>
            <a:r>
              <a:rPr kumimoji="1" lang="ja-JP" altLang="en-US" dirty="0"/>
              <a:t>スマホを買い与えない・解約する・子どもケータイに変える・ガラケーに変える・ペアレンタルコントロールをかけるなど</a:t>
            </a:r>
            <a:r>
              <a:rPr kumimoji="1" lang="en-US" altLang="ja-JP" dirty="0"/>
              <a:t>)</a:t>
            </a:r>
            <a:r>
              <a:rPr kumimoji="1" lang="ja-JP" altLang="en-US" dirty="0"/>
              <a:t>を働かせることも重要です。また、そうしないと悪影響の予防は困難です。脳が変化を始めるからです。</a:t>
            </a:r>
          </a:p>
          <a:p>
            <a:endParaRPr kumimoji="1" lang="ja-JP" altLang="en-US" dirty="0"/>
          </a:p>
          <a:p>
            <a:r>
              <a:rPr kumimoji="1" lang="ja-JP" altLang="en-US" dirty="0"/>
              <a:t>ところで、最近「子供の意見に耳を傾ける」ことの大切さが強調されていますが、これを「子どもの希望を何よりも優先する」と勘違いする人が増えています。これは大変な間違いで、むしろ子どもには有害です。「やかましく言えば、大きな声を出せば、親が言うことを聞く」という経験を繰り返すと、子どもは「しつこく言えば、暴力をふるえば、自分の好きなようにできる」と学んでしまいます。</a:t>
            </a:r>
          </a:p>
          <a:p>
            <a:r>
              <a:rPr kumimoji="1" lang="ja-JP" altLang="en-US" dirty="0"/>
              <a:t>しかし、実社会ではそれは通用しません。嫌がる異性にしつこく言い寄れば、ストーカーとして警察につかまりますし、気に入らないときに大声を出して我を通そうとしても、逆に周囲に嫌われて相手にされなくなるだけでしょう。本来であれば、年少児のしつけの段階でこうした基本的な自制力を養う必要があるのですが、それができないと、つまり、親が子供の言いなりになることを繰り返して子どもを甘やかしてしまうと、不登校や、引きこもりの原因ともなります。これはかのカリスマ行動療法家の奥田健次先生の受け売りです。</a:t>
            </a:r>
            <a:r>
              <a:rPr kumimoji="1" lang="en-US" altLang="ja-JP" dirty="0"/>
              <a:t>(</a:t>
            </a:r>
            <a:r>
              <a:rPr kumimoji="1" lang="ja-JP" altLang="en-US" dirty="0"/>
              <a:t>詳しく知りたい人は、奥田健次「子育てのほんとうの原理原則」</a:t>
            </a:r>
            <a:r>
              <a:rPr kumimoji="1" lang="en-US" altLang="ja-JP" dirty="0"/>
              <a:t>TAC</a:t>
            </a:r>
            <a:r>
              <a:rPr kumimoji="1" lang="ja-JP" altLang="en-US" dirty="0"/>
              <a:t>出版　参照</a:t>
            </a:r>
            <a:r>
              <a:rPr kumimoji="1" lang="en-US" altLang="ja-JP" dirty="0"/>
              <a:t>)</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3A12E4-6447-4A42-8480-F7AE72B39CFE}"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6637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質問</a:t>
            </a:r>
            <a:r>
              <a:rPr kumimoji="1" lang="en-US" altLang="ja-JP" dirty="0"/>
              <a:t>】</a:t>
            </a:r>
            <a:r>
              <a:rPr kumimoji="1" lang="ja-JP" altLang="en-US" dirty="0"/>
              <a:t>　子どもはスマホが買ってほしくて、あの手この手で訴えてくるので、説明した後はある程度、怖いママになって、力で抑えてもいいのでしょうか？（怖いママ）</a:t>
            </a:r>
          </a:p>
          <a:p>
            <a:r>
              <a:rPr kumimoji="1" lang="ja-JP" altLang="en-US" dirty="0"/>
              <a:t>→　</a:t>
            </a:r>
          </a:p>
          <a:p>
            <a:r>
              <a:rPr kumimoji="1" lang="ja-JP" altLang="en-US" dirty="0"/>
              <a:t>  結論から述べると、もちろん</a:t>
            </a:r>
            <a:r>
              <a:rPr kumimoji="1" lang="en-US" altLang="ja-JP" dirty="0"/>
              <a:t>О</a:t>
            </a:r>
            <a:r>
              <a:rPr kumimoji="1" lang="ja-JP" altLang="en-US" dirty="0"/>
              <a:t>Ｋです。</a:t>
            </a:r>
          </a:p>
          <a:p>
            <a:endParaRPr kumimoji="1" lang="ja-JP" altLang="en-US" dirty="0"/>
          </a:p>
          <a:p>
            <a:r>
              <a:rPr kumimoji="1" lang="ja-JP" altLang="en-US" dirty="0"/>
              <a:t>受け入れるのは辛いけれど、医学的に明らかとなってきた「不都合な真実」とは、「どんなに工夫しても</a:t>
            </a:r>
            <a:r>
              <a:rPr kumimoji="1" lang="en-US" altLang="ja-JP" dirty="0"/>
              <a:t>(</a:t>
            </a:r>
            <a:r>
              <a:rPr kumimoji="1" lang="ja-JP" altLang="en-US" dirty="0"/>
              <a:t>ルール作りも含めて</a:t>
            </a:r>
            <a:r>
              <a:rPr kumimoji="1" lang="en-US" altLang="ja-JP" dirty="0"/>
              <a:t>)</a:t>
            </a:r>
            <a:r>
              <a:rPr kumimoji="1" lang="ja-JP" altLang="en-US" dirty="0"/>
              <a:t>子どもがスマホを上手に使うことは難しい」ということです。</a:t>
            </a:r>
            <a:r>
              <a:rPr kumimoji="1" lang="en-US" altLang="ja-JP" dirty="0"/>
              <a:t>(</a:t>
            </a:r>
            <a:r>
              <a:rPr kumimoji="1" lang="ja-JP" altLang="en-US" dirty="0"/>
              <a:t>依存症になってしまったら回復させるのはもっと難しいです</a:t>
            </a:r>
            <a:r>
              <a:rPr kumimoji="1" lang="en-US" altLang="ja-JP" dirty="0"/>
              <a:t>)</a:t>
            </a:r>
          </a:p>
          <a:p>
            <a:r>
              <a:rPr kumimoji="1" lang="ja-JP" altLang="en-US" dirty="0"/>
              <a:t>従って譲れない一線は、むしろ、強制力を使ってでもしっかり守らせる必要があります。重要なので繰り返します。特に年少の子どもの場合、理屈は理解できませんし、自己制御力も弱いので、必然的に何らかの力が必要になります。</a:t>
            </a:r>
          </a:p>
          <a:p>
            <a:r>
              <a:rPr kumimoji="1" lang="ja-JP" altLang="en-US" dirty="0"/>
              <a:t>怖いママになる必要はありませんが、たとえ子どもが納得していなくても、冷静に低めのトーンで「うちは買いません」と伝える必要があります。</a:t>
            </a:r>
          </a:p>
          <a:p>
            <a:endParaRPr kumimoji="1" lang="ja-JP" altLang="en-US" dirty="0"/>
          </a:p>
          <a:p>
            <a:r>
              <a:rPr kumimoji="1" lang="ja-JP" altLang="en-US" dirty="0"/>
              <a:t>「買ってほしい」と子どもが訴えるのは、子どもには全体像が理解できないからです。従って、どうするかは、保護者が決めなければなりません。嵐の中を船が進むときに、船長は未熟な船員に舵取りを任せることはありません。それと同じです。</a:t>
            </a:r>
          </a:p>
          <a:p>
            <a:r>
              <a:rPr kumimoji="1" lang="ja-JP" altLang="en-US" dirty="0"/>
              <a:t>ところで、子どもに納得してもらうために分かりやすく説明することは大切です。しかし、注意が必要なのは、どんなに上手に説明してもうまくいくとは限らないことです。特に思春期になると、子どもは親の言うことに納得しても決して「</a:t>
            </a:r>
            <a:r>
              <a:rPr kumimoji="1" lang="en-US" altLang="ja-JP" dirty="0"/>
              <a:t>Yes</a:t>
            </a:r>
            <a:r>
              <a:rPr kumimoji="1" lang="ja-JP" altLang="en-US" dirty="0"/>
              <a:t>」とは言わないことがあります。</a:t>
            </a:r>
          </a:p>
          <a:p>
            <a:r>
              <a:rPr kumimoji="1" lang="ja-JP" altLang="en-US" dirty="0"/>
              <a:t>ですから、子どもの「同意」の有無とは関係なく、子どもにとって最善と思われることを親が決定して実行していくことが必要です。</a:t>
            </a:r>
          </a:p>
          <a:p>
            <a:endParaRPr kumimoji="1" lang="ja-JP" altLang="en-US" dirty="0"/>
          </a:p>
          <a:p>
            <a:r>
              <a:rPr kumimoji="1" lang="ja-JP" altLang="en-US" dirty="0"/>
              <a:t>気をつけてほしいのは、課題動画は養護教諭向けのものであり、養護教諭は、必然的に内的動機を高める動機づけ面接のアプローチをとらざるを得ないということです。なぜ必然的なのかというと、養護教諭は子どもに対しても何の強制力も持っていないからです。</a:t>
            </a:r>
          </a:p>
          <a:p>
            <a:r>
              <a:rPr kumimoji="1" lang="ja-JP" altLang="en-US" dirty="0"/>
              <a:t>つまり、保護者が我が子のスマホ問題に対処する場合には、養護教諭とは全く立場が違うことにご注意ください。</a:t>
            </a:r>
          </a:p>
          <a:p>
            <a:r>
              <a:rPr kumimoji="1" lang="ja-JP" altLang="en-US" dirty="0"/>
              <a:t>保護者の場合、ある程度の説明をしたら、強制力</a:t>
            </a:r>
            <a:r>
              <a:rPr kumimoji="1" lang="en-US" altLang="ja-JP" dirty="0"/>
              <a:t>(</a:t>
            </a:r>
            <a:r>
              <a:rPr kumimoji="1" lang="ja-JP" altLang="en-US" dirty="0"/>
              <a:t>スマホを買い与えない・解約する・子どもケータイに変える・ガラケーに変える・ペアレンタルコントロールをかけるなど</a:t>
            </a:r>
            <a:r>
              <a:rPr kumimoji="1" lang="en-US" altLang="ja-JP" dirty="0"/>
              <a:t>)</a:t>
            </a:r>
            <a:r>
              <a:rPr kumimoji="1" lang="ja-JP" altLang="en-US" dirty="0"/>
              <a:t>を働かせることも重要です。また、そうしないと悪影響の予防は困難です。脳が変化を始めるからです。</a:t>
            </a:r>
          </a:p>
          <a:p>
            <a:endParaRPr kumimoji="1" lang="ja-JP" altLang="en-US" dirty="0"/>
          </a:p>
          <a:p>
            <a:r>
              <a:rPr kumimoji="1" lang="ja-JP" altLang="en-US" dirty="0"/>
              <a:t>ところで、最近「子供の意見に耳を傾ける」ことの大切さが強調されていますが、これを「子どもの希望を何よりも優先する」と勘違いする人が増えています。これは大変な間違いで、むしろ子どもには有害です。「やかましく言えば、大きな声を出せば、親が言うことを聞く」という経験を繰り返すと、子どもは「しつこく言えば、暴力をふるえば、自分の好きなようにできる」と学んでしまいます。</a:t>
            </a:r>
          </a:p>
          <a:p>
            <a:r>
              <a:rPr kumimoji="1" lang="ja-JP" altLang="en-US" dirty="0"/>
              <a:t>しかし、実社会ではそれは通用しません。嫌がる異性にしつこく言い寄れば、ストーカーとして警察につかまりますし、気に入らないときに大声を出して我を通そうとしても、逆に周囲に嫌われて相手にされなくなるだけでしょう。本来であれば、年少児のしつけの段階でこうした基本的な自制力を養う必要があるのですが、それができないと、つまり、親が子供の言いなりになることを繰り返して子どもを甘やかしてしまうと、不登校や、引きこもりの原因ともなります。これはかのカリスマ行動療法家の奥田健次先生の受け売りです。</a:t>
            </a:r>
            <a:r>
              <a:rPr kumimoji="1" lang="en-US" altLang="ja-JP" dirty="0"/>
              <a:t>(</a:t>
            </a:r>
            <a:r>
              <a:rPr kumimoji="1" lang="ja-JP" altLang="en-US" dirty="0"/>
              <a:t>詳しく知りたい人は、奥田健次「子育てのほんとうの原理原則」</a:t>
            </a:r>
            <a:r>
              <a:rPr kumimoji="1" lang="en-US" altLang="ja-JP" dirty="0"/>
              <a:t>TAC</a:t>
            </a:r>
            <a:r>
              <a:rPr kumimoji="1" lang="ja-JP" altLang="en-US" dirty="0"/>
              <a:t>出版　参照</a:t>
            </a:r>
            <a:r>
              <a:rPr kumimoji="1" lang="en-US" altLang="ja-JP" dirty="0"/>
              <a:t>)</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3A12E4-6447-4A42-8480-F7AE72B39CFE}"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66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スライド４</a:t>
            </a:r>
          </a:p>
          <a:p>
            <a:r>
              <a:rPr kumimoji="1" lang="ja-JP" altLang="ja-JP" sz="1200" kern="1200" dirty="0">
                <a:solidFill>
                  <a:schemeClr val="tx1"/>
                </a:solidFill>
                <a:effectLst/>
                <a:latin typeface="+mn-lt"/>
                <a:ea typeface="+mn-ea"/>
                <a:cs typeface="+mn-cs"/>
              </a:rPr>
              <a:t>日本でも影響が出ていまして、スマホの普及とともにこの十年ですよ、このわずか十年の間に小学生の深刻な変化が起きています。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B4924CDA-DCC7-4A22-8E23-F3739E69970D}" type="slidenum">
              <a:rPr kumimoji="1" lang="ja-JP" altLang="en-US" smtClean="0"/>
              <a:t>5</a:t>
            </a:fld>
            <a:endParaRPr kumimoji="1" lang="ja-JP" altLang="en-US"/>
          </a:p>
        </p:txBody>
      </p:sp>
    </p:spTree>
    <p:extLst>
      <p:ext uri="{BB962C8B-B14F-4D97-AF65-F5344CB8AC3E}">
        <p14:creationId xmlns:p14="http://schemas.microsoft.com/office/powerpoint/2010/main" val="832511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4813" cy="3086100"/>
          </a:xfrm>
        </p:spPr>
      </p:sp>
      <p:sp>
        <p:nvSpPr>
          <p:cNvPr id="3" name="ノート プレースホルダー 2"/>
          <p:cNvSpPr>
            <a:spLocks noGrp="1"/>
          </p:cNvSpPr>
          <p:nvPr>
            <p:ph type="body" idx="1"/>
          </p:nvPr>
        </p:nvSpPr>
        <p:spPr/>
        <p:txBody>
          <a:bodyPr/>
          <a:lstStyle/>
          <a:p>
            <a:r>
              <a:rPr lang="ja-JP" altLang="en-US" dirty="0"/>
              <a:t>「スマホは、親がコントロールできるうちに早く持たせて、使い⽅を覚えさせたほうが いいという先⽣ にいらっしゃいますが、そのようなご意⾒に対してはいかがお考えでしょうか？」</a:t>
            </a:r>
            <a:endParaRPr lang="en-US" altLang="ja-JP" dirty="0"/>
          </a:p>
          <a:p>
            <a:r>
              <a:rPr lang="ja-JP" altLang="en-US" dirty="0"/>
              <a:t>「⾼齢者のアルコール依存症で、アルコールによる認知症になっている場合の対応など を知りたいです」</a:t>
            </a:r>
            <a:endParaRPr lang="en-US" altLang="ja-JP" dirty="0"/>
          </a:p>
          <a:p>
            <a:r>
              <a:rPr lang="en-US" altLang="ja-JP" dirty="0"/>
              <a:t>『</a:t>
            </a:r>
            <a:r>
              <a:rPr lang="ja-JP" altLang="en-US" dirty="0"/>
              <a:t>磯村先⽣の依存症の講義では、現在学校現場でも⼤変増えているゲーム依存について 詳しくお話をしていただき、⼤変勉強になりました。 ⼩学校⾼学年から⾼校⽣ぐらいの当事者向けの研修資料などもあれば、ぜひ教えてほし いです。</a:t>
            </a:r>
            <a:r>
              <a:rPr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94D769-B31C-435E-B80F-D41C7CB4D51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45395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B05A-E169-C31E-18F8-AB9EB999DF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6DB058-F391-FCAB-85AD-51E8033AF2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865EBD-3FAB-41DB-5AB6-767010CB3CD2}"/>
              </a:ext>
            </a:extLst>
          </p:cNvPr>
          <p:cNvSpPr>
            <a:spLocks noGrp="1"/>
          </p:cNvSpPr>
          <p:nvPr>
            <p:ph type="body" idx="1"/>
          </p:nvPr>
        </p:nvSpPr>
        <p:spPr/>
        <p:txBody>
          <a:bodyPr/>
          <a:lstStyle/>
          <a:p>
            <a:r>
              <a:rPr kumimoji="1" lang="ja-JP" altLang="en-US" dirty="0"/>
              <a:t>大人にも当てはまるかも？</a:t>
            </a:r>
          </a:p>
          <a:p>
            <a:r>
              <a:rPr kumimoji="1" lang="ja-JP" altLang="en-US" dirty="0"/>
              <a:t>★せっかく毎日２時間残業しても、スマホの時間が増えると、残業していない人に負けてしまうということ！？</a:t>
            </a:r>
          </a:p>
          <a:p>
            <a:endParaRPr kumimoji="1" lang="ja-JP" altLang="en-US" dirty="0"/>
          </a:p>
        </p:txBody>
      </p:sp>
      <p:sp>
        <p:nvSpPr>
          <p:cNvPr id="4" name="スライド番号プレースホルダー 3">
            <a:extLst>
              <a:ext uri="{FF2B5EF4-FFF2-40B4-BE49-F238E27FC236}">
                <a16:creationId xmlns:a16="http://schemas.microsoft.com/office/drawing/2014/main" id="{0AE5DD0B-0AC3-362F-4C0A-B66B759DCE79}"/>
              </a:ext>
            </a:extLst>
          </p:cNvPr>
          <p:cNvSpPr>
            <a:spLocks noGrp="1"/>
          </p:cNvSpPr>
          <p:nvPr>
            <p:ph type="sldNum" sz="quarter" idx="5"/>
          </p:nvPr>
        </p:nvSpPr>
        <p:spPr/>
        <p:txBody>
          <a:bodyPr/>
          <a:lstStyle/>
          <a:p>
            <a:pPr defTabSz="536740">
              <a:defRPr/>
            </a:pPr>
            <a:fld id="{163A12E4-6447-4A42-8480-F7AE72B39CFE}" type="slidenum">
              <a:rPr lang="ja-JP" altLang="en-US" sz="1500">
                <a:solidFill>
                  <a:prstClr val="black"/>
                </a:solidFill>
                <a:latin typeface="游ゴシック" panose="020F0502020204030204"/>
                <a:ea typeface="游ゴシック" panose="020B0400000000000000" pitchFamily="50" charset="-128"/>
              </a:rPr>
              <a:pPr defTabSz="536740">
                <a:defRPr/>
              </a:pPr>
              <a:t>60</a:t>
            </a:fld>
            <a:endParaRPr lang="ja-JP" altLang="en-US" sz="15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40595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370E-79F1-CCE4-F112-BFDC2237A9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43B43B-2DBF-12F3-A8EB-FFFB4B959C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7677C30-8D20-F26F-4603-5413D3FD62A6}"/>
              </a:ext>
            </a:extLst>
          </p:cNvPr>
          <p:cNvSpPr>
            <a:spLocks noGrp="1"/>
          </p:cNvSpPr>
          <p:nvPr>
            <p:ph type="body" idx="1"/>
          </p:nvPr>
        </p:nvSpPr>
        <p:spPr/>
        <p:txBody>
          <a:bodyPr/>
          <a:lstStyle/>
          <a:p>
            <a:r>
              <a:rPr kumimoji="1" lang="ja-JP" altLang="en-US" dirty="0"/>
              <a:t>大人にも当てはまるかも？</a:t>
            </a:r>
          </a:p>
          <a:p>
            <a:r>
              <a:rPr kumimoji="1" lang="ja-JP" altLang="en-US" dirty="0"/>
              <a:t>★せっかく毎日２時間残業しても、スマホの時間が増えると、残業していない人に負けてしまうということ！？</a:t>
            </a:r>
          </a:p>
          <a:p>
            <a:endParaRPr kumimoji="1" lang="ja-JP" altLang="en-US" dirty="0"/>
          </a:p>
        </p:txBody>
      </p:sp>
      <p:sp>
        <p:nvSpPr>
          <p:cNvPr id="4" name="スライド番号プレースホルダー 3">
            <a:extLst>
              <a:ext uri="{FF2B5EF4-FFF2-40B4-BE49-F238E27FC236}">
                <a16:creationId xmlns:a16="http://schemas.microsoft.com/office/drawing/2014/main" id="{02262E7A-E152-B041-F537-619DFBEE64E8}"/>
              </a:ext>
            </a:extLst>
          </p:cNvPr>
          <p:cNvSpPr>
            <a:spLocks noGrp="1"/>
          </p:cNvSpPr>
          <p:nvPr>
            <p:ph type="sldNum" sz="quarter" idx="5"/>
          </p:nvPr>
        </p:nvSpPr>
        <p:spPr/>
        <p:txBody>
          <a:bodyPr/>
          <a:lstStyle/>
          <a:p>
            <a:pPr defTabSz="536740">
              <a:defRPr/>
            </a:pPr>
            <a:fld id="{163A12E4-6447-4A42-8480-F7AE72B39CFE}" type="slidenum">
              <a:rPr lang="ja-JP" altLang="en-US" sz="1500">
                <a:solidFill>
                  <a:prstClr val="black"/>
                </a:solidFill>
                <a:latin typeface="游ゴシック" panose="020F0502020204030204"/>
                <a:ea typeface="游ゴシック" panose="020B0400000000000000" pitchFamily="50" charset="-128"/>
              </a:rPr>
              <a:pPr defTabSz="536740">
                <a:defRPr/>
              </a:pPr>
              <a:t>61</a:t>
            </a:fld>
            <a:endParaRPr lang="ja-JP" altLang="en-US" sz="15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79474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http://dx.doi. org/10.1787/888933253271</a:t>
            </a:r>
          </a:p>
          <a:p>
            <a:endParaRPr kumimoji="1" lang="en-US" altLang="ja-JP" dirty="0"/>
          </a:p>
          <a:p>
            <a:r>
              <a:rPr lang="en-US" altLang="ja-JP" dirty="0"/>
              <a:t>OECD,PISA 2012 Database, Table 1.4.3b (OECD, 2014) and Table 2.1. http://dx.doi. org/10.1787/888933253271 (accessed 16 Oct 2023)</a:t>
            </a:r>
          </a:p>
          <a:p>
            <a:endParaRPr lang="en-US" altLang="ja-JP" dirty="0"/>
          </a:p>
          <a:p>
            <a:r>
              <a:rPr lang="en-US" altLang="ja-JP" dirty="0"/>
              <a:t>https://www.oecd-ilibrary.org/docserver/9789264239555-9-en.pdf?expires=1712742452&amp;id=id&amp;accname=guest&amp;checksum=1B7E24210B02616C4316F2A017DD6B16</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B6F791B1-2F4F-46C6-A35C-74EFD45FE601}" type="slidenum">
              <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90752" rtl="0" eaLnBrk="1" fontAlgn="auto" latinLnBrk="0" hangingPunct="1">
                <a:lnSpc>
                  <a:spcPct val="100000"/>
                </a:lnSpc>
                <a:spcBef>
                  <a:spcPts val="0"/>
                </a:spcBef>
                <a:spcAft>
                  <a:spcPts val="0"/>
                </a:spcAft>
                <a:buClrTx/>
                <a:buSzTx/>
                <a:buFontTx/>
                <a:buNone/>
                <a:tabLst/>
                <a:defRPr/>
              </a:pPr>
              <a:t>62</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3542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solidFill>
                  <a:schemeClr val="accent1"/>
                </a:solidFill>
                <a:latin typeface="HGPｺﾞｼｯｸM" panose="020B0600000000000000" pitchFamily="50" charset="-128"/>
                <a:ea typeface="HGPｺﾞｼｯｸM" panose="020B0600000000000000" pitchFamily="50" charset="-128"/>
              </a:rPr>
              <a:t>子どもは </a:t>
            </a:r>
            <a:r>
              <a:rPr lang="en-US" altLang="ja-JP" sz="1200" dirty="0">
                <a:solidFill>
                  <a:schemeClr val="accent1"/>
                </a:solidFill>
                <a:latin typeface="HGPｺﾞｼｯｸM" panose="020B0600000000000000" pitchFamily="50" charset="-128"/>
                <a:ea typeface="HGPｺﾞｼｯｸM" panose="020B0600000000000000" pitchFamily="50" charset="-128"/>
              </a:rPr>
              <a:t>( </a:t>
            </a:r>
            <a:r>
              <a:rPr lang="ja-JP" altLang="en-US" sz="1200" dirty="0">
                <a:solidFill>
                  <a:schemeClr val="accent1"/>
                </a:solidFill>
                <a:latin typeface="HGPｺﾞｼｯｸM" panose="020B0600000000000000" pitchFamily="50" charset="-128"/>
                <a:ea typeface="HGPｺﾞｼｯｸM" panose="020B0600000000000000" pitchFamily="50" charset="-128"/>
              </a:rPr>
              <a:t>遊び </a:t>
            </a:r>
            <a:r>
              <a:rPr lang="en-US" altLang="ja-JP" sz="1200" dirty="0">
                <a:solidFill>
                  <a:schemeClr val="accent1"/>
                </a:solidFill>
                <a:latin typeface="HGPｺﾞｼｯｸM" panose="020B0600000000000000" pitchFamily="50" charset="-128"/>
                <a:ea typeface="HGPｺﾞｼｯｸM" panose="020B0600000000000000" pitchFamily="50" charset="-128"/>
              </a:rPr>
              <a:t>) </a:t>
            </a:r>
            <a:r>
              <a:rPr lang="ja-JP" altLang="en-US" sz="1200" dirty="0">
                <a:solidFill>
                  <a:schemeClr val="accent1"/>
                </a:solidFill>
                <a:latin typeface="HGPｺﾞｼｯｸM" panose="020B0600000000000000" pitchFamily="50" charset="-128"/>
                <a:ea typeface="HGPｺﾞｼｯｸM" panose="020B0600000000000000" pitchFamily="50" charset="-128"/>
              </a:rPr>
              <a:t>の天才</a:t>
            </a:r>
          </a:p>
          <a:p>
            <a:r>
              <a:rPr lang="ja-JP" altLang="en-US" sz="1200" dirty="0">
                <a:solidFill>
                  <a:schemeClr val="accent1"/>
                </a:solidFill>
                <a:latin typeface="HGPｺﾞｼｯｸM" panose="020B0600000000000000" pitchFamily="50" charset="-128"/>
                <a:ea typeface="HGPｺﾞｼｯｸM" panose="020B0600000000000000" pitchFamily="50" charset="-128"/>
              </a:rPr>
              <a:t>子どもにはもともと遊ぶ力がある。</a:t>
            </a:r>
          </a:p>
          <a:p>
            <a:r>
              <a:rPr lang="ja-JP" altLang="en-US" sz="1200" dirty="0">
                <a:solidFill>
                  <a:schemeClr val="accent1"/>
                </a:solidFill>
                <a:latin typeface="HGPｺﾞｼｯｸM" panose="020B0600000000000000" pitchFamily="50" charset="-128"/>
                <a:ea typeface="HGPｺﾞｼｯｸM" panose="020B0600000000000000" pitchFamily="50" charset="-128"/>
              </a:rPr>
              <a:t>その力を奪っているのが </a:t>
            </a:r>
            <a:r>
              <a:rPr lang="en-US" altLang="ja-JP" sz="1200" dirty="0">
                <a:solidFill>
                  <a:schemeClr val="accent1"/>
                </a:solidFill>
                <a:latin typeface="HGPｺﾞｼｯｸM" panose="020B0600000000000000" pitchFamily="50" charset="-128"/>
                <a:ea typeface="HGPｺﾞｼｯｸM" panose="020B0600000000000000" pitchFamily="50" charset="-128"/>
              </a:rPr>
              <a:t>( </a:t>
            </a:r>
            <a:r>
              <a:rPr lang="ja-JP" altLang="en-US" sz="1200" dirty="0">
                <a:solidFill>
                  <a:schemeClr val="accent1"/>
                </a:solidFill>
                <a:latin typeface="HGPｺﾞｼｯｸM" panose="020B0600000000000000" pitchFamily="50" charset="-128"/>
                <a:ea typeface="HGPｺﾞｼｯｸM" panose="020B0600000000000000" pitchFamily="50" charset="-128"/>
              </a:rPr>
              <a:t>スマホ </a:t>
            </a:r>
            <a:r>
              <a:rPr lang="en-US" altLang="ja-JP" sz="1200" dirty="0">
                <a:solidFill>
                  <a:schemeClr val="accent1"/>
                </a:solidFill>
                <a:latin typeface="HGPｺﾞｼｯｸM" panose="020B0600000000000000" pitchFamily="50" charset="-128"/>
                <a:ea typeface="HGPｺﾞｼｯｸM" panose="020B0600000000000000" pitchFamily="50" charset="-128"/>
              </a:rPr>
              <a:t>)</a:t>
            </a:r>
            <a:endParaRPr lang="ja-JP" altLang="en-US" sz="1200" dirty="0">
              <a:solidFill>
                <a:schemeClr val="accent1"/>
              </a:solidFill>
              <a:latin typeface="HGPｺﾞｼｯｸM" panose="020B0600000000000000" pitchFamily="50" charset="-128"/>
              <a:ea typeface="HGPｺﾞｼｯｸM" panose="020B0600000000000000" pitchFamily="50" charset="-128"/>
            </a:endParaRPr>
          </a:p>
          <a:p>
            <a:endParaRPr lang="en-US" altLang="ja-JP" sz="1400" dirty="0">
              <a:solidFill>
                <a:schemeClr val="accent1"/>
              </a:solidFill>
              <a:latin typeface="HGPｺﾞｼｯｸM" panose="020B0600000000000000" pitchFamily="50" charset="-128"/>
              <a:ea typeface="HGPｺﾞｼｯｸM" panose="020B0600000000000000" pitchFamily="50" charset="-128"/>
            </a:endParaRPr>
          </a:p>
          <a:p>
            <a:r>
              <a:rPr lang="en-US" altLang="ja-JP" sz="1200" dirty="0">
                <a:solidFill>
                  <a:schemeClr val="accent1"/>
                </a:solidFill>
                <a:latin typeface="HGPｺﾞｼｯｸM" panose="020B0600000000000000" pitchFamily="50" charset="-128"/>
                <a:ea typeface="HGPｺﾞｼｯｸM" panose="020B0600000000000000" pitchFamily="50" charset="-128"/>
              </a:rPr>
              <a:t>3</a:t>
            </a:r>
            <a:r>
              <a:rPr lang="ja-JP" altLang="en-US" sz="1200" dirty="0">
                <a:solidFill>
                  <a:schemeClr val="accent1"/>
                </a:solidFill>
                <a:latin typeface="HGPｺﾞｼｯｸM" panose="020B0600000000000000" pitchFamily="50" charset="-128"/>
                <a:ea typeface="HGPｺﾞｼｯｸM" panose="020B0600000000000000" pitchFamily="50" charset="-128"/>
              </a:rPr>
              <a:t>日くらいギャン泣きしても、そばで </a:t>
            </a:r>
            <a:r>
              <a:rPr lang="en-US" altLang="ja-JP" sz="1200" dirty="0">
                <a:solidFill>
                  <a:schemeClr val="accent1"/>
                </a:solidFill>
                <a:latin typeface="HGPｺﾞｼｯｸM" panose="020B0600000000000000" pitchFamily="50" charset="-128"/>
                <a:ea typeface="HGPｺﾞｼｯｸM" panose="020B0600000000000000" pitchFamily="50" charset="-128"/>
              </a:rPr>
              <a:t>( </a:t>
            </a:r>
            <a:r>
              <a:rPr lang="ja-JP" altLang="en-US" sz="1200" dirty="0">
                <a:solidFill>
                  <a:schemeClr val="accent1"/>
                </a:solidFill>
                <a:latin typeface="HGPｺﾞｼｯｸM" panose="020B0600000000000000" pitchFamily="50" charset="-128"/>
                <a:ea typeface="HGPｺﾞｼｯｸM" panose="020B0600000000000000" pitchFamily="50" charset="-128"/>
              </a:rPr>
              <a:t>見守って </a:t>
            </a:r>
            <a:r>
              <a:rPr lang="en-US" altLang="ja-JP" sz="1200" dirty="0">
                <a:solidFill>
                  <a:schemeClr val="accent1"/>
                </a:solidFill>
                <a:latin typeface="HGPｺﾞｼｯｸM" panose="020B0600000000000000" pitchFamily="50" charset="-128"/>
                <a:ea typeface="HGPｺﾞｼｯｸM" panose="020B0600000000000000" pitchFamily="50" charset="-128"/>
              </a:rPr>
              <a:t>)</a:t>
            </a:r>
            <a:r>
              <a:rPr lang="ja-JP" altLang="en-US" sz="1200" dirty="0">
                <a:solidFill>
                  <a:schemeClr val="accent1"/>
                </a:solidFill>
                <a:latin typeface="HGPｺﾞｼｯｸM" panose="020B0600000000000000" pitchFamily="50" charset="-128"/>
                <a:ea typeface="HGPｺﾞｼｯｸM" panose="020B0600000000000000" pitchFamily="50" charset="-128"/>
              </a:rPr>
              <a:t>いるだけで、</a:t>
            </a:r>
          </a:p>
          <a:p>
            <a:r>
              <a:rPr lang="ja-JP" altLang="en-US" sz="1200" dirty="0">
                <a:solidFill>
                  <a:schemeClr val="accent1"/>
                </a:solidFill>
                <a:latin typeface="HGPｺﾞｼｯｸM" panose="020B0600000000000000" pitchFamily="50" charset="-128"/>
                <a:ea typeface="HGPｺﾞｼｯｸM" panose="020B0600000000000000" pitchFamily="50" charset="-128"/>
              </a:rPr>
              <a:t>次第に自分で工夫して遊ぶようになることも多い。</a:t>
            </a:r>
          </a:p>
          <a:p>
            <a:endParaRPr kumimoji="1" lang="ja-JP" altLang="en-US" dirty="0"/>
          </a:p>
        </p:txBody>
      </p:sp>
      <p:sp>
        <p:nvSpPr>
          <p:cNvPr id="4" name="スライド番号プレースホルダー 3"/>
          <p:cNvSpPr>
            <a:spLocks noGrp="1"/>
          </p:cNvSpPr>
          <p:nvPr>
            <p:ph type="sldNum" sz="quarter" idx="5"/>
          </p:nvPr>
        </p:nvSpPr>
        <p:spPr/>
        <p:txBody>
          <a:bodyPr/>
          <a:lstStyle/>
          <a:p>
            <a:fld id="{B4924CDA-DCC7-4A22-8E23-F3739E69970D}" type="slidenum">
              <a:rPr kumimoji="1" lang="ja-JP" altLang="en-US" smtClean="0"/>
              <a:t>65</a:t>
            </a:fld>
            <a:endParaRPr kumimoji="1" lang="ja-JP" altLang="en-US"/>
          </a:p>
        </p:txBody>
      </p:sp>
    </p:spTree>
    <p:extLst>
      <p:ext uri="{BB962C8B-B14F-4D97-AF65-F5344CB8AC3E}">
        <p14:creationId xmlns:p14="http://schemas.microsoft.com/office/powerpoint/2010/main" val="4232991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752">
              <a:defRPr/>
            </a:pPr>
            <a:r>
              <a:rPr kumimoji="0" lang="ja-JP" altLang="en-US" sz="1300" dirty="0">
                <a:solidFill>
                  <a:prstClr val="black"/>
                </a:solidFill>
              </a:rPr>
              <a:t>図５　スマートフォンの普及と日米の子どもの自殺</a:t>
            </a:r>
          </a:p>
          <a:p>
            <a:pPr defTabSz="990752">
              <a:defRPr/>
            </a:pPr>
            <a:r>
              <a:rPr kumimoji="0" lang="en-US" altLang="ja-JP" sz="1300" dirty="0">
                <a:solidFill>
                  <a:prstClr val="black"/>
                </a:solidFill>
              </a:rPr>
              <a:t>(National</a:t>
            </a:r>
            <a:r>
              <a:rPr kumimoji="0" lang="ja-JP" altLang="en-US" sz="1300" dirty="0">
                <a:solidFill>
                  <a:prstClr val="black"/>
                </a:solidFill>
              </a:rPr>
              <a:t> </a:t>
            </a:r>
            <a:r>
              <a:rPr kumimoji="0" lang="en-US" altLang="ja-JP" sz="1300" dirty="0">
                <a:solidFill>
                  <a:prstClr val="black"/>
                </a:solidFill>
              </a:rPr>
              <a:t>Center for Health Statistic, Statista. </a:t>
            </a:r>
            <a:r>
              <a:rPr kumimoji="0" lang="ja-JP" altLang="en-US" sz="1300" dirty="0">
                <a:solidFill>
                  <a:prstClr val="black"/>
                </a:solidFill>
              </a:rPr>
              <a:t>警視庁自殺統計</a:t>
            </a:r>
            <a:r>
              <a:rPr kumimoji="0" lang="en-US" altLang="ja-JP" sz="1300" dirty="0">
                <a:solidFill>
                  <a:prstClr val="black"/>
                </a:solidFill>
              </a:rPr>
              <a:t>, </a:t>
            </a:r>
            <a:r>
              <a:rPr kumimoji="0" lang="ja-JP" altLang="en-US" sz="1300" dirty="0">
                <a:solidFill>
                  <a:prstClr val="black"/>
                </a:solidFill>
              </a:rPr>
              <a:t>子ども家庭庁「青少年のインターネット利用環境実態調査」を基に筆者作成　</a:t>
            </a:r>
            <a:r>
              <a:rPr kumimoji="0" lang="en-US" altLang="ja-JP" sz="1300" dirty="0">
                <a:solidFill>
                  <a:prstClr val="black"/>
                </a:solidFill>
              </a:rPr>
              <a:t>(</a:t>
            </a:r>
            <a:r>
              <a:rPr kumimoji="0" lang="ja-JP" altLang="en-US" sz="1300" dirty="0">
                <a:solidFill>
                  <a:prstClr val="black"/>
                </a:solidFill>
              </a:rPr>
              <a:t>二宮貴至</a:t>
            </a:r>
            <a:r>
              <a:rPr kumimoji="0" lang="en-US" altLang="ja-JP" sz="1300" dirty="0">
                <a:solidFill>
                  <a:prstClr val="black"/>
                </a:solidFill>
              </a:rPr>
              <a:t>)</a:t>
            </a:r>
          </a:p>
          <a:p>
            <a:pPr defTabSz="990752">
              <a:defRPr/>
            </a:pPr>
            <a:r>
              <a:rPr kumimoji="0" lang="en-US" altLang="ja-JP" sz="1300" dirty="0">
                <a:solidFill>
                  <a:prstClr val="black"/>
                </a:solidFill>
              </a:rPr>
              <a:t>10</a:t>
            </a:r>
            <a:r>
              <a:rPr kumimoji="0" lang="ja-JP" altLang="en-US" sz="1300" dirty="0">
                <a:solidFill>
                  <a:prstClr val="black"/>
                </a:solidFill>
              </a:rPr>
              <a:t>代の自殺の疫学と自殺予防</a:t>
            </a:r>
            <a:r>
              <a:rPr kumimoji="0" lang="en-US" altLang="ja-JP" sz="1300" dirty="0">
                <a:solidFill>
                  <a:prstClr val="black"/>
                </a:solidFill>
              </a:rPr>
              <a:t>—</a:t>
            </a:r>
            <a:r>
              <a:rPr kumimoji="0" lang="ja-JP" altLang="en-US" sz="1300" dirty="0">
                <a:solidFill>
                  <a:prstClr val="black"/>
                </a:solidFill>
              </a:rPr>
              <a:t>世界の動向もふまえて　</a:t>
            </a:r>
            <a:endParaRPr kumimoji="0" lang="en-US" altLang="ja-JP" sz="1300" dirty="0">
              <a:solidFill>
                <a:prstClr val="black"/>
              </a:solidFill>
            </a:endParaRPr>
          </a:p>
          <a:p>
            <a:pPr defTabSz="990752">
              <a:defRPr/>
            </a:pPr>
            <a:r>
              <a:rPr kumimoji="0" lang="ja-JP" altLang="en-US" sz="1300" dirty="0">
                <a:solidFill>
                  <a:prstClr val="black"/>
                </a:solidFill>
              </a:rPr>
              <a:t>二宮 貴至（</a:t>
            </a:r>
            <a:r>
              <a:rPr kumimoji="0" lang="en-US" altLang="ja-JP" sz="1300" dirty="0">
                <a:solidFill>
                  <a:prstClr val="black"/>
                </a:solidFill>
              </a:rPr>
              <a:t>2025</a:t>
            </a:r>
            <a:r>
              <a:rPr kumimoji="0" lang="ja-JP" altLang="en-US" sz="1300" dirty="0">
                <a:solidFill>
                  <a:prstClr val="black"/>
                </a:solidFill>
              </a:rPr>
              <a:t>）精神医学</a:t>
            </a:r>
            <a:r>
              <a:rPr kumimoji="0" lang="en-US" altLang="ja-JP" sz="1300" dirty="0">
                <a:solidFill>
                  <a:prstClr val="black"/>
                </a:solidFill>
              </a:rPr>
              <a:t>, 67</a:t>
            </a:r>
            <a:r>
              <a:rPr kumimoji="0" lang="ja-JP" altLang="en-US" sz="1300" dirty="0">
                <a:solidFill>
                  <a:prstClr val="black"/>
                </a:solidFill>
              </a:rPr>
              <a:t>巻</a:t>
            </a:r>
            <a:r>
              <a:rPr kumimoji="0" lang="en-US" altLang="ja-JP" sz="1300" dirty="0">
                <a:solidFill>
                  <a:prstClr val="black"/>
                </a:solidFill>
              </a:rPr>
              <a:t>, 2</a:t>
            </a:r>
            <a:r>
              <a:rPr kumimoji="0" lang="ja-JP" altLang="en-US" sz="1300" dirty="0">
                <a:solidFill>
                  <a:prstClr val="black"/>
                </a:solidFill>
              </a:rPr>
              <a:t>号</a:t>
            </a:r>
            <a:r>
              <a:rPr kumimoji="0" lang="en-US" altLang="ja-JP" sz="1300" dirty="0">
                <a:solidFill>
                  <a:prstClr val="black"/>
                </a:solidFill>
              </a:rPr>
              <a:t>, pp.132-141.</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990752">
              <a:defRPr/>
            </a:pPr>
            <a:fld id="{78E384A6-92E8-4AFC-B40A-2E2056A0E86A}" type="slidenum">
              <a:rPr lang="ja-JP" altLang="en-US">
                <a:solidFill>
                  <a:prstClr val="black"/>
                </a:solidFill>
                <a:latin typeface="游ゴシック" panose="020F0502020204030204"/>
                <a:ea typeface="游ゴシック" panose="020B0400000000000000" pitchFamily="50" charset="-128"/>
              </a:rPr>
              <a:pPr defTabSz="990752">
                <a:defRPr/>
              </a:pPr>
              <a:t>67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61751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さて、まとめに入っていきたいと思います。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ある教育学の大家のセリフに、</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「スマホは持たせてしまったら終わり。あとは</a:t>
            </a:r>
            <a:r>
              <a:rPr lang="en-US" altLang="ja-JP" dirty="0">
                <a:solidFill>
                  <a:prstClr val="black"/>
                </a:solidFill>
                <a:latin typeface="HGPｺﾞｼｯｸE" panose="020B0900000000000000" pitchFamily="50" charset="-128"/>
                <a:ea typeface="HGPｺﾞｼｯｸE" panose="020B0900000000000000" pitchFamily="50" charset="-128"/>
              </a:rPr>
              <a:t>(</a:t>
            </a:r>
            <a:r>
              <a:rPr lang="ja-JP" altLang="en-US" dirty="0">
                <a:solidFill>
                  <a:prstClr val="black"/>
                </a:solidFill>
                <a:latin typeface="HGPｺﾞｼｯｸE" panose="020B0900000000000000" pitchFamily="50" charset="-128"/>
                <a:ea typeface="HGPｺﾞｼｯｸE" panose="020B0900000000000000" pitchFamily="50" charset="-128"/>
              </a:rPr>
              <a:t>親にできることはほとんどなく</a:t>
            </a:r>
            <a:r>
              <a:rPr lang="en-US" altLang="ja-JP" dirty="0">
                <a:solidFill>
                  <a:prstClr val="black"/>
                </a:solidFill>
                <a:latin typeface="HGPｺﾞｼｯｸE" panose="020B0900000000000000" pitchFamily="50" charset="-128"/>
                <a:ea typeface="HGPｺﾞｼｯｸE" panose="020B0900000000000000" pitchFamily="50" charset="-128"/>
              </a:rPr>
              <a:t>)</a:t>
            </a:r>
            <a:r>
              <a:rPr lang="ja-JP" altLang="en-US" dirty="0">
                <a:solidFill>
                  <a:prstClr val="black"/>
                </a:solidFill>
                <a:latin typeface="HGPｺﾞｼｯｸE" panose="020B0900000000000000" pitchFamily="50" charset="-128"/>
                <a:ea typeface="HGPｺﾞｼｯｸE" panose="020B0900000000000000" pitchFamily="50" charset="-128"/>
              </a:rPr>
              <a:t>祈るだけ」　というのがあります。</a:t>
            </a:r>
            <a:endParaRPr lang="en-US" altLang="ja-JP" dirty="0">
              <a:solidFill>
                <a:prstClr val="black"/>
              </a:solidFill>
              <a:latin typeface="HGPｺﾞｼｯｸE" panose="020B0900000000000000" pitchFamily="50" charset="-128"/>
              <a:ea typeface="HGPｺﾞｼｯｸE" panose="020B0900000000000000" pitchFamily="50" charset="-128"/>
            </a:endParaRPr>
          </a:p>
          <a:p>
            <a:pPr defTabSz="513538">
              <a:defRPr/>
            </a:pPr>
            <a:endParaRPr lang="en-US" altLang="ja-JP"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赤ちゃんに「ルールを守って上手に」 という人は いませんが、</a:t>
            </a:r>
            <a:endParaRPr lang="en-US" altLang="ja-JP"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小中学生にも守るのは困難。　　大人もだよね・・・。</a:t>
            </a:r>
            <a:endParaRPr lang="en-US" altLang="ja-JP" dirty="0">
              <a:solidFill>
                <a:prstClr val="black"/>
              </a:solidFill>
              <a:latin typeface="HGPｺﾞｼｯｸE" panose="020B0900000000000000" pitchFamily="50" charset="-128"/>
              <a:ea typeface="HGPｺﾞｼｯｸE" panose="020B0900000000000000" pitchFamily="50" charset="-128"/>
            </a:endParaRPr>
          </a:p>
          <a:p>
            <a:pPr>
              <a:defRPr/>
            </a:pPr>
            <a:endParaRPr lang="en-US" altLang="ja-JP" dirty="0">
              <a:solidFill>
                <a:prstClr val="black"/>
              </a:solidFill>
              <a:latin typeface="HGPｺﾞｼｯｸE" panose="020B0900000000000000" pitchFamily="50" charset="-128"/>
              <a:ea typeface="HGPｺﾞｼｯｸE" panose="020B0900000000000000" pitchFamily="50" charset="-128"/>
            </a:endParaRPr>
          </a:p>
          <a:p>
            <a:pPr>
              <a:defRPr/>
            </a:pPr>
            <a:r>
              <a:rPr lang="ja-JP" altLang="en-US" dirty="0">
                <a:solidFill>
                  <a:prstClr val="black"/>
                </a:solidFill>
                <a:latin typeface="HGPｺﾞｼｯｸE" panose="020B0900000000000000" pitchFamily="50" charset="-128"/>
                <a:ea typeface="HGPｺﾞｼｯｸE" panose="020B0900000000000000" pitchFamily="50" charset="-128"/>
              </a:rPr>
              <a:t>特に、思春期の時期は親から独立していく時期であり、体力的にも逆転します。</a:t>
            </a:r>
          </a:p>
          <a:p>
            <a:pPr defTabSz="513538">
              <a:defRPr/>
            </a:pPr>
            <a:endParaRPr lang="en-US" altLang="ja-JP"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この調査は、我々が行ったものですが、約</a:t>
            </a:r>
            <a:r>
              <a:rPr lang="en-US" altLang="ja-JP" dirty="0">
                <a:solidFill>
                  <a:prstClr val="black"/>
                </a:solidFill>
                <a:latin typeface="HGPｺﾞｼｯｸE" panose="020B0900000000000000" pitchFamily="50" charset="-128"/>
                <a:ea typeface="HGPｺﾞｼｯｸE" panose="020B0900000000000000" pitchFamily="50" charset="-128"/>
              </a:rPr>
              <a:t>6000</a:t>
            </a:r>
            <a:r>
              <a:rPr lang="ja-JP" altLang="en-US" dirty="0">
                <a:solidFill>
                  <a:prstClr val="black"/>
                </a:solidFill>
                <a:latin typeface="HGPｺﾞｼｯｸE" panose="020B0900000000000000" pitchFamily="50" charset="-128"/>
                <a:ea typeface="HGPｺﾞｼｯｸE" panose="020B0900000000000000" pitchFamily="50" charset="-128"/>
              </a:rPr>
              <a:t>人という大規模調査です。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それによると、小学四年生の時には、８割近くが、ちゃんと「約束がある」のです。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親も、好き勝手にさせているのではない、とわかります。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何とか、半分くらいの子供は守れています。しかし、学年が上がるにつれて、守れる子供は減っていき、</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約束もなくなっていってしまいます。</a:t>
            </a:r>
          </a:p>
          <a:p>
            <a:pPr defTabSz="513538">
              <a:defRPr/>
            </a:pPr>
            <a:endParaRPr lang="ja-JP" altLang="en-US"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つまり、せっかくルールがあっても、次第に守れなくなります。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思春期の時期は親から独立していく時期であり、体力的にも逆転します。最悪刃物が出てきますから。どうしようもありません。</a:t>
            </a:r>
          </a:p>
          <a:p>
            <a:pPr defTabSz="513538">
              <a:defRPr/>
            </a:pPr>
            <a:endParaRPr lang="ja-JP" altLang="en-US"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この実態を見ると、私は、子供に「約束守って上手に使って」というのが、気の毒になってきます。</a:t>
            </a:r>
          </a:p>
          <a:p>
            <a:r>
              <a:rPr kumimoji="1" lang="ja-JP" altLang="en-US" dirty="0"/>
              <a:t>もともと、子供は意志が弱いのですから、それを大人の側が考慮して、約束をさせるのであれば、守れる約束にしてあげるのが理想です。</a:t>
            </a:r>
            <a:endParaRPr kumimoji="1" lang="en-US" altLang="ja-JP" dirty="0"/>
          </a:p>
          <a:p>
            <a:endParaRPr kumimoji="1" lang="en-US" altLang="ja-JP" dirty="0"/>
          </a:p>
          <a:p>
            <a:r>
              <a:rPr kumimoji="1" lang="ja-JP" altLang="en-US" dirty="0"/>
              <a:t>ギガスクール構想でタブレットを使用するにしても、家に持って帰ると使いすぎてしまうようなら、学校だけで使うようにするなど、子供に合わせた合理的配慮が必要になるでしょう。</a:t>
            </a:r>
            <a:r>
              <a:rPr kumimoji="1" lang="en-US" altLang="ja-JP" dirty="0"/>
              <a:t>(</a:t>
            </a:r>
            <a:r>
              <a:rPr kumimoji="1" lang="ja-JP" altLang="en-US" dirty="0"/>
              <a:t>タブレットの持ち帰りは学校により様々で、持ち帰らせていない学校も多数あります</a:t>
            </a:r>
            <a:r>
              <a:rPr kumimoji="1" lang="en-US" altLang="ja-JP" dirty="0"/>
              <a:t>)</a:t>
            </a:r>
          </a:p>
          <a:p>
            <a:r>
              <a:rPr kumimoji="1" lang="en-US" altLang="ja-JP" dirty="0"/>
              <a:t>(2021</a:t>
            </a:r>
            <a:r>
              <a:rPr kumimoji="1" lang="ja-JP" altLang="en-US" dirty="0"/>
              <a:t>年から中国ではオンラインゲームのフォートナイトは未成年は国として使用禁止となりました。ほかのオンラインゲームも金・土・日の夜８時から９時までの一時間しかできません。別にスライドあり</a:t>
            </a:r>
            <a:r>
              <a:rPr kumimoji="1" lang="en-US" altLang="ja-JP" dirty="0"/>
              <a:t>)</a:t>
            </a:r>
          </a:p>
          <a:p>
            <a:r>
              <a:rPr kumimoji="1" lang="ja-JP" altLang="en-US" dirty="0"/>
              <a:t>我慢が困難なものを渡しておいて</a:t>
            </a:r>
          </a:p>
          <a:p>
            <a:r>
              <a:rPr kumimoji="1" lang="ja-JP" altLang="en-US" dirty="0"/>
              <a:t>「約束を守って使え」なんて、</a:t>
            </a:r>
          </a:p>
          <a:p>
            <a:r>
              <a:rPr kumimoji="1" lang="ja-JP" altLang="en-US" dirty="0"/>
              <a:t>子どもの自尊感情を奪うだけ。だと思うのです。</a:t>
            </a:r>
          </a:p>
          <a:p>
            <a:endParaRPr kumimoji="1" lang="ja-JP" altLang="en-US" dirty="0"/>
          </a:p>
          <a:p>
            <a:r>
              <a:rPr kumimoji="1" lang="ja-JP" altLang="en-US" dirty="0"/>
              <a:t>それで、私は、子供達には、約束は大切だよと、伝えつつも、こんな風に話しています。</a:t>
            </a:r>
          </a:p>
          <a:p>
            <a:r>
              <a:rPr kumimoji="1" lang="ja-JP" altLang="en-US" dirty="0"/>
              <a:t>小さい子にスマホを見せないでね。</a:t>
            </a:r>
          </a:p>
          <a:p>
            <a:r>
              <a:rPr kumimoji="1" lang="ja-JP" altLang="en-US" dirty="0"/>
              <a:t>赤ちゃんの脳を守ってあげて。</a:t>
            </a:r>
          </a:p>
          <a:p>
            <a:endParaRPr kumimoji="1" lang="ja-JP" altLang="en-US" dirty="0"/>
          </a:p>
          <a:p>
            <a:r>
              <a:rPr kumimoji="1" lang="ja-JP" altLang="en-US" dirty="0"/>
              <a:t>スマホのルールが守れないのは、</a:t>
            </a:r>
          </a:p>
          <a:p>
            <a:r>
              <a:rPr kumimoji="1" lang="ja-JP" altLang="en-US" dirty="0"/>
              <a:t>恥ずかしいことじゃない。</a:t>
            </a:r>
          </a:p>
          <a:p>
            <a:r>
              <a:rPr kumimoji="1" lang="ja-JP" altLang="en-US" dirty="0"/>
              <a:t>子供には刺激が強すぎるんだ。</a:t>
            </a:r>
          </a:p>
          <a:p>
            <a:r>
              <a:rPr kumimoji="1" lang="ja-JP" altLang="en-US" dirty="0"/>
              <a:t>困ったら親に預けよう。</a:t>
            </a:r>
          </a:p>
          <a:p>
            <a:endParaRPr kumimoji="1" lang="ja-JP" altLang="en-US" dirty="0"/>
          </a:p>
          <a:p>
            <a:r>
              <a:rPr kumimoji="1" lang="ja-JP" altLang="en-US" dirty="0"/>
              <a:t>そうすると、もう持っている子供の中には、その通りにする人もいるし、</a:t>
            </a:r>
          </a:p>
          <a:p>
            <a:r>
              <a:rPr kumimoji="1" lang="ja-JP" altLang="en-US" dirty="0"/>
              <a:t>まだ、スマホを持っていない子供の中には、お母さんにスマホを買ってというのを止める、と感想を書いてきたりします。　</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513538" rtl="0" eaLnBrk="1" fontAlgn="auto" latinLnBrk="0" hangingPunct="1">
              <a:lnSpc>
                <a:spcPct val="100000"/>
              </a:lnSpc>
              <a:spcBef>
                <a:spcPts val="0"/>
              </a:spcBef>
              <a:spcAft>
                <a:spcPts val="0"/>
              </a:spcAft>
              <a:buClrTx/>
              <a:buSzTx/>
              <a:buFontTx/>
              <a:buNone/>
              <a:tabLst/>
              <a:defRPr/>
            </a:pPr>
            <a:fld id="{163A12E4-6447-4A42-8480-F7AE72B39CFE}" type="slidenum">
              <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13538" rtl="0" eaLnBrk="1" fontAlgn="auto" latinLnBrk="0" hangingPunct="1">
                <a:lnSpc>
                  <a:spcPct val="100000"/>
                </a:lnSpc>
                <a:spcBef>
                  <a:spcPts val="0"/>
                </a:spcBef>
                <a:spcAft>
                  <a:spcPts val="0"/>
                </a:spcAft>
                <a:buClrTx/>
                <a:buSzTx/>
                <a:buFontTx/>
                <a:buNone/>
                <a:tabLst/>
                <a:defRPr/>
              </a:pPr>
              <a:t>69</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57781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さて、まとめに入っていきたいと思います。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ある教育学の大家のセリフに、</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「スマホは持たせてしまったら終わり。あとは</a:t>
            </a:r>
            <a:r>
              <a:rPr lang="en-US" altLang="ja-JP" dirty="0">
                <a:solidFill>
                  <a:prstClr val="black"/>
                </a:solidFill>
                <a:latin typeface="HGPｺﾞｼｯｸE" panose="020B0900000000000000" pitchFamily="50" charset="-128"/>
                <a:ea typeface="HGPｺﾞｼｯｸE" panose="020B0900000000000000" pitchFamily="50" charset="-128"/>
              </a:rPr>
              <a:t>(</a:t>
            </a:r>
            <a:r>
              <a:rPr lang="ja-JP" altLang="en-US" dirty="0">
                <a:solidFill>
                  <a:prstClr val="black"/>
                </a:solidFill>
                <a:latin typeface="HGPｺﾞｼｯｸE" panose="020B0900000000000000" pitchFamily="50" charset="-128"/>
                <a:ea typeface="HGPｺﾞｼｯｸE" panose="020B0900000000000000" pitchFamily="50" charset="-128"/>
              </a:rPr>
              <a:t>親にできることはほとんどなく</a:t>
            </a:r>
            <a:r>
              <a:rPr lang="en-US" altLang="ja-JP" dirty="0">
                <a:solidFill>
                  <a:prstClr val="black"/>
                </a:solidFill>
                <a:latin typeface="HGPｺﾞｼｯｸE" panose="020B0900000000000000" pitchFamily="50" charset="-128"/>
                <a:ea typeface="HGPｺﾞｼｯｸE" panose="020B0900000000000000" pitchFamily="50" charset="-128"/>
              </a:rPr>
              <a:t>)</a:t>
            </a:r>
            <a:r>
              <a:rPr lang="ja-JP" altLang="en-US" dirty="0">
                <a:solidFill>
                  <a:prstClr val="black"/>
                </a:solidFill>
                <a:latin typeface="HGPｺﾞｼｯｸE" panose="020B0900000000000000" pitchFamily="50" charset="-128"/>
                <a:ea typeface="HGPｺﾞｼｯｸE" panose="020B0900000000000000" pitchFamily="50" charset="-128"/>
              </a:rPr>
              <a:t>祈るだけ」　というのがあります。</a:t>
            </a:r>
            <a:endParaRPr lang="en-US" altLang="ja-JP" dirty="0">
              <a:solidFill>
                <a:prstClr val="black"/>
              </a:solidFill>
              <a:latin typeface="HGPｺﾞｼｯｸE" panose="020B0900000000000000" pitchFamily="50" charset="-128"/>
              <a:ea typeface="HGPｺﾞｼｯｸE" panose="020B0900000000000000" pitchFamily="50" charset="-128"/>
            </a:endParaRPr>
          </a:p>
          <a:p>
            <a:pPr defTabSz="513538">
              <a:defRPr/>
            </a:pPr>
            <a:endParaRPr lang="en-US" altLang="ja-JP"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赤ちゃんに「ルールを守って上手に」 という人は いませんが、</a:t>
            </a:r>
            <a:endParaRPr lang="en-US" altLang="ja-JP"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小中学生にも守るのは困難。　　大人もだよね・・・。</a:t>
            </a:r>
            <a:endParaRPr lang="en-US" altLang="ja-JP" dirty="0">
              <a:solidFill>
                <a:prstClr val="black"/>
              </a:solidFill>
              <a:latin typeface="HGPｺﾞｼｯｸE" panose="020B0900000000000000" pitchFamily="50" charset="-128"/>
              <a:ea typeface="HGPｺﾞｼｯｸE" panose="020B0900000000000000" pitchFamily="50" charset="-128"/>
            </a:endParaRPr>
          </a:p>
          <a:p>
            <a:pPr>
              <a:defRPr/>
            </a:pPr>
            <a:endParaRPr lang="en-US" altLang="ja-JP" dirty="0">
              <a:solidFill>
                <a:prstClr val="black"/>
              </a:solidFill>
              <a:latin typeface="HGPｺﾞｼｯｸE" panose="020B0900000000000000" pitchFamily="50" charset="-128"/>
              <a:ea typeface="HGPｺﾞｼｯｸE" panose="020B0900000000000000" pitchFamily="50" charset="-128"/>
            </a:endParaRPr>
          </a:p>
          <a:p>
            <a:pPr>
              <a:defRPr/>
            </a:pPr>
            <a:r>
              <a:rPr lang="ja-JP" altLang="en-US" dirty="0">
                <a:solidFill>
                  <a:prstClr val="black"/>
                </a:solidFill>
                <a:latin typeface="HGPｺﾞｼｯｸE" panose="020B0900000000000000" pitchFamily="50" charset="-128"/>
                <a:ea typeface="HGPｺﾞｼｯｸE" panose="020B0900000000000000" pitchFamily="50" charset="-128"/>
              </a:rPr>
              <a:t>特に、思春期の時期は親から独立していく時期であり、体力的にも逆転します。</a:t>
            </a:r>
          </a:p>
          <a:p>
            <a:pPr defTabSz="513538">
              <a:defRPr/>
            </a:pPr>
            <a:endParaRPr lang="en-US" altLang="ja-JP"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この調査は、我々が行ったものですが、約</a:t>
            </a:r>
            <a:r>
              <a:rPr lang="en-US" altLang="ja-JP" dirty="0">
                <a:solidFill>
                  <a:prstClr val="black"/>
                </a:solidFill>
                <a:latin typeface="HGPｺﾞｼｯｸE" panose="020B0900000000000000" pitchFamily="50" charset="-128"/>
                <a:ea typeface="HGPｺﾞｼｯｸE" panose="020B0900000000000000" pitchFamily="50" charset="-128"/>
              </a:rPr>
              <a:t>6000</a:t>
            </a:r>
            <a:r>
              <a:rPr lang="ja-JP" altLang="en-US" dirty="0">
                <a:solidFill>
                  <a:prstClr val="black"/>
                </a:solidFill>
                <a:latin typeface="HGPｺﾞｼｯｸE" panose="020B0900000000000000" pitchFamily="50" charset="-128"/>
                <a:ea typeface="HGPｺﾞｼｯｸE" panose="020B0900000000000000" pitchFamily="50" charset="-128"/>
              </a:rPr>
              <a:t>人という大規模調査です。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それによると、小学四年生の時には、８割近くが、ちゃんと「約束がある」のです。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親も、好き勝手にさせているのではない、とわかります。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何とか、半分くらいの子供は守れています。しかし、学年が上がるにつれて、守れる子供は減っていき、</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約束もなくなっていってしまいます。</a:t>
            </a:r>
          </a:p>
          <a:p>
            <a:pPr defTabSz="513538">
              <a:defRPr/>
            </a:pPr>
            <a:endParaRPr lang="ja-JP" altLang="en-US"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つまり、せっかくルールがあっても、次第に守れなくなります。</a:t>
            </a: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思春期の時期は親から独立していく時期であり、体力的にも逆転します。最悪刃物が出てきますから。どうしようもありません。</a:t>
            </a:r>
          </a:p>
          <a:p>
            <a:pPr defTabSz="513538">
              <a:defRPr/>
            </a:pPr>
            <a:endParaRPr lang="ja-JP" altLang="en-US" dirty="0">
              <a:solidFill>
                <a:prstClr val="black"/>
              </a:solidFill>
              <a:latin typeface="HGPｺﾞｼｯｸE" panose="020B0900000000000000" pitchFamily="50" charset="-128"/>
              <a:ea typeface="HGPｺﾞｼｯｸE" panose="020B0900000000000000" pitchFamily="50" charset="-128"/>
            </a:endParaRPr>
          </a:p>
          <a:p>
            <a:pPr defTabSz="513538">
              <a:defRPr/>
            </a:pPr>
            <a:r>
              <a:rPr lang="ja-JP" altLang="en-US" dirty="0">
                <a:solidFill>
                  <a:prstClr val="black"/>
                </a:solidFill>
                <a:latin typeface="HGPｺﾞｼｯｸE" panose="020B0900000000000000" pitchFamily="50" charset="-128"/>
                <a:ea typeface="HGPｺﾞｼｯｸE" panose="020B0900000000000000" pitchFamily="50" charset="-128"/>
              </a:rPr>
              <a:t>この実態を見ると、私は、子供に「約束守って上手に使って」というのが、気の毒になってきます。</a:t>
            </a:r>
          </a:p>
          <a:p>
            <a:r>
              <a:rPr kumimoji="1" lang="ja-JP" altLang="en-US" dirty="0"/>
              <a:t>もともと、子供は意志が弱いのですから、それを大人の側が考慮して、約束をさせるのであれば、守れる約束にしてあげるのが理想です。</a:t>
            </a:r>
            <a:endParaRPr kumimoji="1" lang="en-US" altLang="ja-JP" dirty="0"/>
          </a:p>
          <a:p>
            <a:endParaRPr kumimoji="1" lang="en-US" altLang="ja-JP" dirty="0"/>
          </a:p>
          <a:p>
            <a:r>
              <a:rPr kumimoji="1" lang="ja-JP" altLang="en-US" dirty="0"/>
              <a:t>ギガスクール構想でタブレットを使用するにしても、家に持って帰ると使いすぎてしまうようなら、学校だけで使うようにするなど、子供に合わせた合理的配慮が必要になるでしょう。</a:t>
            </a:r>
            <a:r>
              <a:rPr kumimoji="1" lang="en-US" altLang="ja-JP" dirty="0"/>
              <a:t>(</a:t>
            </a:r>
            <a:r>
              <a:rPr kumimoji="1" lang="ja-JP" altLang="en-US" dirty="0"/>
              <a:t>タブレットの持ち帰りは学校により様々で、持ち帰らせていない学校も多数あります</a:t>
            </a:r>
            <a:r>
              <a:rPr kumimoji="1" lang="en-US" altLang="ja-JP" dirty="0"/>
              <a:t>)</a:t>
            </a:r>
          </a:p>
          <a:p>
            <a:r>
              <a:rPr kumimoji="1" lang="en-US" altLang="ja-JP" dirty="0"/>
              <a:t>(2021</a:t>
            </a:r>
            <a:r>
              <a:rPr kumimoji="1" lang="ja-JP" altLang="en-US" dirty="0"/>
              <a:t>年から中国ではオンラインゲームのフォートナイトは未成年は国として使用禁止となりました。ほかのオンラインゲームも金・土・日の夜８時から９時までの一時間しかできません。別にスライドあり</a:t>
            </a:r>
            <a:r>
              <a:rPr kumimoji="1" lang="en-US" altLang="ja-JP" dirty="0"/>
              <a:t>)</a:t>
            </a:r>
          </a:p>
          <a:p>
            <a:r>
              <a:rPr kumimoji="1" lang="ja-JP" altLang="en-US" dirty="0"/>
              <a:t>我慢が困難なものを渡しておいて</a:t>
            </a:r>
          </a:p>
          <a:p>
            <a:r>
              <a:rPr kumimoji="1" lang="ja-JP" altLang="en-US" dirty="0"/>
              <a:t>「約束を守って使え」なんて、</a:t>
            </a:r>
          </a:p>
          <a:p>
            <a:r>
              <a:rPr kumimoji="1" lang="ja-JP" altLang="en-US" dirty="0"/>
              <a:t>子どもの自尊感情を奪うだけ。だと思うのです。</a:t>
            </a:r>
          </a:p>
          <a:p>
            <a:endParaRPr kumimoji="1" lang="ja-JP" altLang="en-US" dirty="0"/>
          </a:p>
          <a:p>
            <a:r>
              <a:rPr kumimoji="1" lang="ja-JP" altLang="en-US" dirty="0"/>
              <a:t>それで、私は、子供達には、約束は大切だよと、伝えつつも、こんな風に話しています。</a:t>
            </a:r>
          </a:p>
          <a:p>
            <a:r>
              <a:rPr kumimoji="1" lang="ja-JP" altLang="en-US" dirty="0"/>
              <a:t>小さい子にスマホを見せないでね。</a:t>
            </a:r>
          </a:p>
          <a:p>
            <a:r>
              <a:rPr kumimoji="1" lang="ja-JP" altLang="en-US" dirty="0"/>
              <a:t>赤ちゃんの脳を守ってあげて。</a:t>
            </a:r>
          </a:p>
          <a:p>
            <a:endParaRPr kumimoji="1" lang="ja-JP" altLang="en-US" dirty="0"/>
          </a:p>
          <a:p>
            <a:r>
              <a:rPr kumimoji="1" lang="ja-JP" altLang="en-US" dirty="0"/>
              <a:t>スマホのルールが守れないのは、</a:t>
            </a:r>
          </a:p>
          <a:p>
            <a:r>
              <a:rPr kumimoji="1" lang="ja-JP" altLang="en-US" dirty="0"/>
              <a:t>恥ずかしいことじゃない。</a:t>
            </a:r>
          </a:p>
          <a:p>
            <a:r>
              <a:rPr kumimoji="1" lang="ja-JP" altLang="en-US" dirty="0"/>
              <a:t>子供には刺激が強すぎるんだ。</a:t>
            </a:r>
          </a:p>
          <a:p>
            <a:r>
              <a:rPr kumimoji="1" lang="ja-JP" altLang="en-US" dirty="0"/>
              <a:t>困ったら親に預けよう。</a:t>
            </a:r>
          </a:p>
          <a:p>
            <a:endParaRPr kumimoji="1" lang="ja-JP" altLang="en-US" dirty="0"/>
          </a:p>
          <a:p>
            <a:r>
              <a:rPr kumimoji="1" lang="ja-JP" altLang="en-US" dirty="0"/>
              <a:t>そうすると、もう持っている子供の中には、その通りにする人もいるし、</a:t>
            </a:r>
          </a:p>
          <a:p>
            <a:r>
              <a:rPr kumimoji="1" lang="ja-JP" altLang="en-US" dirty="0"/>
              <a:t>まだ、スマホを持っていない子供の中には、お母さんにスマホを買ってというのを止める、と感想を書いてきたりします。　</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513538" rtl="0" eaLnBrk="1" fontAlgn="auto" latinLnBrk="0" hangingPunct="1">
              <a:lnSpc>
                <a:spcPct val="100000"/>
              </a:lnSpc>
              <a:spcBef>
                <a:spcPts val="0"/>
              </a:spcBef>
              <a:spcAft>
                <a:spcPts val="0"/>
              </a:spcAft>
              <a:buClrTx/>
              <a:buSzTx/>
              <a:buFontTx/>
              <a:buNone/>
              <a:tabLst/>
              <a:defRPr/>
            </a:pPr>
            <a:fld id="{163A12E4-6447-4A42-8480-F7AE72B39CFE}" type="slidenum">
              <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13538" rtl="0" eaLnBrk="1" fontAlgn="auto" latinLnBrk="0" hangingPunct="1">
                <a:lnSpc>
                  <a:spcPct val="100000"/>
                </a:lnSpc>
                <a:spcBef>
                  <a:spcPts val="0"/>
                </a:spcBef>
                <a:spcAft>
                  <a:spcPts val="0"/>
                </a:spcAft>
                <a:buClrTx/>
                <a:buSzTx/>
                <a:buFontTx/>
                <a:buNone/>
                <a:tabLst/>
                <a:defRPr/>
              </a:pPr>
              <a:t>70</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96950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B174D-0F11-4733-B5DF-BA8C3ED89DA2}"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84981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DBB9B-E827-438B-A40D-2AAA234FFE1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596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n-lt"/>
                <a:ea typeface="+mn-ea"/>
                <a:cs typeface="+mn-cs"/>
              </a:rPr>
              <a:t>令和</a:t>
            </a:r>
            <a:r>
              <a:rPr kumimoji="1" lang="en-US" altLang="ja-JP" sz="1100" b="1" i="0" u="none" strike="noStrike" kern="1200" cap="none" spc="0" normalizeH="0" baseline="0" noProof="0" dirty="0">
                <a:ln>
                  <a:noFill/>
                </a:ln>
                <a:solidFill>
                  <a:prstClr val="black"/>
                </a:solidFill>
                <a:effectLst/>
                <a:uLnTx/>
                <a:uFillTx/>
                <a:latin typeface="+mn-lt"/>
                <a:ea typeface="+mn-ea"/>
                <a:cs typeface="+mn-cs"/>
              </a:rPr>
              <a:t>6</a:t>
            </a:r>
            <a:r>
              <a:rPr kumimoji="1" lang="ja-JP" altLang="en-US" sz="1100" b="1" i="0" u="none" strike="noStrike" kern="1200" cap="none" spc="0" normalizeH="0" baseline="0" noProof="0" dirty="0">
                <a:ln>
                  <a:noFill/>
                </a:ln>
                <a:solidFill>
                  <a:prstClr val="black"/>
                </a:solidFill>
                <a:effectLst/>
                <a:uLnTx/>
                <a:uFillTx/>
                <a:latin typeface="+mn-lt"/>
                <a:ea typeface="+mn-ea"/>
                <a:cs typeface="+mn-cs"/>
              </a:rPr>
              <a:t>年度犯罪白書　</a:t>
            </a:r>
            <a:r>
              <a:rPr kumimoji="1" lang="ja-JP" altLang="en-US" sz="1200" b="1" i="0" u="none" strike="noStrike" kern="1200" cap="none" spc="0" normalizeH="0" baseline="0" noProof="0" dirty="0">
                <a:ln>
                  <a:noFill/>
                </a:ln>
                <a:solidFill>
                  <a:prstClr val="black"/>
                </a:solidFill>
                <a:effectLst/>
                <a:uLnTx/>
                <a:uFillTx/>
                <a:latin typeface="+mn-lt"/>
                <a:ea typeface="+mn-ea"/>
                <a:cs typeface="+mn-cs"/>
              </a:rPr>
              <a:t>少年による家庭内暴力認知件数 法務省</a:t>
            </a:r>
            <a:endParaRPr kumimoji="1" lang="en-US" altLang="ja-JP"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内閣府</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R6</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 青少年のインターネット利用環境実態調査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より</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n-lt"/>
              <a:ea typeface="+mn-ea"/>
              <a:cs typeface="+mn-cs"/>
            </a:endParaRPr>
          </a:p>
          <a:p>
            <a:r>
              <a:rPr kumimoji="1" lang="ja-JP" altLang="en-US" sz="1200" kern="1200" dirty="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5</a:t>
            </a:r>
          </a:p>
          <a:p>
            <a:r>
              <a:rPr kumimoji="1" lang="ja-JP" altLang="ja-JP" sz="1200" kern="1200" dirty="0">
                <a:solidFill>
                  <a:schemeClr val="tx1"/>
                </a:solidFill>
                <a:effectLst/>
                <a:latin typeface="+mn-lt"/>
                <a:ea typeface="+mn-ea"/>
                <a:cs typeface="+mn-cs"/>
              </a:rPr>
              <a:t>例えばこのグラフですけれどもなんだと思いますか？　何かが平成</a:t>
            </a:r>
            <a:r>
              <a:rPr kumimoji="1" lang="en-US" altLang="ja-JP" sz="1200" kern="1200" dirty="0">
                <a:solidFill>
                  <a:schemeClr val="tx1"/>
                </a:solidFill>
                <a:effectLst/>
                <a:latin typeface="+mn-lt"/>
                <a:ea typeface="+mn-ea"/>
                <a:cs typeface="+mn-cs"/>
              </a:rPr>
              <a:t>25</a:t>
            </a:r>
            <a:r>
              <a:rPr kumimoji="1" lang="ja-JP" altLang="ja-JP" sz="1200" kern="1200" dirty="0">
                <a:solidFill>
                  <a:schemeClr val="tx1"/>
                </a:solidFill>
                <a:effectLst/>
                <a:latin typeface="+mn-lt"/>
                <a:ea typeface="+mn-ea"/>
                <a:cs typeface="+mn-cs"/>
              </a:rPr>
              <a:t>年あたりから増えているわけですけれど、特に小学生のふう方がすごいですよね。実</a:t>
            </a: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はこれは子供たちによる家庭内暴力なんですね。子どもが暴れるものだから親が怖くなってしまって警察を呼ぶことになったという事例です。それで、小学生の家庭内暴力はこの十年で</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倍に増えています。それが、何なのかと言うと、平成</a:t>
            </a:r>
            <a:r>
              <a:rPr kumimoji="1" lang="en-US" altLang="ja-JP" sz="1200" kern="1200" dirty="0">
                <a:solidFill>
                  <a:schemeClr val="tx1"/>
                </a:solidFill>
                <a:effectLst/>
                <a:latin typeface="+mn-lt"/>
                <a:ea typeface="+mn-ea"/>
                <a:cs typeface="+mn-cs"/>
              </a:rPr>
              <a:t>25</a:t>
            </a:r>
            <a:r>
              <a:rPr kumimoji="1" lang="ja-JP" altLang="ja-JP" sz="1200" kern="1200" dirty="0">
                <a:solidFill>
                  <a:schemeClr val="tx1"/>
                </a:solidFill>
                <a:effectLst/>
                <a:latin typeface="+mn-lt"/>
                <a:ea typeface="+mn-ea"/>
                <a:cs typeface="+mn-cs"/>
              </a:rPr>
              <a:t>年くらいから増えていますけれど、コロナは令和二年あたりですから、コロナ前からなんですね、で、これが子どものスマホ、インターネットでスマホを使っている割合の上昇にピタッとあうんですね。小学生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年蔵前は一割くらいだったのが最近は七割近くになっていますね。中学生も四割くらいから八割九割くらいになってます。</a:t>
            </a:r>
          </a:p>
          <a:p>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n-lt"/>
              <a:ea typeface="+mn-ea"/>
              <a:cs typeface="+mn-cs"/>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4924CDA-DCC7-4A22-8E23-F3739E69970D}" type="slidenum">
              <a:rPr kumimoji="1" lang="ja-JP" altLang="en-US" smtClean="0"/>
              <a:t>6</a:t>
            </a:fld>
            <a:endParaRPr kumimoji="1" lang="ja-JP" altLang="en-US"/>
          </a:p>
        </p:txBody>
      </p:sp>
    </p:spTree>
    <p:extLst>
      <p:ext uri="{BB962C8B-B14F-4D97-AF65-F5344CB8AC3E}">
        <p14:creationId xmlns:p14="http://schemas.microsoft.com/office/powerpoint/2010/main" val="29612809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11</a:t>
            </a:r>
            <a:r>
              <a:rPr kumimoji="1" lang="ja-JP" altLang="en-US" dirty="0"/>
              <a:t>月より、フォートナイトは完全中止に</a:t>
            </a:r>
          </a:p>
        </p:txBody>
      </p:sp>
      <p:sp>
        <p:nvSpPr>
          <p:cNvPr id="4" name="スライド番号プレースホルダー 3"/>
          <p:cNvSpPr>
            <a:spLocks noGrp="1"/>
          </p:cNvSpPr>
          <p:nvPr>
            <p:ph type="sldNum" sz="quarter" idx="5"/>
          </p:nvPr>
        </p:nvSpPr>
        <p:spPr/>
        <p:txBody>
          <a:bodyPr/>
          <a:lstStyle/>
          <a:p>
            <a:pPr defTabSz="1027007">
              <a:defRPr/>
            </a:pPr>
            <a:fld id="{BE3E354E-6715-44A8-BD5E-01178A99090A}" type="slidenum">
              <a:rPr lang="ja-JP" altLang="en-US">
                <a:solidFill>
                  <a:prstClr val="black"/>
                </a:solidFill>
                <a:latin typeface="游ゴシック" panose="020F0502020204030204"/>
                <a:ea typeface="游ゴシック" panose="020B0400000000000000" pitchFamily="50" charset="-128"/>
              </a:rPr>
              <a:pPr defTabSz="1027007">
                <a:defRPr/>
              </a:pPr>
              <a:t>74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96753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073480">
              <a:defRPr/>
            </a:pPr>
            <a:r>
              <a:rPr lang="ja-JP" altLang="ja-JP" sz="1400" b="1"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【質問】　子どもはスマホが買ってほしくて、動機づけを試みても、あの手この手で訴えてきます。ある程度説明した後は、怖いママになって力で抑えてもいいのでしょうか？</a:t>
            </a:r>
            <a:r>
              <a:rPr lang="en-US" altLang="ja-JP" sz="1400" b="1"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	</a:t>
            </a:r>
            <a:r>
              <a:rPr lang="ja-JP" altLang="ja-JP" sz="1400" b="1"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　（怖いママ）　</a:t>
            </a:r>
            <a:r>
              <a:rPr lang="en-US" altLang="ja-JP" sz="1400" b="1"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  </a:t>
            </a:r>
            <a:r>
              <a:rPr lang="ja-JP" altLang="ja-JP" sz="1400" b="1"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　　　　　　　　　　　　　　　　　</a:t>
            </a:r>
            <a:r>
              <a:rPr lang="en-US" altLang="ja-JP" sz="1400" b="1"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   )</a:t>
            </a:r>
            <a:r>
              <a:rPr lang="ja-JP" altLang="ja-JP" sz="1400" b="1"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抜き部分の解答は末</a:t>
            </a:r>
            <a:r>
              <a:rPr lang="ja-JP" altLang="ja-JP" sz="1400"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尾</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dirty="0"/>
          </a:p>
          <a:p>
            <a:pPr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 もちろん</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ОＫ</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です。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受け入れるのは辛いけれど、科学的に明らかとなってきた「</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(b. </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不都合</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な真実」とは、「どんなに工夫しても</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ルール作りも含めて</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子どもがスマホを上手に使うことは難しい」ということです。依存症になったらもっと困難です。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b="1"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文献的にも</a:t>
            </a:r>
            <a:r>
              <a:rPr lang="en-US" altLang="ja-JP" sz="1400" b="1"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MI</a:t>
            </a:r>
            <a:r>
              <a:rPr lang="ja-JP" altLang="ja-JP" sz="1400" b="1"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の効果を示す科学的根拠は、</a:t>
            </a:r>
            <a:r>
              <a:rPr lang="en-US" altLang="ja-JP" sz="1400" b="1"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(c.</a:t>
            </a:r>
            <a:r>
              <a:rPr lang="en-US" altLang="ja-JP" sz="1400" b="1" kern="100" spc="36" dirty="0">
                <a:solidFill>
                  <a:srgbClr val="FFFFFF"/>
                </a:solidFill>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   </a:t>
            </a:r>
            <a:r>
              <a:rPr lang="en-US" altLang="ja-JP" sz="1400" b="1"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b="1"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才以上の研究がほとんどです。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従って、譲れない一線は、むしろ、強制力を使ってでもしっかり守らせる必要があります。特に年少の子どもの場合、認知力も自己制御力も弱く、必然的に何らかの力が必要です。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怖いママになる必要はありませんが、たとえ子どもが納得していなくても、冷静に低めのトーンで「うちは買いません」と伝える必要があります。</a:t>
            </a:r>
            <a:endPar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endParaRPr>
          </a:p>
          <a:p>
            <a:pPr indent="165495" algn="just">
              <a:lnSpc>
                <a:spcPts val="2113"/>
              </a:lnSpc>
            </a:pP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分かりやすく説明することは大切です。しかし、どんなに上手に話してもうまくいくとは限りません。特に</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(d.</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思春</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期になると、子どもは納得しても「はい」とは言わないことがあります。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そもそも子どもが買ってほしいと訴えるのは、</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(e.</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未熟</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な子どもには全体像が理解できないからです。どうするかは、保護者が決めなければなりません。嵐の中を船が進むときに、船長は未熟な船員に船のかじ取りを任せることはありません。</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113"/>
              </a:lnSpc>
            </a:pPr>
            <a:r>
              <a:rPr lang="ja-JP" altLang="ja-JP" sz="1400" b="1" kern="100" spc="36" dirty="0">
                <a:latin typeface="游明朝" panose="02020400000000000000" pitchFamily="18" charset="-128"/>
                <a:ea typeface="BIZ UDゴシック" panose="020B0400000000000000" pitchFamily="49" charset="-128"/>
                <a:cs typeface="Times New Roman" panose="02020603050405020304" pitchFamily="18" charset="0"/>
              </a:rPr>
              <a:t>【考えてみよう】</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4749">
              <a:tabLst>
                <a:tab pos="682853" algn="l"/>
                <a:tab pos="1365705" algn="l"/>
                <a:tab pos="2048558" algn="l"/>
                <a:tab pos="2731410" algn="l"/>
                <a:tab pos="3414263" algn="l"/>
                <a:tab pos="4097117" algn="l"/>
                <a:tab pos="4779969" algn="l"/>
                <a:tab pos="5462822" algn="l"/>
                <a:tab pos="6145674" algn="l"/>
                <a:tab pos="6828527" algn="l"/>
                <a:tab pos="7511380" algn="l"/>
                <a:tab pos="8194232" algn="l"/>
                <a:tab pos="8877085" algn="l"/>
                <a:tab pos="9559938" algn="l"/>
                <a:tab pos="10242790" algn="l"/>
                <a:tab pos="10925643" algn="l"/>
              </a:tabLst>
            </a:pPr>
            <a:r>
              <a:rPr lang="ja-JP" altLang="ja-JP" sz="1400" b="1" kern="0" dirty="0">
                <a:solidFill>
                  <a:srgbClr val="000000"/>
                </a:solidFill>
                <a:highlight>
                  <a:srgbClr val="FFFFFF"/>
                </a:highlight>
                <a:latin typeface="游明朝" panose="02020400000000000000" pitchFamily="18" charset="-128"/>
                <a:ea typeface="ＭＳ ゴシック" panose="020B0609070205080204" pitchFamily="49" charset="-128"/>
                <a:cs typeface="ＭＳ ゴシック" panose="020B0609070205080204" pitchFamily="49" charset="-128"/>
              </a:rPr>
              <a:t>「うちではスマホは買いません」と決めた後に役立つことはなにですか？　</a:t>
            </a:r>
            <a:endParaRPr lang="ja-JP" altLang="ja-JP" sz="1400" kern="100" dirty="0">
              <a:highlight>
                <a:srgbClr val="FFFFFF"/>
              </a:highlight>
              <a:latin typeface="游明朝" panose="02020400000000000000" pitchFamily="18" charset="-128"/>
              <a:ea typeface="游明朝" panose="02020400000000000000" pitchFamily="18" charset="-128"/>
              <a:cs typeface="Times New Roman" panose="02020603050405020304" pitchFamily="18" charset="0"/>
            </a:endParaRPr>
          </a:p>
          <a:p>
            <a:pPr indent="4489981">
              <a:tabLst>
                <a:tab pos="682853" algn="l"/>
                <a:tab pos="1365705" algn="l"/>
                <a:tab pos="2048558" algn="l"/>
                <a:tab pos="2731410" algn="l"/>
                <a:tab pos="3414263" algn="l"/>
                <a:tab pos="4097117" algn="l"/>
                <a:tab pos="4779969" algn="l"/>
                <a:tab pos="5462822" algn="l"/>
                <a:tab pos="6145674" algn="l"/>
                <a:tab pos="6828527" algn="l"/>
                <a:tab pos="7511380" algn="l"/>
                <a:tab pos="8194232" algn="l"/>
                <a:tab pos="8877085" algn="l"/>
                <a:tab pos="9559938" algn="l"/>
                <a:tab pos="10242790" algn="l"/>
                <a:tab pos="10925643" algn="l"/>
              </a:tabLst>
            </a:pPr>
            <a:r>
              <a:rPr lang="ja-JP" altLang="ja-JP" sz="1400" b="1" kern="0" dirty="0">
                <a:solidFill>
                  <a:srgbClr val="000000"/>
                </a:solidFill>
                <a:highlight>
                  <a:srgbClr val="FFFFFF"/>
                </a:highlight>
                <a:latin typeface="游明朝" panose="02020400000000000000" pitchFamily="18" charset="-128"/>
                <a:ea typeface="ＭＳ ゴシック" panose="020B0609070205080204" pitchFamily="49" charset="-128"/>
                <a:cs typeface="ＭＳ ゴシック" panose="020B0609070205080204" pitchFamily="49" charset="-128"/>
              </a:rPr>
              <a:t>ヒント：</a:t>
            </a:r>
            <a:r>
              <a:rPr lang="en-US" altLang="ja-JP" sz="1400" b="1" kern="0" dirty="0">
                <a:solidFill>
                  <a:srgbClr val="000000"/>
                </a:solidFill>
                <a:highlight>
                  <a:srgbClr val="FFFFFF"/>
                </a:highlight>
                <a:latin typeface="游明朝" panose="02020400000000000000" pitchFamily="18" charset="-128"/>
                <a:ea typeface="ＭＳ ゴシック" panose="020B0609070205080204" pitchFamily="49" charset="-128"/>
                <a:cs typeface="ＭＳ ゴシック" panose="020B0609070205080204" pitchFamily="49" charset="-128"/>
              </a:rPr>
              <a:t>MI</a:t>
            </a:r>
            <a:r>
              <a:rPr lang="ja-JP" altLang="ja-JP" sz="1400" b="1" kern="0" dirty="0">
                <a:solidFill>
                  <a:srgbClr val="000000"/>
                </a:solidFill>
                <a:highlight>
                  <a:srgbClr val="FFFFFF"/>
                </a:highlight>
                <a:latin typeface="游明朝" panose="02020400000000000000" pitchFamily="18" charset="-128"/>
                <a:ea typeface="ＭＳ ゴシック" panose="020B0609070205080204" pitchFamily="49" charset="-128"/>
                <a:cs typeface="ＭＳ ゴシック" panose="020B0609070205080204" pitchFamily="49" charset="-128"/>
              </a:rPr>
              <a:t>からみると？</a:t>
            </a:r>
            <a:endParaRPr lang="ja-JP" altLang="ja-JP" sz="1400" kern="100" dirty="0">
              <a:highlight>
                <a:srgbClr val="FFFFFF"/>
              </a:highlight>
              <a:latin typeface="游明朝" panose="02020400000000000000" pitchFamily="18" charset="-128"/>
              <a:ea typeface="游明朝" panose="02020400000000000000" pitchFamily="18" charset="-128"/>
              <a:cs typeface="Times New Roman" panose="02020603050405020304" pitchFamily="18" charset="0"/>
            </a:endParaRPr>
          </a:p>
          <a:p>
            <a:pPr indent="156549" algn="just">
              <a:lnSpc>
                <a:spcPts val="2113"/>
              </a:lnSpc>
            </a:pP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要注意なのは、</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(f.</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護者</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以外の大人は、内的動機を高めるアプローチしかとれないことです。教職員や医療関係者でも、子どもに対する外的強制力を持っていません。</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★学校としてスマホは「校内に持ち込み禁止」「目的外使用禁止：保護者との連絡以外に使用したら没収」などの強制力を行使することは可能です。不十分ですが援助職のできる工夫については後述します</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これに対し、</a:t>
            </a:r>
            <a:r>
              <a:rPr lang="en-US" altLang="ja-JP" sz="1400" u="sng"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(f.</a:t>
            </a:r>
            <a:r>
              <a:rPr lang="ja-JP" altLang="ja-JP" sz="1400" u="sng" kern="100" spc="36" dirty="0">
                <a:solidFill>
                  <a:srgbClr val="FFFF00"/>
                </a:solidFill>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保護者</a:t>
            </a:r>
            <a:r>
              <a:rPr lang="en-US" altLang="ja-JP" sz="1400" u="sng"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u="sng" kern="100" spc="36" dirty="0">
                <a:highlight>
                  <a:srgbClr val="FFFF00"/>
                </a:highlight>
                <a:latin typeface="游明朝" panose="02020400000000000000" pitchFamily="18" charset="-128"/>
                <a:ea typeface="BIZ UDゴシック" panose="020B0400000000000000" pitchFamily="49" charset="-128"/>
                <a:cs typeface="Times New Roman" panose="02020603050405020304" pitchFamily="18" charset="0"/>
              </a:rPr>
              <a:t>は全く立場が違います</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(f.</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保護者</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の場合、強制力</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買い与えない・解約する・ガラケーや子どもケータイに変える・ペアレンタルコントロールをかけるなど</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を働かせることが可能です。また、そうしないと悪影響の予防は困難です。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(g.</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脳</a:t>
            </a: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が変化を始めるからです</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(p.55)</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。援助職は積極的に脳に関する情報提供をして</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(f.</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保護者</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が本来持つ力を十分に引き出せるようにエンパワーする必要があります。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ctr"/>
            <a:r>
              <a:rPr lang="ja-JP" altLang="ja-JP" sz="1400" b="1"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保護者をエンパワーしよう！</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ctr"/>
            <a:r>
              <a:rPr lang="ja-JP" altLang="ja-JP" sz="1400" b="1" kern="100" dirty="0">
                <a:solidFill>
                  <a:srgbClr val="000000"/>
                </a:solidFill>
                <a:latin typeface="游明朝" panose="02020400000000000000" pitchFamily="18" charset="-128"/>
                <a:ea typeface="HGPｺﾞｼｯｸM" panose="020B0600000000000000" pitchFamily="50" charset="-128"/>
                <a:cs typeface="Times New Roman" panose="02020603050405020304" pitchFamily="18" charset="0"/>
              </a:rPr>
              <a:t>【質問】　子どもの意見は聞かなくていいのでしょうか？</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en-US" altLang="ja-JP" spc="36" dirty="0">
                <a:latin typeface="BIZ UDゴシック" panose="020B0400000000000000" pitchFamily="49" charset="-128"/>
                <a:cs typeface="Times New Roman" panose="02020603050405020304" pitchFamily="18" charset="0"/>
              </a:rPr>
              <a:t> </a:t>
            </a:r>
            <a:r>
              <a:rPr lang="ja-JP" altLang="ja-JP" dirty="0">
                <a:effectLst/>
              </a:rPr>
              <a:t> </a:t>
            </a: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en-US" altLang="ja-JP" sz="1400" kern="100" spc="36" dirty="0">
                <a:latin typeface="BIZ UDゴシック" panose="020B0400000000000000" pitchFamily="49" charset="-128"/>
                <a:ea typeface="游明朝" panose="02020400000000000000" pitchFamily="18" charset="-128"/>
                <a:cs typeface="Times New Roman" panose="02020603050405020304" pitchFamily="18" charset="0"/>
              </a:rPr>
              <a:t> </a:t>
            </a:r>
            <a:br>
              <a:rPr lang="ja-JP" altLang="ja-JP" dirty="0">
                <a:effectLst/>
              </a:rPr>
            </a:b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子供の意見を聞く」ことは大切です。しかし、これを「子どもの希望を何よりも優先する」と勘違いしてしまうと、子どもには有害です。「大きな声でしつこく言えば、親が言うことを聞く」という経験を繰り返せば子どもは「大声を出せば、自分の</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(h.</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好きなよう</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にできる」と学習してしまいます。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しかし、実社会ではどうでしょうか。嫌がる異性にしつこく言い寄れば、</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en-US" altLang="ja-JP" sz="1400" kern="100" spc="36" dirty="0" err="1">
                <a:latin typeface="游明朝" panose="02020400000000000000" pitchFamily="18" charset="-128"/>
                <a:ea typeface="BIZ UDゴシック" panose="020B0400000000000000" pitchFamily="49" charset="-128"/>
                <a:cs typeface="Times New Roman" panose="02020603050405020304" pitchFamily="18" charset="0"/>
              </a:rPr>
              <a:t>i</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ストー</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として警察につかまります。職場で仕事が気に入らないからと大声を出せば、まともに相手にされなくなるでしょう。その結果、本人も</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(j.</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適応</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障害を起こしてしまうかもしれません。</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本来は年少児の段階でこうした基本的な自制力を養うことが必要ですが、それができないと、家庭内暴力や不登校・引きこもりの原因ともなります。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65495">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脳からみてもスマホやゲームは、自制心に必要な前頭葉の</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(k.</a:t>
            </a:r>
            <a:r>
              <a:rPr lang="ja-JP" altLang="ja-JP" sz="1400" kern="100" spc="36" dirty="0">
                <a:solidFill>
                  <a:srgbClr val="FFFFFF"/>
                </a:solidFill>
                <a:latin typeface="游明朝" panose="02020400000000000000" pitchFamily="18" charset="-128"/>
                <a:ea typeface="BIZ UDゴシック" panose="020B0400000000000000" pitchFamily="49" charset="-128"/>
                <a:cs typeface="Times New Roman" panose="02020603050405020304" pitchFamily="18" charset="0"/>
              </a:rPr>
              <a:t>血流　</a:t>
            </a:r>
            <a:r>
              <a:rPr lang="en-US"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a:t>
            </a: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を低下させます。それが自制心の発達を妨げ、意志力を弱らせることは確実で、</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成長中の子どもには特に危険なデバイスなのです。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56549" algn="just">
              <a:lnSpc>
                <a:spcPts val="2113"/>
              </a:lnSpc>
            </a:pPr>
            <a:r>
              <a:rPr lang="ja-JP" altLang="ja-JP" sz="1400" kern="100" spc="36" dirty="0">
                <a:latin typeface="游明朝" panose="02020400000000000000" pitchFamily="18" charset="-128"/>
                <a:ea typeface="BIZ UDゴシック" panose="020B0400000000000000" pitchFamily="49" charset="-128"/>
                <a:cs typeface="Times New Roman" panose="02020603050405020304" pitchFamily="18" charset="0"/>
              </a:rPr>
              <a:t>海外では未成年のネット制限が本格化しつつあります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　他のおもちゃだったら、取り上げれば、諦めるが、</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スマホはいつまでも諦めない。</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花火はダメ！　と言って取り上げればあきらめる。</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トランプはもうやめて寝なさい。と言えばブーブー行っても止めて寝る。</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夜なかこっそり起きだして、家中捜して花火やトランプを見つけてこっそりやるとかは非常に珍しい。</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ところが、スマホやゲームではしょっちゅうそういうことが起きる。優しい親は負けてしまう。</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　ワーワー騒げば好きにできると、間違って学習してしまう。厳しい親になる自信のない親ほど、初めから、スマホやゲームは渡さないことが肝心だし無難。</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307"/>
              </a:lnSpc>
            </a:pP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【解答例】　</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a OK  b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不都合 </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 c 13  d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思春 </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 e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未熟</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  f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保護者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2307"/>
              </a:lnSpc>
            </a:pPr>
            <a:r>
              <a:rPr lang="en-US" altLang="ja-JP" sz="1400" kern="100" spc="36" dirty="0">
                <a:solidFill>
                  <a:srgbClr val="000000"/>
                </a:solidFill>
                <a:latin typeface="BIZ UDゴシック" panose="020B0400000000000000" pitchFamily="49" charset="-128"/>
                <a:ea typeface="游明朝" panose="02020400000000000000" pitchFamily="18" charset="-128"/>
                <a:cs typeface="Times New Roman" panose="02020603050405020304" pitchFamily="18" charset="0"/>
              </a:rPr>
              <a:t> g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脳</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  h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好きなように</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 </a:t>
            </a:r>
            <a:r>
              <a:rPr lang="en-US" altLang="ja-JP" sz="1400" kern="100" spc="36" dirty="0" err="1">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i</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ストーカー　</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j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適応　</a:t>
            </a:r>
            <a:r>
              <a:rPr lang="en-US"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k </a:t>
            </a:r>
            <a:r>
              <a:rPr lang="ja-JP" altLang="ja-JP" sz="1400" kern="100" spc="36" dirty="0">
                <a:solidFill>
                  <a:srgbClr val="000000"/>
                </a:solidFill>
                <a:latin typeface="游明朝" panose="02020400000000000000" pitchFamily="18" charset="-128"/>
                <a:ea typeface="BIZ UDゴシック" panose="020B0400000000000000" pitchFamily="49" charset="-128"/>
                <a:cs typeface="Times New Roman" panose="02020603050405020304" pitchFamily="18" charset="0"/>
              </a:rPr>
              <a:t>血流</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ctr"/>
            <a:r>
              <a:rPr lang="en-US" altLang="ja-JP" sz="1400" b="1"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ctr"/>
            <a:r>
              <a:rPr lang="ja-JP" altLang="ja-JP" sz="1400" b="1" kern="100" dirty="0">
                <a:latin typeface="游明朝" panose="02020400000000000000" pitchFamily="18" charset="-128"/>
                <a:ea typeface="ＭＳ Ｐゴシック" panose="020B0600070205080204" pitchFamily="50" charset="-128"/>
                <a:cs typeface="Times New Roman" panose="02020603050405020304" pitchFamily="18" charset="0"/>
              </a:rPr>
              <a:t>強制力下の</a:t>
            </a:r>
            <a:r>
              <a:rPr lang="en-US" altLang="ja-JP" sz="1400" b="1" kern="100" dirty="0">
                <a:latin typeface="游明朝" panose="02020400000000000000" pitchFamily="18" charset="-128"/>
                <a:ea typeface="ＭＳ Ｐゴシック" panose="020B0600070205080204" pitchFamily="50" charset="-128"/>
                <a:cs typeface="Times New Roman" panose="02020603050405020304" pitchFamily="18" charset="0"/>
              </a:rPr>
              <a:t>MI (</a:t>
            </a:r>
            <a:r>
              <a:rPr lang="ja-JP" altLang="ja-JP" sz="1400" b="1" kern="100" dirty="0">
                <a:latin typeface="游明朝" panose="02020400000000000000" pitchFamily="18" charset="-128"/>
                <a:ea typeface="ＭＳ Ｐゴシック" panose="020B0600070205080204" pitchFamily="50" charset="-128"/>
                <a:cs typeface="Times New Roman" panose="02020603050405020304" pitchFamily="18" charset="0"/>
              </a:rPr>
              <a:t>典型的には司法機関</a:t>
            </a:r>
            <a:r>
              <a:rPr lang="en-US" altLang="ja-JP" sz="1400" b="1" kern="100" dirty="0">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1400" b="1" kern="100" dirty="0">
                <a:latin typeface="游明朝" panose="02020400000000000000" pitchFamily="18" charset="-128"/>
                <a:ea typeface="ＭＳ Ｐゴシック" panose="020B0600070205080204" pitchFamily="50" charset="-128"/>
                <a:cs typeface="Times New Roman" panose="02020603050405020304" pitchFamily="18" charset="0"/>
              </a:rPr>
              <a:t>。選択肢を強調しつつ、自律性を支援する</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u="sng" kern="100" dirty="0">
                <a:latin typeface="游明朝" panose="02020400000000000000" pitchFamily="18" charset="-128"/>
                <a:ea typeface="ＭＳ Ｐゴシック" panose="020B0600070205080204" pitchFamily="50" charset="-128"/>
                <a:cs typeface="Times New Roman" panose="02020603050405020304" pitchFamily="18" charset="0"/>
              </a:rPr>
              <a:t>例：保健スタッフと喫煙社員　敷地内禁煙が決まった。</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敷地内禁煙はもう取締役会で確定しているのです。もちろん、中には、上司に見つかったら評価が下がることも覚悟のうえで、隠れて吸う人もいるかもしれませんし、家でひたすら吸う人もいるでしょう。あるいは、この機会に禁煙を考えている人もいます。もちろん禁煙を応援したいけど、どうするかはその人の判断です」</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u="sng" kern="100" dirty="0">
                <a:latin typeface="游明朝" panose="02020400000000000000" pitchFamily="18" charset="-128"/>
                <a:ea typeface="ＭＳ Ｐゴシック" panose="020B0600070205080204" pitchFamily="50" charset="-128"/>
                <a:cs typeface="Times New Roman" panose="02020603050405020304" pitchFamily="18" charset="0"/>
              </a:rPr>
              <a:t>例：教員と学生　単位が足りず留年が決まった。</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残念ですが規定により留年は確定です。この先、留年が決まってやる気を失いダラダラ過ごす子もいれば、退学する子もいる。空いた時間で他のこともしっかり勉強し災い転じて福となす子もいる。もちろん応援していますが、最後はそれぞれの学生の気持ち次第なのも確かですよね」</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u="sng" kern="100" dirty="0">
                <a:latin typeface="游明朝" panose="02020400000000000000" pitchFamily="18" charset="-128"/>
                <a:ea typeface="ＭＳ Ｐゴシック" panose="020B0600070205080204" pitchFamily="50" charset="-128"/>
                <a:cs typeface="Times New Roman" panose="02020603050405020304" pitchFamily="18" charset="0"/>
              </a:rPr>
              <a:t>例：保護者と子ども　脳を守るためにスマホは持たせないことに決めた。</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indent="156549"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うちはスマホは買いません。でも、そのことでずっといじけて反抗的な態度をとる子もいれば、スマホのない生活を逆に活用して、様々なことに取り組む子もいるよね。もちろんできるだけの応援はしたいけど、最後はその子の気持ちなんだよね。</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ＭＳ Ｐゴシック" panose="020B0600070205080204" pitchFamily="50"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★「強制収容所のようなところでも、人の自律性を奪うことはできない」</a:t>
            </a:r>
            <a:r>
              <a:rPr lang="en-US"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フランクル</a:t>
            </a:r>
            <a:r>
              <a:rPr lang="en-US"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a:t>
            </a:r>
            <a:r>
              <a:rPr lang="ja-JP" altLang="ja-JP" sz="1400" kern="100" dirty="0">
                <a:latin typeface="游明朝" panose="02020400000000000000" pitchFamily="18" charset="-128"/>
                <a:ea typeface="ＭＳ Ｐゴシック" panose="020B0600070205080204" pitchFamily="50" charset="-128"/>
                <a:cs typeface="Times New Roman" panose="02020603050405020304" pitchFamily="18" charset="0"/>
              </a:rPr>
              <a:t>とはどういう意味でしょうか。</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400"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400" kern="100" dirty="0">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1073480">
              <a:defRPr/>
            </a:pPr>
            <a:fld id="{10D3E125-AB59-4A67-A01C-EADD47353F0A}" type="slidenum">
              <a:rPr lang="ja-JP" altLang="en-US" sz="1400">
                <a:solidFill>
                  <a:prstClr val="black"/>
                </a:solidFill>
                <a:latin typeface="游ゴシック" panose="020F0502020204030204"/>
                <a:ea typeface="游ゴシック" panose="020B0400000000000000" pitchFamily="50" charset="-128"/>
              </a:rPr>
              <a:pPr defTabSz="1073480">
                <a:defRPr/>
              </a:pPr>
              <a:t>75</a:t>
            </a:fld>
            <a:endParaRPr lang="ja-JP" altLang="en-US" sz="14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901069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○○○の例　タバコ、おさけ、スマホ</a:t>
            </a:r>
            <a:endPar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Q</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MI</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の適用で、エビデンスがしっかりしているのはどちら？　物質依存症　</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vs   </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それ以外</a:t>
            </a:r>
            <a:endParaRPr lang="ja-JP" altLang="ja-JP" sz="2200" kern="100" dirty="0">
              <a:latin typeface="游明朝" panose="02020400000000000000" pitchFamily="18" charset="-128"/>
              <a:ea typeface="游明朝" panose="02020400000000000000" pitchFamily="18" charset="-128"/>
              <a:cs typeface="Times New Roman" panose="02020603050405020304" pitchFamily="18" charset="0"/>
            </a:endParaRPr>
          </a:p>
          <a:p>
            <a:pPr marL="402555" indent="-402555" algn="just">
              <a:buFont typeface="游明朝" panose="02020400000000000000" pitchFamily="18" charset="-128"/>
              <a:buChar char="△"/>
            </a:pP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物質依存症→　アルコールに対する</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84</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の臨床試験のメタアナリシスの結果、</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MI</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はごく小さな効果を認めたが、著者たちは臨床的には有意義とは言えないと考察している。</a:t>
            </a:r>
            <a:endParaRPr lang="ja-JP" altLang="ja-JP" sz="22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〇　物質依存症以外→　</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15</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の</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運動・性的危険予防・栄養</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に関する臨床試験のメタアナリシスでは、小さいが、長く続く有意義な大きさの効果が認められた。</a:t>
            </a:r>
            <a:endParaRPr lang="ja-JP" altLang="ja-JP" sz="22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MI</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の思春期に関するエビデンスの大半</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(most)</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は</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 13 </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才以上のデータ。少し</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 few)</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あるのは</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11</a:t>
            </a:r>
            <a:r>
              <a:rPr lang="ja-JP" altLang="ja-JP" sz="2200"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12</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才。</a:t>
            </a:r>
            <a:endParaRPr lang="ja-JP" altLang="ja-JP" sz="22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 </a:t>
            </a:r>
            <a:endParaRPr lang="ja-JP" altLang="ja-JP" sz="22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Q</a:t>
            </a:r>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】上記の物質依存症のメタアナリシスの結果が△＝微妙だったことについて、「効果が小さかったとしても、集団全体に対してはインパクトが大きい」とする見方があります。その論拠は何ですか？</a:t>
            </a:r>
            <a:endParaRPr lang="ja-JP" altLang="ja-JP" sz="22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2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・簡便な介入は、効果が小さかったとしても、容易に多人数に拡大して実施可能なので、効果は大きくても広範囲に実施するのは困難な介入よりも、集団には大きなインパクトを与えうる。</a:t>
            </a:r>
            <a:endParaRPr lang="ja-JP" altLang="ja-JP" sz="2200" kern="100" dirty="0">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defTabSz="1073480">
              <a:defRPr/>
            </a:pPr>
            <a:fld id="{10D3E125-AB59-4A67-A01C-EADD47353F0A}" type="slidenum">
              <a:rPr lang="ja-JP" altLang="en-US" sz="1400">
                <a:solidFill>
                  <a:prstClr val="black"/>
                </a:solidFill>
                <a:latin typeface="游ゴシック" panose="020F0502020204030204"/>
                <a:ea typeface="游ゴシック" panose="020B0400000000000000" pitchFamily="50" charset="-128"/>
              </a:rPr>
              <a:pPr defTabSz="1073480">
                <a:defRPr/>
              </a:pPr>
              <a:t>76</a:t>
            </a:fld>
            <a:endParaRPr lang="ja-JP" altLang="en-US" sz="14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21286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1B4F2-4A27-72C5-D13D-DE591A8073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F364BF-77B8-52C0-DDD7-64A24AE8497C}"/>
              </a:ext>
            </a:extLst>
          </p:cNvPr>
          <p:cNvSpPr>
            <a:spLocks noGrp="1" noRot="1" noChangeAspect="1"/>
          </p:cNvSpPr>
          <p:nvPr>
            <p:ph type="sldImg"/>
          </p:nvPr>
        </p:nvSpPr>
        <p:spPr>
          <a:xfrm>
            <a:off x="2822575" y="1112838"/>
            <a:ext cx="5337175" cy="3003550"/>
          </a:xfrm>
        </p:spPr>
      </p:sp>
      <p:sp>
        <p:nvSpPr>
          <p:cNvPr id="3" name="ノート プレースホルダー 2">
            <a:extLst>
              <a:ext uri="{FF2B5EF4-FFF2-40B4-BE49-F238E27FC236}">
                <a16:creationId xmlns:a16="http://schemas.microsoft.com/office/drawing/2014/main" id="{24DEA282-F3A4-AAAB-8AC6-8F4914D915AD}"/>
              </a:ext>
            </a:extLst>
          </p:cNvPr>
          <p:cNvSpPr>
            <a:spLocks noGrp="1"/>
          </p:cNvSpPr>
          <p:nvPr>
            <p:ph type="body" idx="1"/>
          </p:nvPr>
        </p:nvSpPr>
        <p:spPr/>
        <p:txBody>
          <a:bodyPr/>
          <a:lstStyle/>
          <a:p>
            <a:pPr defTabSz="1027007">
              <a:defRPr/>
            </a:pPr>
            <a:r>
              <a:rPr lang="ja-JP" altLang="en-US" b="1" dirty="0">
                <a:solidFill>
                  <a:prstClr val="black"/>
                </a:solidFill>
                <a:latin typeface="Calibri" panose="020F0502020204030204"/>
                <a:ea typeface="游ゴシック" panose="020B0400000000000000" pitchFamily="50" charset="-128"/>
              </a:rPr>
              <a:t>スマホがないと不便なのは事実なので、親がそのサポートをする必要がある。学校に紙での連絡を頼む。親の</a:t>
            </a:r>
            <a:r>
              <a:rPr lang="en-US" altLang="ja-JP" b="1" dirty="0">
                <a:solidFill>
                  <a:prstClr val="black"/>
                </a:solidFill>
                <a:latin typeface="Calibri" panose="020F0502020204030204"/>
                <a:ea typeface="游ゴシック" panose="020B0400000000000000" pitchFamily="50" charset="-128"/>
              </a:rPr>
              <a:t>PC</a:t>
            </a:r>
            <a:r>
              <a:rPr lang="ja-JP" altLang="en-US" b="1" dirty="0">
                <a:solidFill>
                  <a:prstClr val="black"/>
                </a:solidFill>
                <a:latin typeface="Calibri" panose="020F0502020204030204"/>
                <a:ea typeface="游ゴシック" panose="020B0400000000000000" pitchFamily="50" charset="-128"/>
              </a:rPr>
              <a:t>で</a:t>
            </a:r>
            <a:r>
              <a:rPr lang="en-US" altLang="ja-JP" b="1" dirty="0">
                <a:solidFill>
                  <a:prstClr val="black"/>
                </a:solidFill>
                <a:latin typeface="Calibri" panose="020F0502020204030204"/>
                <a:ea typeface="游ゴシック" panose="020B0400000000000000" pitchFamily="50" charset="-128"/>
              </a:rPr>
              <a:t>LINE</a:t>
            </a:r>
            <a:r>
              <a:rPr lang="ja-JP" altLang="en-US" b="1" dirty="0">
                <a:solidFill>
                  <a:prstClr val="black"/>
                </a:solidFill>
                <a:latin typeface="Calibri" panose="020F0502020204030204"/>
                <a:ea typeface="游ゴシック" panose="020B0400000000000000" pitchFamily="50" charset="-128"/>
              </a:rPr>
              <a:t>が見られるようにするなど。</a:t>
            </a:r>
          </a:p>
          <a:p>
            <a:endParaRPr kumimoji="1" lang="ja-JP" altLang="en-US" dirty="0"/>
          </a:p>
        </p:txBody>
      </p:sp>
      <p:sp>
        <p:nvSpPr>
          <p:cNvPr id="4" name="スライド番号プレースホルダー 3">
            <a:extLst>
              <a:ext uri="{FF2B5EF4-FFF2-40B4-BE49-F238E27FC236}">
                <a16:creationId xmlns:a16="http://schemas.microsoft.com/office/drawing/2014/main" id="{A973019E-74C4-C2A7-A1A6-B7C1E29967F8}"/>
              </a:ext>
            </a:extLst>
          </p:cNvPr>
          <p:cNvSpPr>
            <a:spLocks noGrp="1"/>
          </p:cNvSpPr>
          <p:nvPr>
            <p:ph type="sldNum" sz="quarter" idx="5"/>
          </p:nvPr>
        </p:nvSpPr>
        <p:spPr/>
        <p:txBody>
          <a:bodyPr/>
          <a:lstStyle/>
          <a:p>
            <a:pPr marL="0" marR="0" lvl="0" indent="0" algn="r" defTabSz="556361" rtl="0" eaLnBrk="1" fontAlgn="auto" latinLnBrk="0" hangingPunct="1">
              <a:lnSpc>
                <a:spcPct val="100000"/>
              </a:lnSpc>
              <a:spcBef>
                <a:spcPts val="0"/>
              </a:spcBef>
              <a:spcAft>
                <a:spcPts val="0"/>
              </a:spcAft>
              <a:buClrTx/>
              <a:buSzTx/>
              <a:buFontTx/>
              <a:buNone/>
              <a:tabLst/>
              <a:defRPr/>
            </a:pPr>
            <a:fld id="{6FB6ECD0-A027-489B-9ACB-0E76A8668C05}" type="slidenum">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56361" rtl="0" eaLnBrk="1" fontAlgn="auto" latinLnBrk="0" hangingPunct="1">
                <a:lnSpc>
                  <a:spcPct val="100000"/>
                </a:lnSpc>
                <a:spcBef>
                  <a:spcPts val="0"/>
                </a:spcBef>
                <a:spcAft>
                  <a:spcPts val="0"/>
                </a:spcAft>
                <a:buClrTx/>
                <a:buSzTx/>
                <a:buFontTx/>
                <a:buNone/>
                <a:tabLst/>
                <a:defRPr/>
              </a:pPr>
              <a:t>77</a:t>
            </a:fld>
            <a:endPar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93847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ヒラギノ角ゴ Pro W3"/>
              </a:rPr>
              <a:t>子どもを取り巻くデジタル環境は「暴風雨状態」では？</a:t>
            </a:r>
          </a:p>
          <a:p>
            <a:endParaRPr lang="en-US" altLang="ja-JP" b="0" i="0" dirty="0">
              <a:solidFill>
                <a:srgbClr val="333333"/>
              </a:solidFill>
              <a:effectLst/>
              <a:latin typeface="ヒラギノ角ゴ Pro W3"/>
            </a:endParaRPr>
          </a:p>
          <a:p>
            <a:r>
              <a:rPr lang="en-US" altLang="ja-JP" b="0" i="0" dirty="0">
                <a:solidFill>
                  <a:srgbClr val="333333"/>
                </a:solidFill>
                <a:effectLst/>
                <a:latin typeface="ヒラギノ角ゴ Pro W3"/>
              </a:rPr>
              <a:t>【</a:t>
            </a:r>
            <a:r>
              <a:rPr lang="ja-JP" altLang="en-US" b="0" i="0" dirty="0">
                <a:solidFill>
                  <a:srgbClr val="333333"/>
                </a:solidFill>
                <a:effectLst/>
                <a:latin typeface="ヒラギノ角ゴ Pro W3"/>
              </a:rPr>
              <a:t>「学習面または行動面で</a:t>
            </a:r>
            <a:r>
              <a:rPr lang="ja-JP" altLang="en-US" b="0" i="0" dirty="0">
                <a:solidFill>
                  <a:srgbClr val="FF0000"/>
                </a:solidFill>
                <a:effectLst/>
                <a:highlight>
                  <a:srgbClr val="FFFF00"/>
                </a:highlight>
                <a:latin typeface="ヒラギノ角ゴ Pro W3"/>
              </a:rPr>
              <a:t>著しい困難</a:t>
            </a:r>
            <a:r>
              <a:rPr lang="ja-JP" altLang="en-US" b="0" i="0" dirty="0">
                <a:solidFill>
                  <a:srgbClr val="333333"/>
                </a:solidFill>
                <a:effectLst/>
                <a:latin typeface="ヒラギノ角ゴ Pro W3"/>
              </a:rPr>
              <a:t>を示す」生徒児童の割合</a:t>
            </a:r>
            <a:r>
              <a:rPr lang="en-US" altLang="ja-JP" b="0" i="0" dirty="0">
                <a:solidFill>
                  <a:srgbClr val="333333"/>
                </a:solidFill>
                <a:effectLst/>
                <a:latin typeface="ヒラギノ角ゴ Pro W3"/>
              </a:rPr>
              <a:t>】 </a:t>
            </a:r>
          </a:p>
          <a:p>
            <a:r>
              <a:rPr lang="ja-JP" altLang="en-US" b="0" i="0" dirty="0">
                <a:solidFill>
                  <a:srgbClr val="333333"/>
                </a:solidFill>
                <a:effectLst/>
                <a:latin typeface="ヒラギノ角ゴ Pro W3"/>
              </a:rPr>
              <a:t>小学校</a:t>
            </a:r>
            <a:r>
              <a:rPr lang="en-US" altLang="ja-JP" b="0" i="0" dirty="0">
                <a:solidFill>
                  <a:srgbClr val="333333"/>
                </a:solidFill>
                <a:effectLst/>
                <a:latin typeface="ヒラギノ角ゴ Pro W3"/>
              </a:rPr>
              <a:t>1</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:12.0</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小学校</a:t>
            </a:r>
            <a:r>
              <a:rPr lang="en-US" altLang="ja-JP" b="0" i="0" dirty="0">
                <a:solidFill>
                  <a:srgbClr val="333333"/>
                </a:solidFill>
                <a:effectLst/>
                <a:latin typeface="ヒラギノ角ゴ Pro W3"/>
              </a:rPr>
              <a:t>2</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:12.4</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小学校</a:t>
            </a:r>
            <a:r>
              <a:rPr lang="en-US" altLang="ja-JP" b="0" i="0" dirty="0">
                <a:solidFill>
                  <a:srgbClr val="333333"/>
                </a:solidFill>
                <a:effectLst/>
                <a:latin typeface="ヒラギノ角ゴ Pro W3"/>
              </a:rPr>
              <a:t>3</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:11.0</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小学校</a:t>
            </a:r>
            <a:r>
              <a:rPr lang="en-US" altLang="ja-JP" b="0" i="0" dirty="0">
                <a:solidFill>
                  <a:srgbClr val="333333"/>
                </a:solidFill>
                <a:effectLst/>
                <a:latin typeface="ヒラギノ角ゴ Pro W3"/>
              </a:rPr>
              <a:t>4</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:9.8</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小学校</a:t>
            </a:r>
            <a:r>
              <a:rPr lang="en-US" altLang="ja-JP" b="0" i="0" dirty="0">
                <a:solidFill>
                  <a:srgbClr val="333333"/>
                </a:solidFill>
                <a:effectLst/>
                <a:latin typeface="ヒラギノ角ゴ Pro W3"/>
              </a:rPr>
              <a:t>5</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:8.6</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小学校</a:t>
            </a:r>
            <a:r>
              <a:rPr lang="en-US" altLang="ja-JP" b="0" i="0" dirty="0">
                <a:solidFill>
                  <a:srgbClr val="333333"/>
                </a:solidFill>
                <a:effectLst/>
                <a:latin typeface="ヒラギノ角ゴ Pro W3"/>
              </a:rPr>
              <a:t>6</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:8.9</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中学校</a:t>
            </a:r>
            <a:r>
              <a:rPr lang="en-US" altLang="ja-JP" b="0" i="0" dirty="0">
                <a:solidFill>
                  <a:srgbClr val="333333"/>
                </a:solidFill>
                <a:effectLst/>
                <a:latin typeface="ヒラギノ角ゴ Pro W3"/>
              </a:rPr>
              <a:t>1</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:6.2</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中学校</a:t>
            </a:r>
            <a:r>
              <a:rPr lang="en-US" altLang="ja-JP" b="0" i="0" dirty="0">
                <a:solidFill>
                  <a:srgbClr val="333333"/>
                </a:solidFill>
                <a:effectLst/>
                <a:latin typeface="ヒラギノ角ゴ Pro W3"/>
              </a:rPr>
              <a:t>2</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:6.3</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中学校</a:t>
            </a:r>
            <a:r>
              <a:rPr lang="en-US" altLang="ja-JP" b="0" i="0" dirty="0">
                <a:solidFill>
                  <a:srgbClr val="333333"/>
                </a:solidFill>
                <a:effectLst/>
                <a:latin typeface="ヒラギノ角ゴ Pro W3"/>
              </a:rPr>
              <a:t>3</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:4.2</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高等学校</a:t>
            </a:r>
            <a:r>
              <a:rPr lang="en-US" altLang="ja-JP" b="0" i="0" dirty="0">
                <a:solidFill>
                  <a:srgbClr val="333333"/>
                </a:solidFill>
                <a:effectLst/>
                <a:latin typeface="ヒラギノ角ゴ Pro W3"/>
              </a:rPr>
              <a:t>1</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:2.3</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高等学校</a:t>
            </a:r>
            <a:r>
              <a:rPr lang="en-US" altLang="ja-JP" b="0" i="0" dirty="0">
                <a:solidFill>
                  <a:srgbClr val="333333"/>
                </a:solidFill>
                <a:effectLst/>
                <a:latin typeface="ヒラギノ角ゴ Pro W3"/>
              </a:rPr>
              <a:t>2</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:2.2</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高等学校</a:t>
            </a:r>
            <a:r>
              <a:rPr lang="en-US" altLang="ja-JP" b="0" i="0" dirty="0">
                <a:solidFill>
                  <a:srgbClr val="333333"/>
                </a:solidFill>
                <a:effectLst/>
                <a:latin typeface="ヒラギノ角ゴ Pro W3"/>
              </a:rPr>
              <a:t>3</a:t>
            </a:r>
            <a:r>
              <a:rPr lang="ja-JP" altLang="en-US" b="0" i="0" dirty="0">
                <a:solidFill>
                  <a:srgbClr val="333333"/>
                </a:solidFill>
                <a:effectLst/>
                <a:latin typeface="ヒラギノ角ゴ Pro W3"/>
              </a:rPr>
              <a:t>年生</a:t>
            </a:r>
            <a:r>
              <a:rPr lang="en-US" altLang="ja-JP" b="0" i="0" dirty="0">
                <a:solidFill>
                  <a:srgbClr val="333333"/>
                </a:solidFill>
                <a:effectLst/>
                <a:latin typeface="ヒラギノ角ゴ Pro W3"/>
              </a:rPr>
              <a:t>:2.1</a:t>
            </a:r>
            <a:r>
              <a:rPr lang="ja-JP" altLang="en-US" b="0" i="0" dirty="0">
                <a:solidFill>
                  <a:srgbClr val="333333"/>
                </a:solidFill>
                <a:effectLst/>
                <a:latin typeface="ヒラギノ角ゴ Pro W3"/>
              </a:rPr>
              <a:t>％ </a:t>
            </a:r>
            <a:endParaRPr lang="en-US" altLang="ja-JP" b="0" i="0" dirty="0">
              <a:solidFill>
                <a:srgbClr val="333333"/>
              </a:solidFill>
              <a:effectLst/>
              <a:latin typeface="ヒラギノ角ゴ Pro W3"/>
            </a:endParaRPr>
          </a:p>
          <a:p>
            <a:r>
              <a:rPr lang="ja-JP" altLang="en-US" b="0" i="0" dirty="0">
                <a:solidFill>
                  <a:srgbClr val="333333"/>
                </a:solidFill>
                <a:effectLst/>
                <a:latin typeface="ヒラギノ角ゴ Pro W3"/>
              </a:rPr>
              <a:t>出所</a:t>
            </a:r>
            <a:r>
              <a:rPr lang="en-US" altLang="ja-JP" b="0" i="0" dirty="0">
                <a:solidFill>
                  <a:srgbClr val="333333"/>
                </a:solidFill>
                <a:effectLst/>
                <a:latin typeface="ヒラギノ角ゴ Pro W3"/>
              </a:rPr>
              <a:t>:</a:t>
            </a:r>
            <a:r>
              <a:rPr lang="ja-JP" altLang="en-US" b="0" i="0" dirty="0">
                <a:solidFill>
                  <a:srgbClr val="333333"/>
                </a:solidFill>
                <a:effectLst/>
                <a:latin typeface="ヒラギノ角ゴ Pro W3"/>
              </a:rPr>
              <a:t>文部科学省</a:t>
            </a:r>
            <a:r>
              <a:rPr lang="en-US" altLang="ja-JP" b="0" i="0" dirty="0">
                <a:solidFill>
                  <a:srgbClr val="333333"/>
                </a:solidFill>
                <a:effectLst/>
                <a:latin typeface="ヒラギノ角ゴ Pro W3"/>
              </a:rPr>
              <a:t>『</a:t>
            </a:r>
            <a:r>
              <a:rPr lang="ja-JP" altLang="en-US" b="0" i="0" dirty="0">
                <a:solidFill>
                  <a:srgbClr val="333333"/>
                </a:solidFill>
                <a:effectLst/>
                <a:latin typeface="ヒラギノ角ゴ Pro W3"/>
              </a:rPr>
              <a:t>通常の学級に在籍する特別な教育的支援を必要とする児童生徒に関する調査結果</a:t>
            </a:r>
            <a:r>
              <a:rPr lang="en-US" altLang="ja-JP" b="0" i="0" dirty="0">
                <a:solidFill>
                  <a:srgbClr val="333333"/>
                </a:solidFill>
                <a:effectLst/>
                <a:latin typeface="ヒラギノ角ゴ Pro W3"/>
              </a:rPr>
              <a:t>』</a:t>
            </a:r>
            <a:r>
              <a:rPr lang="ja-JP" altLang="en-US" b="0" i="0" dirty="0">
                <a:solidFill>
                  <a:srgbClr val="333333"/>
                </a:solidFill>
                <a:effectLst/>
                <a:latin typeface="ヒラギノ角ゴ Pro W3"/>
              </a:rPr>
              <a:t>より </a:t>
            </a:r>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pPr defTabSz="1112648">
              <a:defRPr/>
            </a:pPr>
            <a:fld id="{E6E3DF36-737B-4357-8102-EAA52BCECB8D}" type="slidenum">
              <a:rPr lang="ja-JP" altLang="en-US" sz="1400">
                <a:solidFill>
                  <a:prstClr val="black"/>
                </a:solidFill>
                <a:latin typeface="游ゴシック" panose="020F0502020204030204"/>
                <a:ea typeface="游ゴシック" panose="020B0400000000000000" pitchFamily="50" charset="-128"/>
              </a:rPr>
              <a:pPr defTabSz="1112648">
                <a:defRPr/>
              </a:pPr>
              <a:t>78</a:t>
            </a:fld>
            <a:endParaRPr lang="ja-JP" altLang="en-US" sz="14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728110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en-US" altLang="ja-JP" dirty="0"/>
              <a:t>3G</a:t>
            </a:r>
            <a:r>
              <a:rPr kumimoji="1" lang="ja-JP" altLang="en-US" dirty="0"/>
              <a:t>と</a:t>
            </a:r>
            <a:r>
              <a:rPr kumimoji="1" lang="en-US" altLang="ja-JP" dirty="0"/>
              <a:t>4G</a:t>
            </a:r>
            <a:r>
              <a:rPr kumimoji="1" lang="ja-JP" altLang="en-US" dirty="0"/>
              <a:t>の　カラクリもショックだが、</a:t>
            </a:r>
          </a:p>
          <a:p>
            <a:r>
              <a:rPr kumimoji="1" lang="ja-JP" altLang="en-US" dirty="0"/>
              <a:t>さらに深堀して、誰かが、スマホの売れ行きが悪くなる記事がないか、スポーツ記事も含めてあらゆる記事をチェックしている可能性にも気づきを促そう。</a:t>
            </a:r>
            <a:endParaRPr kumimoji="1" lang="en-US" altLang="ja-JP" dirty="0"/>
          </a:p>
          <a:p>
            <a:endParaRPr kumimoji="1" lang="en-US" altLang="ja-JP" dirty="0"/>
          </a:p>
          <a:p>
            <a:r>
              <a:rPr kumimoji="1" lang="ja-JP" altLang="en-US" dirty="0"/>
              <a:t>皆様へ</a:t>
            </a:r>
          </a:p>
          <a:p>
            <a:r>
              <a:rPr kumimoji="1" lang="ja-JP" altLang="en-US" dirty="0"/>
              <a:t>磯村です。</a:t>
            </a:r>
          </a:p>
          <a:p>
            <a:endParaRPr kumimoji="1" lang="ja-JP" altLang="en-US" dirty="0"/>
          </a:p>
          <a:p>
            <a:r>
              <a:rPr kumimoji="1" lang="ja-JP" altLang="en-US" dirty="0"/>
              <a:t>とても良いニュースです。</a:t>
            </a:r>
          </a:p>
          <a:p>
            <a:r>
              <a:rPr kumimoji="1" lang="ja-JP" altLang="en-US" dirty="0"/>
              <a:t>ただ、記事の最後にとんでもないコメントが</a:t>
            </a:r>
            <a:r>
              <a:rPr kumimoji="1" lang="en-US" altLang="ja-JP" dirty="0"/>
              <a:t>…</a:t>
            </a:r>
            <a:r>
              <a:rPr kumimoji="1" lang="ja-JP" altLang="en-US" dirty="0"/>
              <a:t>。その目的はわかりますよね。</a:t>
            </a:r>
          </a:p>
          <a:p>
            <a:endParaRPr kumimoji="1" lang="ja-JP" altLang="en-US" dirty="0"/>
          </a:p>
          <a:p>
            <a:endParaRPr kumimoji="1" lang="ja-JP" altLang="en-US" dirty="0"/>
          </a:p>
          <a:p>
            <a:r>
              <a:rPr kumimoji="1" lang="ja-JP" altLang="en-US" dirty="0"/>
              <a:t>真のエースになるため「スマホ断ち」した西武・高橋光成</a:t>
            </a:r>
          </a:p>
          <a:p>
            <a:r>
              <a:rPr kumimoji="1" lang="en-US" altLang="ja-JP" dirty="0"/>
              <a:t>10/11(</a:t>
            </a:r>
            <a:r>
              <a:rPr kumimoji="1" lang="ja-JP" altLang="en-US" dirty="0"/>
              <a:t>火</a:t>
            </a:r>
            <a:r>
              <a:rPr kumimoji="1" lang="en-US" altLang="ja-JP" dirty="0"/>
              <a:t>) 15:00</a:t>
            </a:r>
            <a:r>
              <a:rPr kumimoji="1" lang="ja-JP" altLang="en-US" dirty="0"/>
              <a:t>配信</a:t>
            </a:r>
          </a:p>
          <a:p>
            <a:endParaRPr kumimoji="1" lang="ja-JP" altLang="en-US" dirty="0"/>
          </a:p>
          <a:p>
            <a:r>
              <a:rPr kumimoji="1" lang="ja-JP" altLang="en-US" dirty="0"/>
              <a:t>サンケイスポーツ</a:t>
            </a:r>
          </a:p>
          <a:p>
            <a:r>
              <a:rPr kumimoji="1" lang="ja-JP" altLang="en-US" dirty="0"/>
              <a:t>西武・高橋光成</a:t>
            </a:r>
          </a:p>
          <a:p>
            <a:r>
              <a:rPr kumimoji="1" lang="en-US" altLang="ja-JP" dirty="0"/>
              <a:t>https://news.yahoo.co.jp/articles/e3cb4d0c3f755ba9cfec496f3ac8b160028420ad</a:t>
            </a:r>
          </a:p>
          <a:p>
            <a:endParaRPr kumimoji="1" lang="en-US" altLang="ja-JP" dirty="0"/>
          </a:p>
          <a:p>
            <a:r>
              <a:rPr kumimoji="1" lang="en-US" altLang="ja-JP" dirty="0"/>
              <a:t>【</a:t>
            </a:r>
            <a:r>
              <a:rPr kumimoji="1" lang="ja-JP" altLang="en-US" dirty="0"/>
              <a:t>球界ここだけの話</a:t>
            </a:r>
            <a:r>
              <a:rPr kumimoji="1" lang="en-US" altLang="ja-JP" dirty="0"/>
              <a:t>】</a:t>
            </a:r>
          </a:p>
          <a:p>
            <a:endParaRPr kumimoji="1" lang="en-US" altLang="ja-JP" dirty="0"/>
          </a:p>
          <a:p>
            <a:r>
              <a:rPr kumimoji="1" lang="ja-JP" altLang="en-US" dirty="0"/>
              <a:t>勇退が決まった西武・辻発彦監督（６３）。４年連続リーグ最下位だったチーム防御率が今季は同１位の２・７５に大躍進した中、「高橋、今井、松本。特にこの３人だけは勝てなくても経験を積ませてとにかく投げさせた。強いチームにいたらファームに落とされるんじゃないかという成績のときもあったが、そういう中でも投げてきたことが今年に生きたんだと思う」と振り返った。</a:t>
            </a:r>
          </a:p>
          <a:p>
            <a:endParaRPr kumimoji="1" lang="ja-JP" altLang="en-US" dirty="0"/>
          </a:p>
          <a:p>
            <a:r>
              <a:rPr kumimoji="1" lang="en-US" altLang="ja-JP" dirty="0"/>
              <a:t>【</a:t>
            </a:r>
            <a:r>
              <a:rPr kumimoji="1" lang="ja-JP" altLang="en-US" dirty="0"/>
              <a:t>写真</a:t>
            </a:r>
            <a:r>
              <a:rPr kumimoji="1" lang="en-US" altLang="ja-JP" dirty="0"/>
              <a:t>】</a:t>
            </a:r>
            <a:r>
              <a:rPr kumimoji="1" lang="ja-JP" altLang="en-US" dirty="0"/>
              <a:t>ダンベルを持ち上げトレーニングをする西武・高橋光成</a:t>
            </a:r>
          </a:p>
          <a:p>
            <a:endParaRPr kumimoji="1" lang="ja-JP" altLang="en-US" dirty="0"/>
          </a:p>
          <a:p>
            <a:r>
              <a:rPr kumimoji="1" lang="ja-JP" altLang="en-US" dirty="0"/>
              <a:t>まさに我慢の起用、育成が花開いたわけだが、指揮官は好々爺（こうこうや）の表情で「育て上げたんじゃなく、見ててあげただけ。技術もそうですけど、人間的に</a:t>
            </a:r>
            <a:r>
              <a:rPr kumimoji="1" lang="en-US" altLang="ja-JP" dirty="0"/>
              <a:t>『</a:t>
            </a:r>
            <a:r>
              <a:rPr kumimoji="1" lang="ja-JP" altLang="en-US" dirty="0"/>
              <a:t>こうしたい</a:t>
            </a:r>
            <a:r>
              <a:rPr kumimoji="1" lang="en-US" altLang="ja-JP" dirty="0"/>
              <a:t>』</a:t>
            </a:r>
            <a:r>
              <a:rPr kumimoji="1" lang="ja-JP" altLang="en-US" dirty="0"/>
              <a:t>、</a:t>
            </a:r>
            <a:r>
              <a:rPr kumimoji="1" lang="en-US" altLang="ja-JP" dirty="0"/>
              <a:t>『</a:t>
            </a:r>
            <a:r>
              <a:rPr kumimoji="1" lang="ja-JP" altLang="en-US" dirty="0"/>
              <a:t>こうするんだ</a:t>
            </a:r>
            <a:r>
              <a:rPr kumimoji="1" lang="en-US" altLang="ja-JP" dirty="0"/>
              <a:t>』</a:t>
            </a:r>
            <a:r>
              <a:rPr kumimoji="1" lang="ja-JP" altLang="en-US" dirty="0"/>
              <a:t>ということを自ら感じ取って行動しないと、選手は野球人としても社会人としても成長しないからね」と続けた。</a:t>
            </a:r>
          </a:p>
          <a:p>
            <a:endParaRPr kumimoji="1" lang="ja-JP" altLang="en-US" dirty="0"/>
          </a:p>
          <a:p>
            <a:r>
              <a:rPr kumimoji="1" lang="ja-JP" altLang="en-US" dirty="0"/>
              <a:t>その中、８年目の今季に自己最多の１２勝を挙げた高橋光成投手（２５）は８月からスマートフォンをガラケー（ガラパゴスケータイ）に買い替えた。</a:t>
            </a:r>
          </a:p>
          <a:p>
            <a:endParaRPr kumimoji="1" lang="ja-JP" altLang="en-US" dirty="0"/>
          </a:p>
          <a:p>
            <a:r>
              <a:rPr kumimoji="1" lang="ja-JP" altLang="en-US" dirty="0"/>
              <a:t>「ふと考えたときに、スマホをいじってる時間が多いのかなぁと。あると触っちゃうので、いっそなくしちゃえと思って。（スマホを）見られない環境にして、なるべく違うことに」</a:t>
            </a:r>
          </a:p>
          <a:p>
            <a:endParaRPr kumimoji="1" lang="ja-JP" altLang="en-US" dirty="0"/>
          </a:p>
          <a:p>
            <a:r>
              <a:rPr kumimoji="1" lang="en-US" altLang="ja-JP" dirty="0"/>
              <a:t>〝</a:t>
            </a:r>
            <a:r>
              <a:rPr kumimoji="1" lang="ja-JP" altLang="en-US" dirty="0"/>
              <a:t>スマホ依存症</a:t>
            </a:r>
            <a:r>
              <a:rPr kumimoji="1" lang="en-US" altLang="ja-JP" dirty="0"/>
              <a:t>〟</a:t>
            </a:r>
            <a:r>
              <a:rPr kumimoji="1" lang="ja-JP" altLang="en-US" dirty="0"/>
              <a:t>に近い状態にあった自らに気付き、ガラケーにした効果は絶大だったという。</a:t>
            </a:r>
          </a:p>
          <a:p>
            <a:endParaRPr kumimoji="1" lang="ja-JP" altLang="en-US" dirty="0"/>
          </a:p>
          <a:p>
            <a:r>
              <a:rPr kumimoji="1" lang="ja-JP" altLang="en-US" dirty="0"/>
              <a:t>「時間の使い方ががらっと変わりましたね。家族と話す時間が増えたり、愛犬と過ごす時間が増えたり、本を読んだり</a:t>
            </a:r>
            <a:r>
              <a:rPr kumimoji="1" lang="en-US" altLang="ja-JP" dirty="0"/>
              <a:t>…</a:t>
            </a:r>
            <a:r>
              <a:rPr kumimoji="1" lang="ja-JP" altLang="en-US" dirty="0"/>
              <a:t>。有意義に時間が使えるようになった。そういうのも（野球の成績が）良くなった原因かな」</a:t>
            </a:r>
          </a:p>
          <a:p>
            <a:endParaRPr kumimoji="1" lang="ja-JP" altLang="en-US" dirty="0"/>
          </a:p>
          <a:p>
            <a:r>
              <a:rPr kumimoji="1" lang="ja-JP" altLang="en-US" dirty="0"/>
              <a:t>もっとも不便も増えた。「一番はナビが使えない。だから、行きたい場所にたどり着かない。でも、パソコンもあるので、それはそれで</a:t>
            </a:r>
            <a:r>
              <a:rPr kumimoji="1" lang="en-US" altLang="ja-JP" dirty="0"/>
              <a:t>…</a:t>
            </a:r>
            <a:r>
              <a:rPr kumimoji="1" lang="ja-JP" altLang="en-US" dirty="0"/>
              <a:t>」と苦笑した。</a:t>
            </a:r>
          </a:p>
          <a:p>
            <a:endParaRPr kumimoji="1" lang="ja-JP" altLang="en-US" dirty="0"/>
          </a:p>
          <a:p>
            <a:r>
              <a:rPr kumimoji="1" lang="ja-JP" altLang="en-US" dirty="0"/>
              <a:t>３Ｇ回線のガラケーはａｕが今年３月末にサービスを終了。ＳｏｆｔＢａｎｋは２０２４年１月下旬、ＮＴＴドコモも２０２６年３月末に停波を予定している。</a:t>
            </a:r>
          </a:p>
          <a:p>
            <a:endParaRPr kumimoji="1" lang="ja-JP" altLang="en-US" dirty="0"/>
          </a:p>
          <a:p>
            <a:r>
              <a:rPr kumimoji="1" lang="ja-JP" altLang="en-US" dirty="0"/>
              <a:t>３Ｇガラケーが完全消滅する頃、高橋は大エースになっているのだろうか。辻監督は「６年間一緒にやったので、情と言うか、必ず見ている、応援すると思います。まだごちゃごちゃやってるのか、なんてブツブツ言いながらね」と笑った。（東山貴実）</a:t>
            </a:r>
          </a:p>
          <a:p>
            <a:endParaRPr kumimoji="1" lang="ja-JP" altLang="en-US" dirty="0"/>
          </a:p>
          <a:p>
            <a:endParaRPr kumimoji="1" lang="ja-JP" altLang="en-US" dirty="0"/>
          </a:p>
          <a:p>
            <a:r>
              <a:rPr kumimoji="1" lang="ja-JP" altLang="en-US" dirty="0"/>
              <a:t>★磯村からのツッコミ。</a:t>
            </a:r>
          </a:p>
          <a:p>
            <a:r>
              <a:rPr kumimoji="1" lang="ja-JP" altLang="en-US" dirty="0"/>
              <a:t>現在のガラケーの主流は</a:t>
            </a:r>
            <a:r>
              <a:rPr kumimoji="1" lang="en-US" altLang="ja-JP" dirty="0"/>
              <a:t>3G</a:t>
            </a:r>
            <a:r>
              <a:rPr kumimoji="1" lang="ja-JP" altLang="en-US" dirty="0"/>
              <a:t>ではなく</a:t>
            </a:r>
            <a:r>
              <a:rPr kumimoji="1" lang="en-US" altLang="ja-JP" dirty="0"/>
              <a:t>4G</a:t>
            </a:r>
            <a:r>
              <a:rPr kumimoji="1" lang="ja-JP" altLang="en-US" dirty="0"/>
              <a:t>。</a:t>
            </a:r>
          </a:p>
          <a:p>
            <a:r>
              <a:rPr kumimoji="1" lang="ja-JP" altLang="en-US" dirty="0"/>
              <a:t>そして、こんな記事も。</a:t>
            </a:r>
          </a:p>
          <a:p>
            <a:r>
              <a:rPr kumimoji="1" lang="ja-JP" altLang="en-US" dirty="0"/>
              <a:t>あの～、高橋投手は</a:t>
            </a:r>
            <a:r>
              <a:rPr kumimoji="1" lang="en-US" altLang="ja-JP" dirty="0"/>
              <a:t>4G</a:t>
            </a:r>
            <a:r>
              <a:rPr kumimoji="1" lang="ja-JP" altLang="en-US" dirty="0"/>
              <a:t>のガラケーを買ったんだと思うよ。</a:t>
            </a:r>
          </a:p>
          <a:p>
            <a:endParaRPr kumimoji="1" lang="ja-JP" altLang="en-US" dirty="0"/>
          </a:p>
          <a:p>
            <a:r>
              <a:rPr kumimoji="1" lang="en-US" altLang="ja-JP" dirty="0"/>
              <a:t>【2022</a:t>
            </a:r>
            <a:r>
              <a:rPr kumimoji="1" lang="ja-JP" altLang="en-US" dirty="0"/>
              <a:t>年最新版</a:t>
            </a:r>
            <a:r>
              <a:rPr kumimoji="1" lang="en-US" altLang="ja-JP" dirty="0"/>
              <a:t>】</a:t>
            </a:r>
            <a:r>
              <a:rPr kumimoji="1" lang="ja-JP" altLang="en-US" dirty="0"/>
              <a:t>ガラケーのおすすめ人気ランキング</a:t>
            </a:r>
            <a:r>
              <a:rPr kumimoji="1" lang="en-US" altLang="ja-JP" dirty="0"/>
              <a:t>10</a:t>
            </a:r>
            <a:r>
              <a:rPr kumimoji="1" lang="ja-JP" altLang="en-US" dirty="0"/>
              <a:t>選</a:t>
            </a:r>
            <a:r>
              <a:rPr kumimoji="1" lang="en-US" altLang="ja-JP" dirty="0"/>
              <a:t>【</a:t>
            </a:r>
            <a:r>
              <a:rPr kumimoji="1" lang="ja-JP" altLang="en-US" dirty="0"/>
              <a:t>新機種も続々登場</a:t>
            </a:r>
            <a:r>
              <a:rPr kumimoji="1" lang="en-US" altLang="ja-JP" dirty="0"/>
              <a:t>】</a:t>
            </a:r>
          </a:p>
          <a:p>
            <a:r>
              <a:rPr kumimoji="1" lang="en-US" altLang="ja-JP" dirty="0"/>
              <a:t>https://ranking.goo.ne.jp/select/4205</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1073370">
              <a:defRPr/>
            </a:pPr>
            <a:fld id="{BE3E354E-6715-44A8-BD5E-01178A99090A}" type="slidenum">
              <a:rPr lang="ja-JP" altLang="en-US" sz="1400">
                <a:solidFill>
                  <a:prstClr val="black"/>
                </a:solidFill>
                <a:latin typeface="游ゴシック" panose="020F0502020204030204"/>
                <a:ea typeface="游ゴシック" panose="020B0400000000000000" pitchFamily="50" charset="-128"/>
              </a:rPr>
              <a:pPr defTabSz="1073370">
                <a:defRPr/>
              </a:pPr>
              <a:t>80</a:t>
            </a:fld>
            <a:endParaRPr lang="ja-JP" altLang="en-US" sz="14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988276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子どものネット依存（</a:t>
            </a:r>
            <a:r>
              <a:rPr lang="en-US" altLang="ja-JP" dirty="0">
                <a:hlinkClick r:id="rId3"/>
              </a:rPr>
              <a:t>6</a:t>
            </a:r>
            <a:r>
              <a:rPr lang="ja-JP" altLang="en-US" dirty="0">
                <a:hlinkClick r:id="rId3"/>
              </a:rPr>
              <a:t>）予防と対策 コノコト｜北日本新聞</a:t>
            </a:r>
            <a:r>
              <a:rPr lang="en-US" altLang="ja-JP" dirty="0" err="1">
                <a:hlinkClick r:id="rId3"/>
              </a:rPr>
              <a:t>webun</a:t>
            </a:r>
            <a:r>
              <a:rPr lang="ja-JP" altLang="en-US" dirty="0">
                <a:hlinkClick r:id="rId3"/>
              </a:rPr>
              <a:t>プラス</a:t>
            </a:r>
            <a:endParaRPr lang="en-US" altLang="ja-JP" dirty="0"/>
          </a:p>
          <a:p>
            <a:r>
              <a:rPr kumimoji="1" lang="en-US" altLang="ja-JP" dirty="0"/>
              <a:t>https://webun.jp/articles/-/287545</a:t>
            </a:r>
          </a:p>
          <a:p>
            <a:endParaRPr kumimoji="1" lang="en-US" altLang="ja-JP" dirty="0"/>
          </a:p>
          <a:p>
            <a:r>
              <a:rPr kumimoji="1" lang="ja-JP" altLang="en-US" sz="1200" b="1" i="0" kern="1200" dirty="0">
                <a:solidFill>
                  <a:schemeClr val="tx1"/>
                </a:solidFill>
                <a:effectLst/>
                <a:latin typeface="+mn-lt"/>
                <a:ea typeface="+mn-ea"/>
                <a:cs typeface="+mn-cs"/>
              </a:rPr>
              <a:t>子どものネット依存（</a:t>
            </a:r>
            <a:r>
              <a:rPr kumimoji="1" lang="en-US" altLang="ja-JP" sz="1200" b="1" i="0" kern="1200" dirty="0">
                <a:solidFill>
                  <a:schemeClr val="tx1"/>
                </a:solidFill>
                <a:effectLst/>
                <a:latin typeface="+mn-lt"/>
                <a:ea typeface="+mn-ea"/>
                <a:cs typeface="+mn-cs"/>
              </a:rPr>
              <a:t>6</a:t>
            </a:r>
            <a:r>
              <a:rPr kumimoji="1" lang="ja-JP" altLang="en-US" sz="1200" b="1" i="0" kern="1200" dirty="0">
                <a:solidFill>
                  <a:schemeClr val="tx1"/>
                </a:solidFill>
                <a:effectLst/>
                <a:latin typeface="+mn-lt"/>
                <a:ea typeface="+mn-ea"/>
                <a:cs typeface="+mn-cs"/>
              </a:rPr>
              <a:t>）予防と対策</a:t>
            </a:r>
          </a:p>
          <a:p>
            <a:r>
              <a:rPr kumimoji="1" lang="ja-JP" altLang="en-US" sz="1200" b="0" i="0" u="none" strike="noStrike" kern="1200" dirty="0">
                <a:solidFill>
                  <a:schemeClr val="tx1"/>
                </a:solidFill>
                <a:effectLst/>
                <a:latin typeface="+mn-lt"/>
                <a:ea typeface="+mn-ea"/>
                <a:cs typeface="+mn-cs"/>
                <a:hlinkClick r:id="rId4"/>
              </a:rPr>
              <a:t>富山の教育</a:t>
            </a:r>
            <a:r>
              <a:rPr kumimoji="1" lang="en-US" altLang="ja-JP" sz="1200" b="0" i="0" u="none" strike="noStrike" kern="1200" dirty="0">
                <a:solidFill>
                  <a:schemeClr val="tx1"/>
                </a:solidFill>
                <a:effectLst/>
                <a:latin typeface="+mn-lt"/>
                <a:ea typeface="+mn-ea"/>
                <a:cs typeface="+mn-cs"/>
                <a:hlinkClick r:id="rId4"/>
              </a:rPr>
              <a:t>-</a:t>
            </a:r>
            <a:r>
              <a:rPr kumimoji="1" lang="ja-JP" altLang="en-US" sz="1200" b="0" i="0" u="none" strike="noStrike" kern="1200" dirty="0">
                <a:solidFill>
                  <a:schemeClr val="tx1"/>
                </a:solidFill>
                <a:effectLst/>
                <a:latin typeface="+mn-lt"/>
                <a:ea typeface="+mn-ea"/>
                <a:cs typeface="+mn-cs"/>
                <a:hlinkClick r:id="rId4"/>
              </a:rPr>
              <a:t>最新情報</a:t>
            </a:r>
            <a:r>
              <a:rPr kumimoji="1" lang="en-US" altLang="ja-JP" sz="1200" b="0" i="0" u="none" strike="noStrike" kern="1200" dirty="0">
                <a:solidFill>
                  <a:schemeClr val="tx1"/>
                </a:solidFill>
                <a:effectLst/>
                <a:latin typeface="+mn-lt"/>
                <a:ea typeface="+mn-ea"/>
                <a:cs typeface="+mn-cs"/>
                <a:hlinkClick r:id="rId4"/>
              </a:rPr>
              <a:t>-</a:t>
            </a:r>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2019</a:t>
            </a:r>
            <a:r>
              <a:rPr kumimoji="1" lang="ja-JP" altLang="en-US" sz="1200" b="0" i="0" kern="1200" dirty="0">
                <a:solidFill>
                  <a:schemeClr val="tx1"/>
                </a:solidFill>
                <a:effectLst/>
                <a:latin typeface="+mn-lt"/>
                <a:ea typeface="+mn-ea"/>
                <a:cs typeface="+mn-cs"/>
              </a:rPr>
              <a:t>年</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月</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日 </a:t>
            </a:r>
            <a:r>
              <a:rPr kumimoji="1" lang="en-US" altLang="ja-JP" sz="1200" b="0" i="0" kern="1200" dirty="0">
                <a:solidFill>
                  <a:schemeClr val="tx1"/>
                </a:solidFill>
                <a:effectLst/>
                <a:latin typeface="+mn-lt"/>
                <a:ea typeface="+mn-ea"/>
                <a:cs typeface="+mn-cs"/>
              </a:rPr>
              <a:t>13:36</a:t>
            </a:r>
          </a:p>
          <a:p>
            <a:r>
              <a:rPr kumimoji="1" lang="ja-JP" altLang="en-US" sz="1200" b="1" i="0" kern="1200" dirty="0">
                <a:solidFill>
                  <a:schemeClr val="tx1"/>
                </a:solidFill>
                <a:effectLst/>
                <a:latin typeface="+mn-lt"/>
                <a:ea typeface="+mn-ea"/>
                <a:cs typeface="+mn-cs"/>
              </a:rPr>
              <a:t>親の行動が影響</a:t>
            </a:r>
          </a:p>
          <a:p>
            <a:r>
              <a:rPr kumimoji="1" lang="ja-JP" altLang="en-US" sz="1200" b="0" i="0" kern="1200" dirty="0">
                <a:solidFill>
                  <a:schemeClr val="tx1"/>
                </a:solidFill>
                <a:effectLst/>
                <a:latin typeface="+mn-lt"/>
                <a:ea typeface="+mn-ea"/>
                <a:cs typeface="+mn-cs"/>
              </a:rPr>
              <a:t>最終回は、私が行った研究を報告します。今日は子どものみなさんよりも、保護者の方に読んでほしい内容かもしれません。</a:t>
            </a:r>
          </a:p>
          <a:p>
            <a:r>
              <a:rPr kumimoji="1" lang="ja-JP" altLang="en-US" sz="1200" b="0" i="0" kern="1200" dirty="0">
                <a:solidFill>
                  <a:schemeClr val="tx1"/>
                </a:solidFill>
                <a:effectLst/>
                <a:latin typeface="+mn-lt"/>
                <a:ea typeface="+mn-ea"/>
                <a:cs typeface="+mn-cs"/>
              </a:rPr>
              <a:t>私の所属する講座では生活習慣病に関する研究を行っています。</a:t>
            </a:r>
            <a:r>
              <a:rPr kumimoji="1" lang="en-US" altLang="ja-JP" sz="1200" b="0" i="0" kern="1200" dirty="0">
                <a:solidFill>
                  <a:schemeClr val="tx1"/>
                </a:solidFill>
                <a:effectLst/>
                <a:latin typeface="+mn-lt"/>
                <a:ea typeface="+mn-ea"/>
                <a:cs typeface="+mn-cs"/>
              </a:rPr>
              <a:t>2014</a:t>
            </a:r>
            <a:r>
              <a:rPr kumimoji="1" lang="ja-JP" altLang="en-US" sz="1200" b="0" i="0" kern="1200" dirty="0">
                <a:solidFill>
                  <a:schemeClr val="tx1"/>
                </a:solidFill>
                <a:effectLst/>
                <a:latin typeface="+mn-lt"/>
                <a:ea typeface="+mn-ea"/>
                <a:cs typeface="+mn-cs"/>
              </a:rPr>
              <a:t>年度の文部科学省スーパー食育スクール事業に参加し、その中で高岡市内の小学生約</a:t>
            </a:r>
            <a:r>
              <a:rPr kumimoji="1" lang="en-US" altLang="ja-JP" sz="1200" b="0" i="0" kern="1200" dirty="0">
                <a:solidFill>
                  <a:schemeClr val="tx1"/>
                </a:solidFill>
                <a:effectLst/>
                <a:latin typeface="+mn-lt"/>
                <a:ea typeface="+mn-ea"/>
                <a:cs typeface="+mn-cs"/>
              </a:rPr>
              <a:t>2000</a:t>
            </a:r>
            <a:r>
              <a:rPr kumimoji="1" lang="ja-JP" altLang="en-US" sz="1200" b="0" i="0" kern="1200" dirty="0">
                <a:solidFill>
                  <a:schemeClr val="tx1"/>
                </a:solidFill>
                <a:effectLst/>
                <a:latin typeface="+mn-lt"/>
                <a:ea typeface="+mn-ea"/>
                <a:cs typeface="+mn-cs"/>
              </a:rPr>
              <a:t>人を対象にメディア利用を含めた生活習慣について調査しました。また、保護者の生活習慣も同時に調べました。</a:t>
            </a:r>
          </a:p>
          <a:p>
            <a:r>
              <a:rPr kumimoji="1" lang="ja-JP" altLang="en-US" sz="1200" b="1" i="0" kern="1200" dirty="0">
                <a:solidFill>
                  <a:schemeClr val="tx1"/>
                </a:solidFill>
                <a:effectLst/>
                <a:latin typeface="+mn-lt"/>
                <a:ea typeface="+mn-ea"/>
                <a:cs typeface="+mn-cs"/>
              </a:rPr>
              <a:t>１割が平日３時間以上</a:t>
            </a:r>
          </a:p>
          <a:p>
            <a:r>
              <a:rPr kumimoji="1" lang="ja-JP" altLang="en-US" sz="1200" b="0" i="0" kern="1200" dirty="0">
                <a:solidFill>
                  <a:schemeClr val="tx1"/>
                </a:solidFill>
                <a:effectLst/>
                <a:latin typeface="+mn-lt"/>
                <a:ea typeface="+mn-ea"/>
                <a:cs typeface="+mn-cs"/>
              </a:rPr>
              <a:t>その結果、メディアの利用時間について全体の４割が平日２時間以上と答え、約１割は３時間以上と答えました。この３時間以上の子どもは「日中ねむい」、「学校の勉強がわからない」、「学校に行きたくないとよく思う」と答える割合が３時間未満の子どもに比べて高率でした。また、「家族との会話がほぼない」「お手伝いを全くしない」と答える子どもも多くみられました。</a:t>
            </a:r>
          </a:p>
          <a:p>
            <a:r>
              <a:rPr kumimoji="1" lang="ja-JP" altLang="en-US" sz="1200" b="0" i="0" kern="1200" dirty="0">
                <a:solidFill>
                  <a:schemeClr val="tx1"/>
                </a:solidFill>
                <a:effectLst/>
                <a:latin typeface="+mn-lt"/>
                <a:ea typeface="+mn-ea"/>
                <a:cs typeface="+mn-cs"/>
              </a:rPr>
              <a:t>ここで数学的モデルを用いた分析を行いました。これはアンケートの結果を数字に変えて、子どもの長時間のメディア利用が他の乱れた生活習慣や家庭環境とどう関係しているかを数字（オッズ比）で表す分析です。</a:t>
            </a:r>
          </a:p>
          <a:p>
            <a:r>
              <a:rPr kumimoji="1" lang="ja-JP" altLang="en-US" sz="1200" b="0" i="0" kern="1200" dirty="0">
                <a:solidFill>
                  <a:schemeClr val="tx1"/>
                </a:solidFill>
                <a:effectLst/>
                <a:latin typeface="+mn-lt"/>
                <a:ea typeface="+mn-ea"/>
                <a:cs typeface="+mn-cs"/>
              </a:rPr>
              <a:t>結果の図を見てください。１番強い関係が見られたのは「母親のネット時間が２時間以上（平日自宅）」、２番目が「家庭内でのルールがない」、３番目が「父親のネット時間が２時間以上」でした。子どもの悪い生活習慣「朝食の欠食、夜更かし、運動不足」は６番目以降です。</a:t>
            </a:r>
          </a:p>
          <a:p>
            <a:r>
              <a:rPr kumimoji="1" lang="ja-JP" altLang="en-US" sz="1200" b="0" i="0" kern="1200" dirty="0">
                <a:solidFill>
                  <a:schemeClr val="tx1"/>
                </a:solidFill>
                <a:effectLst/>
                <a:latin typeface="+mn-lt"/>
                <a:ea typeface="+mn-ea"/>
                <a:cs typeface="+mn-cs"/>
              </a:rPr>
              <a:t>子どもの生活習慣を正してメディア時間を減らそうという考えは間違いではないのですが、この方法は６番目以降に有効だということです。もっと有効な方法は、親のネット時間を減らす、家庭でルールを決めるといった親の行動と意識でした。</a:t>
            </a:r>
          </a:p>
          <a:p>
            <a:r>
              <a:rPr kumimoji="1" lang="ja-JP" altLang="en-US" sz="1200" b="1" i="0" kern="1200" dirty="0">
                <a:solidFill>
                  <a:schemeClr val="tx1"/>
                </a:solidFill>
                <a:effectLst/>
                <a:latin typeface="+mn-lt"/>
                <a:ea typeface="+mn-ea"/>
                <a:cs typeface="+mn-cs"/>
              </a:rPr>
              <a:t>会話を増やそう</a:t>
            </a:r>
          </a:p>
          <a:p>
            <a:r>
              <a:rPr kumimoji="1" lang="ja-JP" altLang="en-US" sz="1200" b="0" i="0" kern="1200" dirty="0">
                <a:solidFill>
                  <a:schemeClr val="tx1"/>
                </a:solidFill>
                <a:effectLst/>
                <a:latin typeface="+mn-lt"/>
                <a:ea typeface="+mn-ea"/>
                <a:cs typeface="+mn-cs"/>
              </a:rPr>
              <a:t>みなさんのご家庭はいかがでしょうか？　大人にとってもネットはよい気分転換になります。しかし、大人も子どもも長時間の利用は体にも生活にもよくありません。今日までの６回シリーズでお話ししたネット依存症のことを家族で共有してください。減ったネット時間の代わりに親子の会話が増え、ネット依存症になる子どもが一人でも減ることを願っています。</a:t>
            </a:r>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（富山大大学院医学薬学研究部疫学・健康政策学講座助教　山田正明） ＝おわり</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24CDA-DCC7-4A22-8E23-F3739E69970D}"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37538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924CDA-DCC7-4A22-8E23-F3739E69970D}"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929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10C1E-F9D6-40ED-4857-63BC23E08D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6272FE-9B2D-76BC-75F5-791FE538D8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2FDD39-BE66-9FD1-9A38-26F9FF07B0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effectLst/>
                <a:uLnTx/>
                <a:uFillTx/>
                <a:latin typeface="+mn-lt"/>
                <a:ea typeface="+mn-ea"/>
                <a:cs typeface="+mn-cs"/>
                <a:hlinkClick r:id="rId3">
                  <a:extLst>
                    <a:ext uri="{A12FA001-AC4F-418D-AE19-62706E023703}">
                      <ahyp:hlinkClr xmlns:ahyp="http://schemas.microsoft.com/office/drawing/2018/hyperlinkcolor" val="tx"/>
                    </a:ext>
                  </a:extLst>
                </a:hlinkClick>
              </a:rPr>
              <a:t>令和</a:t>
            </a:r>
            <a:r>
              <a:rPr kumimoji="1" lang="en-US" altLang="ja-JP" sz="1200" b="0" i="0" strike="noStrike" kern="1200" cap="none" spc="0" normalizeH="0" baseline="0" noProof="0" dirty="0">
                <a:ln>
                  <a:noFill/>
                </a:ln>
                <a:effectLst/>
                <a:uLnTx/>
                <a:uFillTx/>
                <a:latin typeface="+mn-lt"/>
                <a:ea typeface="+mn-ea"/>
                <a:cs typeface="+mn-cs"/>
                <a:hlinkClick r:id="rId3">
                  <a:extLst>
                    <a:ext uri="{A12FA001-AC4F-418D-AE19-62706E023703}">
                      <ahyp:hlinkClr xmlns:ahyp="http://schemas.microsoft.com/office/drawing/2018/hyperlinkcolor" val="tx"/>
                    </a:ext>
                  </a:extLst>
                </a:hlinkClick>
              </a:rPr>
              <a:t>5</a:t>
            </a:r>
            <a:r>
              <a:rPr kumimoji="1" lang="ja-JP" altLang="en-US" sz="1200" b="0" i="0" strike="noStrike" kern="1200" cap="none" spc="0" normalizeH="0" baseline="0" noProof="0" dirty="0">
                <a:ln>
                  <a:noFill/>
                </a:ln>
                <a:effectLst/>
                <a:uLnTx/>
                <a:uFillTx/>
                <a:latin typeface="+mn-lt"/>
                <a:ea typeface="+mn-ea"/>
                <a:cs typeface="+mn-cs"/>
                <a:hlinkClick r:id="rId3">
                  <a:extLst>
                    <a:ext uri="{A12FA001-AC4F-418D-AE19-62706E023703}">
                      <ahyp:hlinkClr xmlns:ahyp="http://schemas.microsoft.com/office/drawing/2018/hyperlinkcolor" val="tx"/>
                    </a:ext>
                  </a:extLst>
                </a:hlinkClick>
              </a:rPr>
              <a:t>年度児童生徒の問題行動・不登校等生徒指導上の諸課題に関する調査結果について </a:t>
            </a:r>
            <a:r>
              <a:rPr kumimoji="1" lang="en-US" altLang="ja-JP" sz="1200" b="0" i="0" strike="noStrike" kern="1200" cap="none" spc="0" normalizeH="0" baseline="0" noProof="0" dirty="0">
                <a:ln>
                  <a:noFill/>
                </a:ln>
                <a:effectLst/>
                <a:uLnTx/>
                <a:uFillTx/>
                <a:latin typeface="+mn-lt"/>
                <a:ea typeface="+mn-ea"/>
                <a:cs typeface="+mn-cs"/>
                <a:hlinkClick r:id="rId3">
                  <a:extLst>
                    <a:ext uri="{A12FA001-AC4F-418D-AE19-62706E023703}">
                      <ahyp:hlinkClr xmlns:ahyp="http://schemas.microsoft.com/office/drawing/2018/hyperlinkcolor" val="tx"/>
                    </a:ext>
                  </a:extLst>
                </a:hlinkClick>
              </a:rPr>
              <a:t>(mext.go.jp)</a:t>
            </a:r>
            <a:endParaRPr kumimoji="1" lang="en-US" altLang="ja-JP" sz="1200" b="0" i="0" strike="noStrike" kern="1200" cap="none" spc="0" normalizeH="0" baseline="0" noProof="0" dirty="0">
              <a:ln>
                <a:noFill/>
              </a:ln>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strike="noStrike" kern="1200" cap="none" spc="0" normalizeH="0" baseline="0" noProof="0" dirty="0">
                <a:ln>
                  <a:noFill/>
                </a:ln>
                <a:effectLst/>
                <a:uLnTx/>
                <a:uFillTx/>
                <a:latin typeface="+mn-lt"/>
                <a:ea typeface="+mn-ea"/>
                <a:cs typeface="+mn-cs"/>
              </a:rPr>
              <a:t>https://www.mext.go.jp/content/20231004-mxt_jidou01-100002753_1.pdf</a:t>
            </a:r>
            <a:endParaRPr kumimoji="1" lang="ja-JP" altLang="en-US" sz="1200" b="0" i="0" strike="noStrike" kern="1200" cap="none" spc="0" normalizeH="0" baseline="0" noProof="0" dirty="0">
              <a:ln>
                <a:noFill/>
              </a:ln>
              <a:effectLst/>
              <a:uLnTx/>
              <a:uFillTx/>
              <a:latin typeface="+mn-lt"/>
              <a:ea typeface="+mn-ea"/>
              <a:cs typeface="+mn-cs"/>
            </a:endParaRPr>
          </a:p>
          <a:p>
            <a:endParaRPr kumimoji="1" lang="en-US" altLang="ja-JP" dirty="0"/>
          </a:p>
          <a:p>
            <a:r>
              <a:rPr kumimoji="1" lang="ja-JP" altLang="ja-JP" sz="1200" kern="1200" dirty="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6</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こういう変化が実は不登校でも起こっています。ちょうど同じ時期ですね。平静</a:t>
            </a:r>
            <a:r>
              <a:rPr kumimoji="1" lang="en-US" altLang="ja-JP" sz="1200" kern="1200" dirty="0">
                <a:solidFill>
                  <a:schemeClr val="tx1"/>
                </a:solidFill>
                <a:effectLst/>
                <a:latin typeface="+mn-lt"/>
                <a:ea typeface="+mn-ea"/>
                <a:cs typeface="+mn-cs"/>
              </a:rPr>
              <a:t>25</a:t>
            </a:r>
            <a:r>
              <a:rPr kumimoji="1" lang="ja-JP" altLang="ja-JP" sz="1200" kern="1200" dirty="0">
                <a:solidFill>
                  <a:schemeClr val="tx1"/>
                </a:solidFill>
                <a:effectLst/>
                <a:latin typeface="+mn-lt"/>
                <a:ea typeface="+mn-ea"/>
                <a:cs typeface="+mn-cs"/>
              </a:rPr>
              <a:t>年くらいから急激に、特に小学生の不登校が増えて、今はもう</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人に一人くらいになっていますね。</a:t>
            </a:r>
          </a:p>
          <a:p>
            <a:endParaRPr kumimoji="1" lang="ja-JP" altLang="en-US" dirty="0"/>
          </a:p>
        </p:txBody>
      </p:sp>
      <p:sp>
        <p:nvSpPr>
          <p:cNvPr id="4" name="スライド番号プレースホルダー 3">
            <a:extLst>
              <a:ext uri="{FF2B5EF4-FFF2-40B4-BE49-F238E27FC236}">
                <a16:creationId xmlns:a16="http://schemas.microsoft.com/office/drawing/2014/main" id="{99204F2A-9A75-B451-996E-F11A046D0126}"/>
              </a:ext>
            </a:extLst>
          </p:cNvPr>
          <p:cNvSpPr>
            <a:spLocks noGrp="1"/>
          </p:cNvSpPr>
          <p:nvPr>
            <p:ph type="sldNum" sz="quarter" idx="5"/>
          </p:nvPr>
        </p:nvSpPr>
        <p:spPr/>
        <p:txBody>
          <a:bodyPr/>
          <a:lstStyle/>
          <a:p>
            <a:pPr marL="0" marR="0" lvl="0" indent="0" algn="r" defTabSz="914306" rtl="0" eaLnBrk="1" fontAlgn="auto" latinLnBrk="0" hangingPunct="1">
              <a:lnSpc>
                <a:spcPct val="100000"/>
              </a:lnSpc>
              <a:spcBef>
                <a:spcPts val="0"/>
              </a:spcBef>
              <a:spcAft>
                <a:spcPts val="0"/>
              </a:spcAft>
              <a:buClrTx/>
              <a:buSzTx/>
              <a:buFontTx/>
              <a:buNone/>
              <a:tabLst/>
              <a:defRPr/>
            </a:pPr>
            <a:fld id="{78E384A6-92E8-4AFC-B40A-2E2056A0E86A}"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306"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9478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D0557-9D5C-461C-A48A-0AE4D95F58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F71CB0-FA6D-2A8F-260E-D49F361B99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2273F2-2580-78D9-27D0-1E28EB297435}"/>
              </a:ext>
            </a:extLst>
          </p:cNvPr>
          <p:cNvSpPr>
            <a:spLocks noGrp="1"/>
          </p:cNvSpPr>
          <p:nvPr>
            <p:ph type="body" idx="1"/>
          </p:nvPr>
        </p:nvSpPr>
        <p:spPr/>
        <p:txBody>
          <a:bodyPr/>
          <a:lstStyle/>
          <a:p>
            <a:r>
              <a:rPr kumimoji="1" lang="ja-JP" altLang="en-US" dirty="0"/>
              <a:t>タバコと同じ流れ</a:t>
            </a:r>
            <a:endParaRPr kumimoji="1" lang="en-US" altLang="ja-JP" dirty="0"/>
          </a:p>
          <a:p>
            <a:endParaRPr kumimoji="1" lang="en-US" altLang="ja-JP" dirty="0"/>
          </a:p>
          <a:p>
            <a:r>
              <a:rPr kumimoji="1" lang="ja-JP" altLang="ja-JP" sz="1200" kern="1200" dirty="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7</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ということで、中国ではフォートナイトが禁止になっていますし、スウェーデンではタブレットの教科書を紙に戻すということになりましたる。これは、非常に重要な、重大にことでありまして、がタブレットの教科書と言うのは一番安全でそして、役に立つと考えられていたわけですよね。スウェーデンにしろフィンランドにしろ教育先進国でしたから、森の中でいい環境で友達と交流できるようなところで真の公教育をやる、本当の創造性のある教育をやるつもりだったんだけれども、実はタブレットを持っていくと、子どもたちは森に興味を失ってしまうんですね。友達とも交流をしなくなってしまう。それで、実際には成績が下がり、精神病だとか障害が増えてしまう、ということで、紙に戻したわけですね。これは自動車で言えばですよ、リコールと同じということです。オーストラリアでは</a:t>
            </a:r>
            <a:r>
              <a:rPr kumimoji="1" lang="en-US" altLang="ja-JP" sz="1200" kern="1200" dirty="0">
                <a:solidFill>
                  <a:schemeClr val="tx1"/>
                </a:solidFill>
                <a:effectLst/>
                <a:latin typeface="+mn-lt"/>
                <a:ea typeface="+mn-ea"/>
                <a:cs typeface="+mn-cs"/>
              </a:rPr>
              <a:t>SNS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YouTube</a:t>
            </a:r>
            <a:r>
              <a:rPr kumimoji="1" lang="ja-JP" altLang="ja-JP" sz="1200" kern="1200" dirty="0">
                <a:solidFill>
                  <a:schemeClr val="tx1"/>
                </a:solidFill>
                <a:effectLst/>
                <a:latin typeface="+mn-lt"/>
                <a:ea typeface="+mn-ea"/>
                <a:cs typeface="+mn-cs"/>
              </a:rPr>
              <a:t>を禁止する法律ができてこれは実行されているわけですね。</a:t>
            </a:r>
          </a:p>
          <a:p>
            <a:endParaRPr kumimoji="1" lang="ja-JP" altLang="en-US" dirty="0"/>
          </a:p>
        </p:txBody>
      </p:sp>
      <p:sp>
        <p:nvSpPr>
          <p:cNvPr id="4" name="スライド番号プレースホルダー 3">
            <a:extLst>
              <a:ext uri="{FF2B5EF4-FFF2-40B4-BE49-F238E27FC236}">
                <a16:creationId xmlns:a16="http://schemas.microsoft.com/office/drawing/2014/main" id="{EB4AC6FF-0BCE-FF98-1B14-54467760A5AD}"/>
              </a:ext>
            </a:extLst>
          </p:cNvPr>
          <p:cNvSpPr>
            <a:spLocks noGrp="1"/>
          </p:cNvSpPr>
          <p:nvPr>
            <p:ph type="sldNum" sz="quarter" idx="5"/>
          </p:nvPr>
        </p:nvSpPr>
        <p:spPr/>
        <p:txBody>
          <a:bodyPr/>
          <a:lstStyle/>
          <a:p>
            <a:pPr defTabSz="990752">
              <a:defRPr/>
            </a:pPr>
            <a:fld id="{66FFD0BA-D733-4BA2-886A-31912373BB54}" type="slidenum">
              <a:rPr lang="ja-JP" altLang="en-US">
                <a:solidFill>
                  <a:prstClr val="black"/>
                </a:solidFill>
                <a:latin typeface="游ゴシック" panose="020F0502020204030204"/>
                <a:ea typeface="游ゴシック" panose="020B0400000000000000" pitchFamily="50" charset="-128"/>
              </a:rPr>
              <a:pPr defTabSz="990752">
                <a:defRPr/>
              </a:pPr>
              <a:t>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3930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u="none" strike="noStrike" kern="1200" dirty="0">
                <a:solidFill>
                  <a:schemeClr val="tx1"/>
                </a:solidFill>
                <a:effectLst/>
                <a:latin typeface="+mn-lt"/>
                <a:ea typeface="+mn-ea"/>
                <a:cs typeface="+mn-cs"/>
                <a:hlinkClick r:id="rId3"/>
              </a:rPr>
              <a:t>https://www.asahi.com/articles/DA3S16357032.html</a:t>
            </a:r>
          </a:p>
          <a:p>
            <a:endParaRPr kumimoji="1" lang="en-US" altLang="ja-JP" sz="1200" u="none" strike="noStrike" kern="1200" dirty="0">
              <a:solidFill>
                <a:schemeClr val="tx1"/>
              </a:solidFill>
              <a:effectLst/>
              <a:latin typeface="+mn-lt"/>
              <a:ea typeface="+mn-ea"/>
              <a:cs typeface="+mn-cs"/>
              <a:hlinkClick r:id="rId3"/>
            </a:endParaRPr>
          </a:p>
          <a:p>
            <a:r>
              <a:rPr kumimoji="1" lang="ja-JP" altLang="en-US" sz="1200" u="none" strike="noStrike" kern="1200" dirty="0">
                <a:solidFill>
                  <a:schemeClr val="tx1"/>
                </a:solidFill>
                <a:effectLst/>
                <a:latin typeface="+mn-lt"/>
                <a:ea typeface="+mn-ea"/>
                <a:cs typeface="+mn-cs"/>
                <a:hlinkClick r:id="rId3"/>
              </a:rPr>
              <a:t>朝日新聞</a:t>
            </a:r>
            <a:endParaRPr lang="ja-JP" altLang="en-US" dirty="0">
              <a:effectLst/>
            </a:endParaRPr>
          </a:p>
          <a:p>
            <a:r>
              <a:rPr kumimoji="1" lang="ja-JP" altLang="en-US" sz="1200" b="1" kern="1200" dirty="0">
                <a:solidFill>
                  <a:schemeClr val="tx1"/>
                </a:solidFill>
                <a:effectLst/>
                <a:latin typeface="+mn-lt"/>
                <a:ea typeface="+mn-ea"/>
                <a:cs typeface="+mn-cs"/>
              </a:rPr>
              <a:t>「スマホを持たない子、当たり前の時代来る」　豪、「１６歳未満のＳＮＳ利用制限」世界初の法律１０日施行</a:t>
            </a:r>
          </a:p>
          <a:p>
            <a:r>
              <a:rPr kumimoji="1" lang="en-US" altLang="ja-JP" sz="1200" kern="1200" dirty="0">
                <a:solidFill>
                  <a:schemeClr val="tx1"/>
                </a:solidFill>
                <a:effectLst/>
                <a:latin typeface="+mn-lt"/>
                <a:ea typeface="+mn-ea"/>
                <a:cs typeface="+mn-cs"/>
              </a:rPr>
              <a:t>2025</a:t>
            </a:r>
            <a:r>
              <a:rPr kumimoji="1" lang="ja-JP" altLang="en-US"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12</a:t>
            </a:r>
            <a:r>
              <a:rPr kumimoji="1" lang="ja-JP" altLang="en-US" sz="1200" kern="1200" dirty="0">
                <a:solidFill>
                  <a:schemeClr val="tx1"/>
                </a:solidFill>
                <a:effectLst/>
                <a:latin typeface="+mn-lt"/>
                <a:ea typeface="+mn-ea"/>
                <a:cs typeface="+mn-cs"/>
              </a:rPr>
              <a:t>月</a:t>
            </a:r>
            <a:r>
              <a:rPr kumimoji="1" lang="en-US" altLang="ja-JP" sz="1200" kern="1200" dirty="0">
                <a:solidFill>
                  <a:schemeClr val="tx1"/>
                </a:solidFill>
                <a:effectLst/>
                <a:latin typeface="+mn-lt"/>
                <a:ea typeface="+mn-ea"/>
                <a:cs typeface="+mn-cs"/>
              </a:rPr>
              <a:t>3</a:t>
            </a:r>
            <a:r>
              <a:rPr kumimoji="1" lang="ja-JP" altLang="en-US" sz="1200" kern="1200" dirty="0">
                <a:solidFill>
                  <a:schemeClr val="tx1"/>
                </a:solidFill>
                <a:effectLst/>
                <a:latin typeface="+mn-lt"/>
                <a:ea typeface="+mn-ea"/>
                <a:cs typeface="+mn-cs"/>
              </a:rPr>
              <a:t>日 </a:t>
            </a:r>
            <a:r>
              <a:rPr kumimoji="1" lang="en-US" altLang="ja-JP" sz="1200" kern="1200" dirty="0">
                <a:solidFill>
                  <a:schemeClr val="tx1"/>
                </a:solidFill>
                <a:effectLst/>
                <a:latin typeface="+mn-lt"/>
                <a:ea typeface="+mn-ea"/>
                <a:cs typeface="+mn-cs"/>
              </a:rPr>
              <a:t>16</a:t>
            </a:r>
            <a:r>
              <a:rPr kumimoji="1" lang="ja-JP" altLang="en-US" sz="1200" kern="1200" dirty="0">
                <a:solidFill>
                  <a:schemeClr val="tx1"/>
                </a:solidFill>
                <a:effectLst/>
                <a:latin typeface="+mn-lt"/>
                <a:ea typeface="+mn-ea"/>
                <a:cs typeface="+mn-cs"/>
              </a:rPr>
              <a:t>時</a:t>
            </a:r>
            <a:r>
              <a:rPr kumimoji="1" lang="en-US" altLang="ja-JP" sz="1200" kern="1200" dirty="0">
                <a:solidFill>
                  <a:schemeClr val="tx1"/>
                </a:solidFill>
                <a:effectLst/>
                <a:latin typeface="+mn-lt"/>
                <a:ea typeface="+mn-ea"/>
                <a:cs typeface="+mn-cs"/>
              </a:rPr>
              <a:t>30</a:t>
            </a:r>
            <a:r>
              <a:rPr kumimoji="1" lang="ja-JP" altLang="en-US" sz="1200" kern="1200" dirty="0">
                <a:solidFill>
                  <a:schemeClr val="tx1"/>
                </a:solidFill>
                <a:effectLst/>
                <a:latin typeface="+mn-lt"/>
                <a:ea typeface="+mn-ea"/>
                <a:cs typeface="+mn-cs"/>
              </a:rPr>
              <a:t>分</a:t>
            </a:r>
            <a:endParaRPr lang="ja-JP" altLang="en-US" dirty="0">
              <a:effectLst/>
            </a:endParaRPr>
          </a:p>
          <a:p>
            <a:r>
              <a:rPr kumimoji="1" lang="ja-JP" altLang="en-US" sz="1200" b="0" i="0" u="none" strike="noStrike" kern="1200" dirty="0">
                <a:solidFill>
                  <a:schemeClr val="tx1"/>
                </a:solidFill>
                <a:effectLst/>
                <a:latin typeface="+mn-lt"/>
                <a:ea typeface="+mn-ea"/>
                <a:cs typeface="+mn-cs"/>
                <a:hlinkClick r:id="rId4"/>
              </a:rPr>
              <a:t>ヘイルスクールに通う７年生（１２～１３歳）の生徒たち。校則に倣いスマホを持っておらず、「スマホがなければ、ＳＮＳにこだわることはない」と話す＝１０月３０日、パース、河野光汰撮影</a:t>
            </a:r>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　世界で初めて、１６歳未満の</a:t>
            </a:r>
            <a:r>
              <a:rPr kumimoji="1" lang="ja-JP" altLang="en-US" sz="1200" b="0" i="0" u="none" strike="noStrike" kern="1200" dirty="0">
                <a:solidFill>
                  <a:schemeClr val="tx1"/>
                </a:solidFill>
                <a:effectLst/>
                <a:latin typeface="+mn-lt"/>
                <a:ea typeface="+mn-ea"/>
                <a:cs typeface="+mn-cs"/>
                <a:hlinkClick r:id="rId5" tooltip="ＳＮＳ のトピックスを開く"/>
              </a:rPr>
              <a:t>ＳＮＳ</a:t>
            </a:r>
            <a:r>
              <a:rPr kumimoji="1" lang="ja-JP" altLang="en-US" sz="1200" b="0" i="0" kern="1200" dirty="0">
                <a:solidFill>
                  <a:schemeClr val="tx1"/>
                </a:solidFill>
                <a:effectLst/>
                <a:latin typeface="+mn-lt"/>
                <a:ea typeface="+mn-ea"/>
                <a:cs typeface="+mn-cs"/>
              </a:rPr>
              <a:t>利用を制限する法律が</a:t>
            </a:r>
            <a:r>
              <a:rPr kumimoji="1" lang="ja-JP" altLang="en-US" sz="1200" b="0" i="0" u="none" strike="noStrike" kern="1200" dirty="0">
                <a:solidFill>
                  <a:schemeClr val="tx1"/>
                </a:solidFill>
                <a:effectLst/>
                <a:latin typeface="+mn-lt"/>
                <a:ea typeface="+mn-ea"/>
                <a:cs typeface="+mn-cs"/>
                <a:hlinkClick r:id="rId6" tooltip="オーストラリア のトピックスを開く"/>
              </a:rPr>
              <a:t>オーストラリア</a:t>
            </a:r>
            <a:r>
              <a:rPr kumimoji="1" lang="ja-JP" altLang="en-US" sz="1200" b="0" i="0" kern="1200" dirty="0">
                <a:solidFill>
                  <a:schemeClr val="tx1"/>
                </a:solidFill>
                <a:effectLst/>
                <a:latin typeface="+mn-lt"/>
                <a:ea typeface="+mn-ea"/>
                <a:cs typeface="+mn-cs"/>
              </a:rPr>
              <a:t>で１２月１０日に施行される。利用を制限するための年齢確認の徹底は難しく、法律は「抜け穴だらけ」との指摘がある一方、賛同する声も多い。法律の施行を待たずに、校則でＳＮＳの利用や</a:t>
            </a:r>
            <a:r>
              <a:rPr kumimoji="1" lang="ja-JP" altLang="en-US" sz="1200" b="0" i="0" u="none" strike="noStrike" kern="1200" dirty="0">
                <a:solidFill>
                  <a:schemeClr val="tx1"/>
                </a:solidFill>
                <a:effectLst/>
                <a:latin typeface="+mn-lt"/>
                <a:ea typeface="+mn-ea"/>
                <a:cs typeface="+mn-cs"/>
                <a:hlinkClick r:id="rId7" tooltip="スマートフォン のトピックスを開く"/>
              </a:rPr>
              <a:t>スマートフォン</a:t>
            </a:r>
            <a:r>
              <a:rPr kumimoji="1" lang="ja-JP" altLang="en-US" sz="1200" b="0" i="0" kern="1200" dirty="0">
                <a:solidFill>
                  <a:schemeClr val="tx1"/>
                </a:solidFill>
                <a:effectLst/>
                <a:latin typeface="+mn-lt"/>
                <a:ea typeface="+mn-ea"/>
                <a:cs typeface="+mn-cs"/>
              </a:rPr>
              <a:t>の所有を禁止する学校も出てきた。</a:t>
            </a:r>
          </a:p>
          <a:p>
            <a:br>
              <a:rPr lang="ja-JP" altLang="en-US" dirty="0">
                <a:effectLst/>
              </a:rPr>
            </a:br>
            <a:r>
              <a:rPr kumimoji="1" lang="ja-JP" altLang="ja-JP" sz="1200" kern="1200" dirty="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8</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それで、こちらは、実は去年の</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月</a:t>
            </a:r>
            <a:r>
              <a:rPr kumimoji="1" lang="en-US" altLang="ja-JP" sz="1200" kern="1200" dirty="0">
                <a:solidFill>
                  <a:schemeClr val="tx1"/>
                </a:solidFill>
                <a:effectLst/>
                <a:latin typeface="+mn-lt"/>
                <a:ea typeface="+mn-ea"/>
                <a:cs typeface="+mn-cs"/>
              </a:rPr>
              <a:t>2025</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月からオーストラリアでは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歳未満は</a:t>
            </a:r>
            <a:r>
              <a:rPr kumimoji="1" lang="en-US" altLang="ja-JP" sz="1200" kern="1200" dirty="0">
                <a:solidFill>
                  <a:schemeClr val="tx1"/>
                </a:solidFill>
                <a:effectLst/>
                <a:latin typeface="+mn-lt"/>
                <a:ea typeface="+mn-ea"/>
                <a:cs typeface="+mn-cs"/>
              </a:rPr>
              <a:t>SNS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YouTube</a:t>
            </a:r>
            <a:r>
              <a:rPr kumimoji="1" lang="ja-JP" altLang="ja-JP" sz="1200" kern="1200" dirty="0">
                <a:solidFill>
                  <a:schemeClr val="tx1"/>
                </a:solidFill>
                <a:effectLst/>
                <a:latin typeface="+mn-lt"/>
                <a:ea typeface="+mn-ea"/>
                <a:cs typeface="+mn-cs"/>
              </a:rPr>
              <a:t>から使えなくなったわけですが、その一年前からですね、法律ができた時から学校によっては、もう待てない、一年待てないということで、学校独自に決めてスマホの所持を禁止するという校則を作って手ですね、子ども達にスマホを止めてもらったという学校も出てきてま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E55D2D-D34D-47B4-ABAB-7498F800A4A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13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スライド</a:t>
            </a:r>
            <a:r>
              <a:rPr kumimoji="1" lang="en-US" altLang="ja-JP" sz="1200" kern="1200" dirty="0">
                <a:solidFill>
                  <a:schemeClr val="tx1"/>
                </a:solidFill>
                <a:effectLst/>
                <a:latin typeface="+mn-lt"/>
                <a:ea typeface="+mn-ea"/>
                <a:cs typeface="+mn-cs"/>
              </a:rPr>
              <a:t>9</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ということで、以上まとめますと。外国ではそういう動きが進んでいると。日本ではまだそういう状況ではない。まあしかし、保護者だからできるということもいろいろありまして、それは予防が大事ということですね。親同士で協力をして持たすのを極力遅らせようと。一人でいいから、スマホを与えるのを遅らせるママ友ができればですね、スマホを買ってとせがまれてもですね、○○さんと約束したし、迷惑がかかる、と言うような言い方ができるんですね。そして家族全体にスマホやゲームの怖さを教えると。とくにおじいさんおばあさんが分かっていないことが多いんでね。その人たちにしっかり教えてあげる必要があります。そして外でリアルで対面で遊ばせてあげて、そして、安全確認については子ども携帯でかなりのことができますよね。そして、最後に既に持っている人は、既にルールがあると思いますのでね、そのルールをゼッタイに緩めないようにする。ルールが守れないようならば、むしろ厳しくしていくということを考えないといけませんね。</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B4924CDA-DCC7-4A22-8E23-F3739E69970D}" type="slidenum">
              <a:rPr kumimoji="1" lang="ja-JP" altLang="en-US" smtClean="0"/>
              <a:t>10</a:t>
            </a:fld>
            <a:endParaRPr kumimoji="1" lang="ja-JP" altLang="en-US"/>
          </a:p>
        </p:txBody>
      </p:sp>
    </p:spTree>
    <p:extLst>
      <p:ext uri="{BB962C8B-B14F-4D97-AF65-F5344CB8AC3E}">
        <p14:creationId xmlns:p14="http://schemas.microsoft.com/office/powerpoint/2010/main" val="463431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49C26D-C542-4A3B-4D15-BC1F3447614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C3D9445-7BE4-4DF8-06C7-0A60E4F50E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EB7728A-0CA0-3100-A1C9-B3DED1D43CFF}"/>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5" name="フッター プレースホルダー 4">
            <a:extLst>
              <a:ext uri="{FF2B5EF4-FFF2-40B4-BE49-F238E27FC236}">
                <a16:creationId xmlns:a16="http://schemas.microsoft.com/office/drawing/2014/main" id="{DCEB31F3-33AB-6845-8B7A-C564EA6430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DF2242-5626-6087-D49D-354D0E9C3FB3}"/>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274905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05D9CD-8ABF-ABF5-B7B6-84CB1F4113B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BE3A2A9-30C5-D3F5-293F-031A4B956D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F84D60-5819-9D67-40EA-AD9B0E053B8E}"/>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5" name="フッター プレースホルダー 4">
            <a:extLst>
              <a:ext uri="{FF2B5EF4-FFF2-40B4-BE49-F238E27FC236}">
                <a16:creationId xmlns:a16="http://schemas.microsoft.com/office/drawing/2014/main" id="{D53C1400-2718-E09F-7AB0-F9487BEA19C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707089-D3DC-B56E-1DD2-F3848F08540C}"/>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3121561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1C0606A-B32C-4188-B3BF-29990BB9155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C2526CE-8DA8-403D-90BC-3213036EC9D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5604590-ADCA-4771-A539-1A58F028E10E}"/>
              </a:ext>
            </a:extLst>
          </p:cNvPr>
          <p:cNvSpPr>
            <a:spLocks noGrp="1" noChangeArrowheads="1"/>
          </p:cNvSpPr>
          <p:nvPr>
            <p:ph type="sldNum" sz="quarter" idx="12"/>
          </p:nvPr>
        </p:nvSpPr>
        <p:spPr>
          <a:ln/>
        </p:spPr>
        <p:txBody>
          <a:bodyPr/>
          <a:lstStyle>
            <a:lvl1pPr>
              <a:defRPr/>
            </a:lvl1pPr>
          </a:lstStyle>
          <a:p>
            <a:pPr>
              <a:defRPr/>
            </a:pPr>
            <a:fld id="{6B3F7F78-E378-4EF0-AE61-9AAEB77DF515}" type="slidenum">
              <a:rPr lang="en-US" altLang="ja-JP"/>
              <a:pPr>
                <a:defRPr/>
              </a:pPr>
              <a:t>‹#›</a:t>
            </a:fld>
            <a:endParaRPr lang="en-US" altLang="ja-JP"/>
          </a:p>
        </p:txBody>
      </p:sp>
    </p:spTree>
    <p:extLst>
      <p:ext uri="{BB962C8B-B14F-4D97-AF65-F5344CB8AC3E}">
        <p14:creationId xmlns:p14="http://schemas.microsoft.com/office/powerpoint/2010/main" val="11234879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6C66E1-A2CA-AA26-BA4B-FDD69A0EF6C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C418C26-3E65-2CAA-3146-E549AC802F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59CA128-3F81-A101-1947-5DBB066EA010}"/>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324A84E9-DE2F-2790-A51D-3706E7828D98}"/>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79006892-CD17-B410-BE3B-2D5197D7FC41}"/>
              </a:ext>
            </a:extLst>
          </p:cNvPr>
          <p:cNvSpPr>
            <a:spLocks noGrp="1"/>
          </p:cNvSpPr>
          <p:nvPr>
            <p:ph type="sldNum" sz="quarter" idx="12"/>
          </p:nvPr>
        </p:nvSpPr>
        <p:spPr/>
        <p:txBody>
          <a:bodyPr/>
          <a:lstStyle/>
          <a:p>
            <a:pPr>
              <a:defRPr/>
            </a:pPr>
            <a:fld id="{4C83908D-AA39-450F-B40F-22250CC1F919}" type="slidenum">
              <a:rPr lang="en-US" altLang="ja-JP" smtClean="0"/>
              <a:pPr>
                <a:defRPr/>
              </a:pPr>
              <a:t>‹#›</a:t>
            </a:fld>
            <a:endParaRPr lang="en-US" altLang="ja-JP"/>
          </a:p>
        </p:txBody>
      </p:sp>
    </p:spTree>
    <p:extLst>
      <p:ext uri="{BB962C8B-B14F-4D97-AF65-F5344CB8AC3E}">
        <p14:creationId xmlns:p14="http://schemas.microsoft.com/office/powerpoint/2010/main" val="24178397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787336-8345-A975-7BA2-3DE8B359E0B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6B3838-E61F-E401-CDD0-6C2DBB5DF2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6AD5EB-EE5B-EFC1-1B32-755501F6606B}"/>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F1FCD886-F40A-CEDB-75E8-059B6B51DC4D}"/>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B7090B72-8554-D781-634A-C66ED8B4A400}"/>
              </a:ext>
            </a:extLst>
          </p:cNvPr>
          <p:cNvSpPr>
            <a:spLocks noGrp="1"/>
          </p:cNvSpPr>
          <p:nvPr>
            <p:ph type="sldNum" sz="quarter" idx="12"/>
          </p:nvPr>
        </p:nvSpPr>
        <p:spPr/>
        <p:txBody>
          <a:bodyPr/>
          <a:lstStyle/>
          <a:p>
            <a:pPr>
              <a:defRPr/>
            </a:pPr>
            <a:fld id="{52D34669-A950-479A-8877-326ABEC43294}" type="slidenum">
              <a:rPr lang="en-US" altLang="ja-JP" smtClean="0"/>
              <a:pPr>
                <a:defRPr/>
              </a:pPr>
              <a:t>‹#›</a:t>
            </a:fld>
            <a:endParaRPr lang="en-US" altLang="ja-JP"/>
          </a:p>
        </p:txBody>
      </p:sp>
    </p:spTree>
    <p:extLst>
      <p:ext uri="{BB962C8B-B14F-4D97-AF65-F5344CB8AC3E}">
        <p14:creationId xmlns:p14="http://schemas.microsoft.com/office/powerpoint/2010/main" val="4653629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68673D-5BCD-0750-EAE8-3BF16ADB7A7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E12E0E-83D3-D8FA-FE15-89D0320B33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091450D-DD85-3B47-1F18-3EA4F7A296F2}"/>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B6E304A2-CCCE-9BFB-C312-BE4714FC97A1}"/>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64620823-085C-1595-1316-0B4911482811}"/>
              </a:ext>
            </a:extLst>
          </p:cNvPr>
          <p:cNvSpPr>
            <a:spLocks noGrp="1"/>
          </p:cNvSpPr>
          <p:nvPr>
            <p:ph type="sldNum" sz="quarter" idx="12"/>
          </p:nvPr>
        </p:nvSpPr>
        <p:spPr/>
        <p:txBody>
          <a:bodyPr/>
          <a:lstStyle/>
          <a:p>
            <a:pPr>
              <a:defRPr/>
            </a:pPr>
            <a:fld id="{B64132EC-23B4-4D76-B9BC-7C8746038B23}" type="slidenum">
              <a:rPr lang="en-US" altLang="ja-JP" smtClean="0"/>
              <a:pPr>
                <a:defRPr/>
              </a:pPr>
              <a:t>‹#›</a:t>
            </a:fld>
            <a:endParaRPr lang="en-US" altLang="ja-JP"/>
          </a:p>
        </p:txBody>
      </p:sp>
    </p:spTree>
    <p:extLst>
      <p:ext uri="{BB962C8B-B14F-4D97-AF65-F5344CB8AC3E}">
        <p14:creationId xmlns:p14="http://schemas.microsoft.com/office/powerpoint/2010/main" val="41365551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46D34E-8312-EFA3-83DA-F3938EDFD1E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51DDFCE-0632-0F36-CC8E-4B8C347C6C1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924D66A-3AD4-B2E9-45F2-9B8B9708BFF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DEB23E4-AFE5-4B8D-8176-5D19C8874453}"/>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7D758544-6EA2-4BB2-ADBE-8B80EA85ADC6}"/>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93921C02-35CD-BC69-6AC0-32DC39F7D45C}"/>
              </a:ext>
            </a:extLst>
          </p:cNvPr>
          <p:cNvSpPr>
            <a:spLocks noGrp="1"/>
          </p:cNvSpPr>
          <p:nvPr>
            <p:ph type="sldNum" sz="quarter" idx="12"/>
          </p:nvPr>
        </p:nvSpPr>
        <p:spPr/>
        <p:txBody>
          <a:bodyPr/>
          <a:lstStyle/>
          <a:p>
            <a:pPr>
              <a:defRPr/>
            </a:pPr>
            <a:fld id="{AE5679D4-4A3C-415A-9A06-DFA9BAA02E38}" type="slidenum">
              <a:rPr lang="en-US" altLang="ja-JP" smtClean="0"/>
              <a:pPr>
                <a:defRPr/>
              </a:pPr>
              <a:t>‹#›</a:t>
            </a:fld>
            <a:endParaRPr lang="en-US" altLang="ja-JP"/>
          </a:p>
        </p:txBody>
      </p:sp>
    </p:spTree>
    <p:extLst>
      <p:ext uri="{BB962C8B-B14F-4D97-AF65-F5344CB8AC3E}">
        <p14:creationId xmlns:p14="http://schemas.microsoft.com/office/powerpoint/2010/main" val="38940271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31DBFB-BDC4-944F-289E-9803DB9B833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CDE460F-E2F7-5CA3-70F3-1D6150CB2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BFAF535-3E3F-9B99-80EA-B6DEBF3CEEC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6E9899C-6630-D00C-EA4B-7D78C788A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92C9A15-3270-AC93-6F7D-D57D2399691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18BF98D-F59E-3481-943B-EDC29488B512}"/>
              </a:ext>
            </a:extLst>
          </p:cNvPr>
          <p:cNvSpPr>
            <a:spLocks noGrp="1"/>
          </p:cNvSpPr>
          <p:nvPr>
            <p:ph type="dt" sz="half" idx="10"/>
          </p:nvPr>
        </p:nvSpPr>
        <p:spPr/>
        <p:txBody>
          <a:bodyPr/>
          <a:lstStyle/>
          <a:p>
            <a:pPr>
              <a:defRPr/>
            </a:pPr>
            <a:endParaRPr lang="en-US" altLang="ja-JP"/>
          </a:p>
        </p:txBody>
      </p:sp>
      <p:sp>
        <p:nvSpPr>
          <p:cNvPr id="8" name="フッター プレースホルダー 7">
            <a:extLst>
              <a:ext uri="{FF2B5EF4-FFF2-40B4-BE49-F238E27FC236}">
                <a16:creationId xmlns:a16="http://schemas.microsoft.com/office/drawing/2014/main" id="{3E71514E-3201-0EF2-A510-168CE1F7E031}"/>
              </a:ext>
            </a:extLst>
          </p:cNvPr>
          <p:cNvSpPr>
            <a:spLocks noGrp="1"/>
          </p:cNvSpPr>
          <p:nvPr>
            <p:ph type="ftr" sz="quarter" idx="11"/>
          </p:nvPr>
        </p:nvSpPr>
        <p:spPr/>
        <p:txBody>
          <a:bodyPr/>
          <a:lstStyle/>
          <a:p>
            <a:pPr>
              <a:defRPr/>
            </a:pPr>
            <a:endParaRPr lang="en-US" altLang="ja-JP"/>
          </a:p>
        </p:txBody>
      </p:sp>
      <p:sp>
        <p:nvSpPr>
          <p:cNvPr id="9" name="スライド番号プレースホルダー 8">
            <a:extLst>
              <a:ext uri="{FF2B5EF4-FFF2-40B4-BE49-F238E27FC236}">
                <a16:creationId xmlns:a16="http://schemas.microsoft.com/office/drawing/2014/main" id="{67B6A9BF-981A-1B59-F00D-87FC32B009FD}"/>
              </a:ext>
            </a:extLst>
          </p:cNvPr>
          <p:cNvSpPr>
            <a:spLocks noGrp="1"/>
          </p:cNvSpPr>
          <p:nvPr>
            <p:ph type="sldNum" sz="quarter" idx="12"/>
          </p:nvPr>
        </p:nvSpPr>
        <p:spPr/>
        <p:txBody>
          <a:bodyPr/>
          <a:lstStyle/>
          <a:p>
            <a:pPr>
              <a:defRPr/>
            </a:pPr>
            <a:fld id="{0480E233-ACC8-4178-855B-DB63D11C6BDE}" type="slidenum">
              <a:rPr lang="en-US" altLang="ja-JP" smtClean="0"/>
              <a:pPr>
                <a:defRPr/>
              </a:pPr>
              <a:t>‹#›</a:t>
            </a:fld>
            <a:endParaRPr lang="en-US" altLang="ja-JP"/>
          </a:p>
        </p:txBody>
      </p:sp>
    </p:spTree>
    <p:extLst>
      <p:ext uri="{BB962C8B-B14F-4D97-AF65-F5344CB8AC3E}">
        <p14:creationId xmlns:p14="http://schemas.microsoft.com/office/powerpoint/2010/main" val="42261906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43BAC-605E-4ADA-6F8D-BC12A8D8646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D2EACF0-1624-B3E4-4AEA-F772FA265C28}"/>
              </a:ext>
            </a:extLst>
          </p:cNvPr>
          <p:cNvSpPr>
            <a:spLocks noGrp="1"/>
          </p:cNvSpPr>
          <p:nvPr>
            <p:ph type="dt" sz="half" idx="10"/>
          </p:nvPr>
        </p:nvSpPr>
        <p:spPr/>
        <p:txBody>
          <a:bodyPr/>
          <a:lstStyle/>
          <a:p>
            <a:pPr>
              <a:defRPr/>
            </a:pPr>
            <a:endParaRPr lang="en-US" altLang="ja-JP"/>
          </a:p>
        </p:txBody>
      </p:sp>
      <p:sp>
        <p:nvSpPr>
          <p:cNvPr id="4" name="フッター プレースホルダー 3">
            <a:extLst>
              <a:ext uri="{FF2B5EF4-FFF2-40B4-BE49-F238E27FC236}">
                <a16:creationId xmlns:a16="http://schemas.microsoft.com/office/drawing/2014/main" id="{6C4A85F8-2CEC-0628-40BD-99E578571949}"/>
              </a:ext>
            </a:extLst>
          </p:cNvPr>
          <p:cNvSpPr>
            <a:spLocks noGrp="1"/>
          </p:cNvSpPr>
          <p:nvPr>
            <p:ph type="ftr" sz="quarter" idx="11"/>
          </p:nvPr>
        </p:nvSpPr>
        <p:spPr/>
        <p:txBody>
          <a:bodyPr/>
          <a:lstStyle/>
          <a:p>
            <a:pPr>
              <a:defRPr/>
            </a:pPr>
            <a:endParaRPr lang="en-US" altLang="ja-JP"/>
          </a:p>
        </p:txBody>
      </p:sp>
      <p:sp>
        <p:nvSpPr>
          <p:cNvPr id="5" name="スライド番号プレースホルダー 4">
            <a:extLst>
              <a:ext uri="{FF2B5EF4-FFF2-40B4-BE49-F238E27FC236}">
                <a16:creationId xmlns:a16="http://schemas.microsoft.com/office/drawing/2014/main" id="{1CE12E07-4D52-46CE-188A-2A2F98E6B1E4}"/>
              </a:ext>
            </a:extLst>
          </p:cNvPr>
          <p:cNvSpPr>
            <a:spLocks noGrp="1"/>
          </p:cNvSpPr>
          <p:nvPr>
            <p:ph type="sldNum" sz="quarter" idx="12"/>
          </p:nvPr>
        </p:nvSpPr>
        <p:spPr/>
        <p:txBody>
          <a:bodyPr/>
          <a:lstStyle/>
          <a:p>
            <a:pPr>
              <a:defRPr/>
            </a:pPr>
            <a:fld id="{A7D83738-1CB2-4BE1-B97E-750FF56B3706}" type="slidenum">
              <a:rPr lang="en-US" altLang="ja-JP" smtClean="0"/>
              <a:pPr>
                <a:defRPr/>
              </a:pPr>
              <a:t>‹#›</a:t>
            </a:fld>
            <a:endParaRPr lang="en-US" altLang="ja-JP"/>
          </a:p>
        </p:txBody>
      </p:sp>
    </p:spTree>
    <p:extLst>
      <p:ext uri="{BB962C8B-B14F-4D97-AF65-F5344CB8AC3E}">
        <p14:creationId xmlns:p14="http://schemas.microsoft.com/office/powerpoint/2010/main" val="1144326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D2C4710-FAAF-1D79-AF4F-516058BA1840}"/>
              </a:ext>
            </a:extLst>
          </p:cNvPr>
          <p:cNvSpPr>
            <a:spLocks noGrp="1"/>
          </p:cNvSpPr>
          <p:nvPr>
            <p:ph type="dt" sz="half" idx="10"/>
          </p:nvPr>
        </p:nvSpPr>
        <p:spPr/>
        <p:txBody>
          <a:bodyPr/>
          <a:lstStyle/>
          <a:p>
            <a:pPr>
              <a:defRPr/>
            </a:pPr>
            <a:endParaRPr lang="en-US" altLang="ja-JP"/>
          </a:p>
        </p:txBody>
      </p:sp>
      <p:sp>
        <p:nvSpPr>
          <p:cNvPr id="3" name="フッター プレースホルダー 2">
            <a:extLst>
              <a:ext uri="{FF2B5EF4-FFF2-40B4-BE49-F238E27FC236}">
                <a16:creationId xmlns:a16="http://schemas.microsoft.com/office/drawing/2014/main" id="{DD8E79A2-9947-C769-65F5-84E908758CCB}"/>
              </a:ext>
            </a:extLst>
          </p:cNvPr>
          <p:cNvSpPr>
            <a:spLocks noGrp="1"/>
          </p:cNvSpPr>
          <p:nvPr>
            <p:ph type="ftr" sz="quarter" idx="11"/>
          </p:nvPr>
        </p:nvSpPr>
        <p:spPr/>
        <p:txBody>
          <a:bodyPr/>
          <a:lstStyle/>
          <a:p>
            <a:pPr>
              <a:defRPr/>
            </a:pPr>
            <a:endParaRPr lang="en-US" altLang="ja-JP"/>
          </a:p>
        </p:txBody>
      </p:sp>
      <p:sp>
        <p:nvSpPr>
          <p:cNvPr id="4" name="スライド番号プレースホルダー 3">
            <a:extLst>
              <a:ext uri="{FF2B5EF4-FFF2-40B4-BE49-F238E27FC236}">
                <a16:creationId xmlns:a16="http://schemas.microsoft.com/office/drawing/2014/main" id="{3F65E56E-E654-DCBD-E7D5-17FA54103BF5}"/>
              </a:ext>
            </a:extLst>
          </p:cNvPr>
          <p:cNvSpPr>
            <a:spLocks noGrp="1"/>
          </p:cNvSpPr>
          <p:nvPr>
            <p:ph type="sldNum" sz="quarter" idx="12"/>
          </p:nvPr>
        </p:nvSpPr>
        <p:spPr/>
        <p:txBody>
          <a:bodyPr/>
          <a:lstStyle/>
          <a:p>
            <a:pPr>
              <a:defRPr/>
            </a:pPr>
            <a:fld id="{3BE41A02-6C43-4E4B-BBF5-2F917ACCE1B1}" type="slidenum">
              <a:rPr lang="en-US" altLang="ja-JP" smtClean="0"/>
              <a:pPr>
                <a:defRPr/>
              </a:pPr>
              <a:t>‹#›</a:t>
            </a:fld>
            <a:endParaRPr lang="en-US" altLang="ja-JP"/>
          </a:p>
        </p:txBody>
      </p:sp>
    </p:spTree>
    <p:extLst>
      <p:ext uri="{BB962C8B-B14F-4D97-AF65-F5344CB8AC3E}">
        <p14:creationId xmlns:p14="http://schemas.microsoft.com/office/powerpoint/2010/main" val="6508051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24B16-020B-E3B4-5F82-56D14FB2FD7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918159D-A321-D268-9CA0-BA1E51A480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E693EB2-0BA2-A77C-DAC5-EE0D90D90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0C8B9B-B6FA-5A2F-5EDF-B9732D1C0265}"/>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53D82DCA-DEDC-9AE2-E6C6-71CE30A69001}"/>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5C882983-1725-BD98-37CB-4F93ED787473}"/>
              </a:ext>
            </a:extLst>
          </p:cNvPr>
          <p:cNvSpPr>
            <a:spLocks noGrp="1"/>
          </p:cNvSpPr>
          <p:nvPr>
            <p:ph type="sldNum" sz="quarter" idx="12"/>
          </p:nvPr>
        </p:nvSpPr>
        <p:spPr/>
        <p:txBody>
          <a:bodyPr/>
          <a:lstStyle/>
          <a:p>
            <a:pPr>
              <a:defRPr/>
            </a:pPr>
            <a:fld id="{E108D9C2-9F46-4CCB-B4C9-F89ED63FD990}" type="slidenum">
              <a:rPr lang="en-US" altLang="ja-JP" smtClean="0"/>
              <a:pPr>
                <a:defRPr/>
              </a:pPr>
              <a:t>‹#›</a:t>
            </a:fld>
            <a:endParaRPr lang="en-US" altLang="ja-JP"/>
          </a:p>
        </p:txBody>
      </p:sp>
    </p:spTree>
    <p:extLst>
      <p:ext uri="{BB962C8B-B14F-4D97-AF65-F5344CB8AC3E}">
        <p14:creationId xmlns:p14="http://schemas.microsoft.com/office/powerpoint/2010/main" val="27570507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8A6DDE-4490-0083-E3E0-B78FA962C09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D080D37-096E-1363-6135-1E9C93A70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3E82F1-07BC-FD39-1BC4-B9F2F44D7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8ECC6C-B4C7-7035-7A4A-F153F9DC38C0}"/>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73001BE9-CB5E-84A7-23F5-395123DFBE48}"/>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606E9C6A-8395-B8C1-E2A0-9B489340A4E7}"/>
              </a:ext>
            </a:extLst>
          </p:cNvPr>
          <p:cNvSpPr>
            <a:spLocks noGrp="1"/>
          </p:cNvSpPr>
          <p:nvPr>
            <p:ph type="sldNum" sz="quarter" idx="12"/>
          </p:nvPr>
        </p:nvSpPr>
        <p:spPr/>
        <p:txBody>
          <a:bodyPr/>
          <a:lstStyle/>
          <a:p>
            <a:pPr>
              <a:defRPr/>
            </a:pPr>
            <a:fld id="{35B4AA19-D3DC-45C8-8333-C512B626B4B4}" type="slidenum">
              <a:rPr lang="en-US" altLang="ja-JP" smtClean="0"/>
              <a:pPr>
                <a:defRPr/>
              </a:pPr>
              <a:t>‹#›</a:t>
            </a:fld>
            <a:endParaRPr lang="en-US" altLang="ja-JP"/>
          </a:p>
        </p:txBody>
      </p:sp>
    </p:spTree>
    <p:extLst>
      <p:ext uri="{BB962C8B-B14F-4D97-AF65-F5344CB8AC3E}">
        <p14:creationId xmlns:p14="http://schemas.microsoft.com/office/powerpoint/2010/main" val="2830320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569F6BF-7363-AD20-2014-1A0ACB3720C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D003D3A-2287-928D-A6CA-1948F4630BC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152AEDF-84FA-DC35-7104-499FD402D4E1}"/>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5" name="フッター プレースホルダー 4">
            <a:extLst>
              <a:ext uri="{FF2B5EF4-FFF2-40B4-BE49-F238E27FC236}">
                <a16:creationId xmlns:a16="http://schemas.microsoft.com/office/drawing/2014/main" id="{4FDA6F71-0AB4-C955-2D6E-BAFB8AAD92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BDAC315-B7F3-FEAF-A11F-E9DE2713157A}"/>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2629106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E23AC-E536-2F7E-069D-3E4D1B487FE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D0E071-518C-C3D8-37F3-229EA00FA4E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B8E6B7-0EBC-3361-EE5E-972500F329A3}"/>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622672A0-C58E-62ED-A755-A74F905E8102}"/>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5E63EF6E-FE3B-68E2-BC27-E8C1632EB6B5}"/>
              </a:ext>
            </a:extLst>
          </p:cNvPr>
          <p:cNvSpPr>
            <a:spLocks noGrp="1"/>
          </p:cNvSpPr>
          <p:nvPr>
            <p:ph type="sldNum" sz="quarter" idx="12"/>
          </p:nvPr>
        </p:nvSpPr>
        <p:spPr/>
        <p:txBody>
          <a:bodyPr/>
          <a:lstStyle/>
          <a:p>
            <a:pPr>
              <a:defRPr/>
            </a:pPr>
            <a:fld id="{E108D9C2-9F46-4CCB-B4C9-F89ED63FD990}" type="slidenum">
              <a:rPr lang="en-US" altLang="ja-JP" smtClean="0"/>
              <a:pPr>
                <a:defRPr/>
              </a:pPr>
              <a:t>‹#›</a:t>
            </a:fld>
            <a:endParaRPr lang="en-US" altLang="ja-JP"/>
          </a:p>
        </p:txBody>
      </p:sp>
    </p:spTree>
    <p:extLst>
      <p:ext uri="{BB962C8B-B14F-4D97-AF65-F5344CB8AC3E}">
        <p14:creationId xmlns:p14="http://schemas.microsoft.com/office/powerpoint/2010/main" val="2341646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8B7A4C0-EAA9-8BD9-DDD4-4CC1AE47D32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0FCFFC7-E985-89BD-C70E-E9957F8274E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95CDC7-B8DD-6340-1298-175FFC898F0A}"/>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E0A8921C-6291-62FF-CF3E-6A3DC3767126}"/>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64DCE9CC-4C0E-0064-59F2-7B9076D17A6A}"/>
              </a:ext>
            </a:extLst>
          </p:cNvPr>
          <p:cNvSpPr>
            <a:spLocks noGrp="1"/>
          </p:cNvSpPr>
          <p:nvPr>
            <p:ph type="sldNum" sz="quarter" idx="12"/>
          </p:nvPr>
        </p:nvSpPr>
        <p:spPr/>
        <p:txBody>
          <a:bodyPr/>
          <a:lstStyle/>
          <a:p>
            <a:pPr>
              <a:defRPr/>
            </a:pPr>
            <a:fld id="{6B3F7F78-E378-4EF0-AE61-9AAEB77DF515}" type="slidenum">
              <a:rPr lang="en-US" altLang="ja-JP" smtClean="0"/>
              <a:pPr>
                <a:defRPr/>
              </a:pPr>
              <a:t>‹#›</a:t>
            </a:fld>
            <a:endParaRPr lang="en-US" altLang="ja-JP"/>
          </a:p>
        </p:txBody>
      </p:sp>
    </p:spTree>
    <p:extLst>
      <p:ext uri="{BB962C8B-B14F-4D97-AF65-F5344CB8AC3E}">
        <p14:creationId xmlns:p14="http://schemas.microsoft.com/office/powerpoint/2010/main" val="41478367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キャプション付きのコンテンツ">
    <p:bg>
      <p:bgPr>
        <a:solidFill>
          <a:schemeClr val="bg1">
            <a:lumMod val="95000"/>
          </a:schemeClr>
        </a:solidFill>
        <a:effectLst/>
      </p:bgPr>
    </p:bg>
    <p:spTree>
      <p:nvGrpSpPr>
        <p:cNvPr id="1" name=""/>
        <p:cNvGrpSpPr/>
        <p:nvPr/>
      </p:nvGrpSpPr>
      <p:grpSpPr>
        <a:xfrm>
          <a:off x="0" y="0"/>
          <a:ext cx="0" cy="0"/>
          <a:chOff x="0" y="0"/>
          <a:chExt cx="0" cy="0"/>
        </a:xfrm>
      </p:grpSpPr>
      <p:sp>
        <p:nvSpPr>
          <p:cNvPr id="17" name="フリーフォーム:図形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フリーフォーム:図形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コンテンツ プレースホルダー 2">
            <a:extLst>
              <a:ext uri="{FF2B5EF4-FFF2-40B4-BE49-F238E27FC236}">
                <a16:creationId xmlns:a16="http://schemas.microsoft.com/office/drawing/2014/main" id="{87B8423A-8ECB-46CC-AA96-AFD30DF27259}"/>
              </a:ext>
            </a:extLst>
          </p:cNvPr>
          <p:cNvSpPr>
            <a:spLocks noGrp="1"/>
          </p:cNvSpPr>
          <p:nvPr>
            <p:ph idx="1"/>
          </p:nvPr>
        </p:nvSpPr>
        <p:spPr>
          <a:xfrm>
            <a:off x="5181292" y="359999"/>
            <a:ext cx="6579707" cy="5764939"/>
          </a:xfrm>
        </p:spPr>
        <p:txBody>
          <a:bodyPr rtlCol="0"/>
          <a:lstStyle>
            <a:lvl1pPr>
              <a:defRPr sz="21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a:extLst>
              <a:ext uri="{FF2B5EF4-FFF2-40B4-BE49-F238E27FC236}">
                <a16:creationId xmlns:a16="http://schemas.microsoft.com/office/drawing/2014/main" id="{0CA8C527-C631-42AF-94C4-70728E24506E}"/>
              </a:ext>
            </a:extLst>
          </p:cNvPr>
          <p:cNvSpPr>
            <a:spLocks noGrp="1"/>
          </p:cNvSpPr>
          <p:nvPr>
            <p:ph type="body" sz="half" idx="2"/>
          </p:nvPr>
        </p:nvSpPr>
        <p:spPr>
          <a:xfrm>
            <a:off x="360000" y="3960000"/>
            <a:ext cx="4186800" cy="2164938"/>
          </a:xfrm>
        </p:spPr>
        <p:txBody>
          <a:bodyPr rtlCol="0"/>
          <a:lstStyle>
            <a:lvl1pPr marL="0" indent="0">
              <a:buNone/>
              <a:defRPr sz="1600">
                <a:latin typeface="Meiryo UI" panose="020B0604030504040204" pitchFamily="50" charset="-128"/>
                <a:ea typeface="Meiryo UI"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10" name="タイトル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rtlCol="0" anchor="b"/>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2" name="フッター プレースホルダー 1">
            <a:extLst>
              <a:ext uri="{FF2B5EF4-FFF2-40B4-BE49-F238E27FC236}">
                <a16:creationId xmlns:a16="http://schemas.microsoft.com/office/drawing/2014/main" id="{AF12DF4A-E965-4E74-8613-208AEAED1F8A}"/>
              </a:ext>
            </a:extLst>
          </p:cNvPr>
          <p:cNvSpPr>
            <a:spLocks noGrp="1"/>
          </p:cNvSpPr>
          <p:nvPr>
            <p:ph type="ftr" sz="quarter" idx="10"/>
          </p:nvPr>
        </p:nvSpPr>
        <p:spPr/>
        <p:txBody>
          <a:bodyPr rtlCol="0"/>
          <a:lstStyle>
            <a:lvl1pPr>
              <a:defRPr>
                <a:latin typeface="Meiryo UI" panose="020B0604030504040204" pitchFamily="50" charset="-128"/>
                <a:ea typeface="Meiryo UI"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5" name="スライド番号プレースホルダー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rtlCol="0"/>
          <a:lstStyle>
            <a:lvl1pPr>
              <a:defRPr>
                <a:latin typeface="Meiryo UI" panose="020B0604030504040204" pitchFamily="50" charset="-128"/>
                <a:ea typeface="Meiryo UI" panose="020B0604030504040204" pitchFamily="50" charset="-128"/>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445616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2382580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12157095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330248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29733096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16627045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8499278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568985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25B9EA97-2F30-4B33-8E6E-5DF05B0450B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6381DAB-04EA-4F17-8AB3-8C768E23B30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197DC07-B83B-4ECE-9737-6FF468E667D2}"/>
              </a:ext>
            </a:extLst>
          </p:cNvPr>
          <p:cNvSpPr>
            <a:spLocks noGrp="1" noChangeArrowheads="1"/>
          </p:cNvSpPr>
          <p:nvPr>
            <p:ph type="sldNum" sz="quarter" idx="12"/>
          </p:nvPr>
        </p:nvSpPr>
        <p:spPr>
          <a:ln/>
        </p:spPr>
        <p:txBody>
          <a:bodyPr/>
          <a:lstStyle>
            <a:lvl1pPr>
              <a:defRPr/>
            </a:lvl1pPr>
          </a:lstStyle>
          <a:p>
            <a:pPr>
              <a:defRPr/>
            </a:pPr>
            <a:fld id="{4C83908D-AA39-450F-B40F-22250CC1F919}" type="slidenum">
              <a:rPr lang="en-US" altLang="ja-JP"/>
              <a:pPr>
                <a:defRPr/>
              </a:pPr>
              <a:t>‹#›</a:t>
            </a:fld>
            <a:endParaRPr lang="en-US" altLang="ja-JP"/>
          </a:p>
        </p:txBody>
      </p:sp>
    </p:spTree>
    <p:extLst>
      <p:ext uri="{BB962C8B-B14F-4D97-AF65-F5344CB8AC3E}">
        <p14:creationId xmlns:p14="http://schemas.microsoft.com/office/powerpoint/2010/main" val="30754154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41809736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16273816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12965818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318AD71-5F1D-4C5B-94D5-AC617D4E9283}"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101808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696D993-32BB-4D77-8DB7-1DDC2E89043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3CFDDC3-E5F7-4579-AB0A-A5387362624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EDBD9CF-99BE-412F-B9E3-DEF673D6A1DA}"/>
              </a:ext>
            </a:extLst>
          </p:cNvPr>
          <p:cNvSpPr>
            <a:spLocks noGrp="1" noChangeArrowheads="1"/>
          </p:cNvSpPr>
          <p:nvPr>
            <p:ph type="sldNum" sz="quarter" idx="12"/>
          </p:nvPr>
        </p:nvSpPr>
        <p:spPr>
          <a:ln/>
        </p:spPr>
        <p:txBody>
          <a:bodyPr/>
          <a:lstStyle>
            <a:lvl1pPr>
              <a:defRPr/>
            </a:lvl1pPr>
          </a:lstStyle>
          <a:p>
            <a:pPr>
              <a:defRPr/>
            </a:pPr>
            <a:fld id="{52D34669-A950-479A-8877-326ABEC43294}" type="slidenum">
              <a:rPr lang="en-US" altLang="ja-JP"/>
              <a:pPr>
                <a:defRPr/>
              </a:pPr>
              <a:t>‹#›</a:t>
            </a:fld>
            <a:endParaRPr lang="en-US" altLang="ja-JP"/>
          </a:p>
        </p:txBody>
      </p:sp>
    </p:spTree>
    <p:extLst>
      <p:ext uri="{BB962C8B-B14F-4D97-AF65-F5344CB8AC3E}">
        <p14:creationId xmlns:p14="http://schemas.microsoft.com/office/powerpoint/2010/main" val="2730382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F178317D-BE82-4B39-9753-0C26169AC41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1526BCD-46B8-42A0-94D7-8B2821F0A5D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61123E9-6EA7-425F-A98E-203F5426D27F}"/>
              </a:ext>
            </a:extLst>
          </p:cNvPr>
          <p:cNvSpPr>
            <a:spLocks noGrp="1" noChangeArrowheads="1"/>
          </p:cNvSpPr>
          <p:nvPr>
            <p:ph type="sldNum" sz="quarter" idx="12"/>
          </p:nvPr>
        </p:nvSpPr>
        <p:spPr>
          <a:ln/>
        </p:spPr>
        <p:txBody>
          <a:bodyPr/>
          <a:lstStyle>
            <a:lvl1pPr>
              <a:defRPr/>
            </a:lvl1pPr>
          </a:lstStyle>
          <a:p>
            <a:pPr>
              <a:defRPr/>
            </a:pPr>
            <a:fld id="{B64132EC-23B4-4D76-B9BC-7C8746038B23}" type="slidenum">
              <a:rPr lang="en-US" altLang="ja-JP"/>
              <a:pPr>
                <a:defRPr/>
              </a:pPr>
              <a:t>‹#›</a:t>
            </a:fld>
            <a:endParaRPr lang="en-US" altLang="ja-JP"/>
          </a:p>
        </p:txBody>
      </p:sp>
    </p:spTree>
    <p:extLst>
      <p:ext uri="{BB962C8B-B14F-4D97-AF65-F5344CB8AC3E}">
        <p14:creationId xmlns:p14="http://schemas.microsoft.com/office/powerpoint/2010/main" val="2322837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52678073-B28F-41C0-822E-F54BF544CD8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351A891-ECE3-4372-9916-B4CD23CF46E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4EB53866-0E6C-4277-BAB9-2AF2E649C177}"/>
              </a:ext>
            </a:extLst>
          </p:cNvPr>
          <p:cNvSpPr>
            <a:spLocks noGrp="1" noChangeArrowheads="1"/>
          </p:cNvSpPr>
          <p:nvPr>
            <p:ph type="sldNum" sz="quarter" idx="12"/>
          </p:nvPr>
        </p:nvSpPr>
        <p:spPr>
          <a:ln/>
        </p:spPr>
        <p:txBody>
          <a:bodyPr/>
          <a:lstStyle>
            <a:lvl1pPr>
              <a:defRPr/>
            </a:lvl1pPr>
          </a:lstStyle>
          <a:p>
            <a:pPr>
              <a:defRPr/>
            </a:pPr>
            <a:fld id="{AE5679D4-4A3C-415A-9A06-DFA9BAA02E38}" type="slidenum">
              <a:rPr lang="en-US" altLang="ja-JP"/>
              <a:pPr>
                <a:defRPr/>
              </a:pPr>
              <a:t>‹#›</a:t>
            </a:fld>
            <a:endParaRPr lang="en-US" altLang="ja-JP"/>
          </a:p>
        </p:txBody>
      </p:sp>
    </p:spTree>
    <p:extLst>
      <p:ext uri="{BB962C8B-B14F-4D97-AF65-F5344CB8AC3E}">
        <p14:creationId xmlns:p14="http://schemas.microsoft.com/office/powerpoint/2010/main" val="3173785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9B8AB3B2-2672-4F70-9BD9-E8B86CC3E88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AD6A51E0-AB33-44BE-9935-EBACF1D76D0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3CDC1A0F-5964-45A2-B98A-5A5E30DD2528}"/>
              </a:ext>
            </a:extLst>
          </p:cNvPr>
          <p:cNvSpPr>
            <a:spLocks noGrp="1" noChangeArrowheads="1"/>
          </p:cNvSpPr>
          <p:nvPr>
            <p:ph type="sldNum" sz="quarter" idx="12"/>
          </p:nvPr>
        </p:nvSpPr>
        <p:spPr>
          <a:ln/>
        </p:spPr>
        <p:txBody>
          <a:bodyPr/>
          <a:lstStyle>
            <a:lvl1pPr>
              <a:defRPr/>
            </a:lvl1pPr>
          </a:lstStyle>
          <a:p>
            <a:pPr>
              <a:defRPr/>
            </a:pPr>
            <a:fld id="{0480E233-ACC8-4178-855B-DB63D11C6BDE}" type="slidenum">
              <a:rPr lang="en-US" altLang="ja-JP"/>
              <a:pPr>
                <a:defRPr/>
              </a:pPr>
              <a:t>‹#›</a:t>
            </a:fld>
            <a:endParaRPr lang="en-US" altLang="ja-JP"/>
          </a:p>
        </p:txBody>
      </p:sp>
    </p:spTree>
    <p:extLst>
      <p:ext uri="{BB962C8B-B14F-4D97-AF65-F5344CB8AC3E}">
        <p14:creationId xmlns:p14="http://schemas.microsoft.com/office/powerpoint/2010/main" val="1411104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735D1F52-BB29-4362-994D-8E021F7FFD9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FECC4C27-8F9C-4818-B6ED-09F89895348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C53CA0FF-AA05-4CDD-8EE0-67F34F0B2800}"/>
              </a:ext>
            </a:extLst>
          </p:cNvPr>
          <p:cNvSpPr>
            <a:spLocks noGrp="1" noChangeArrowheads="1"/>
          </p:cNvSpPr>
          <p:nvPr>
            <p:ph type="sldNum" sz="quarter" idx="12"/>
          </p:nvPr>
        </p:nvSpPr>
        <p:spPr>
          <a:ln/>
        </p:spPr>
        <p:txBody>
          <a:bodyPr/>
          <a:lstStyle>
            <a:lvl1pPr>
              <a:defRPr/>
            </a:lvl1pPr>
          </a:lstStyle>
          <a:p>
            <a:pPr>
              <a:defRPr/>
            </a:pPr>
            <a:fld id="{A7D83738-1CB2-4BE1-B97E-750FF56B3706}" type="slidenum">
              <a:rPr lang="en-US" altLang="ja-JP"/>
              <a:pPr>
                <a:defRPr/>
              </a:pPr>
              <a:t>‹#›</a:t>
            </a:fld>
            <a:endParaRPr lang="en-US" altLang="ja-JP"/>
          </a:p>
        </p:txBody>
      </p:sp>
    </p:spTree>
    <p:extLst>
      <p:ext uri="{BB962C8B-B14F-4D97-AF65-F5344CB8AC3E}">
        <p14:creationId xmlns:p14="http://schemas.microsoft.com/office/powerpoint/2010/main" val="713116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D72C95-6780-473D-9DC4-2A81E498C84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B7C28382-E57D-4675-8014-8CB494E577C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6D715B3C-1B51-438A-A30D-C8E5ED7C84F4}"/>
              </a:ext>
            </a:extLst>
          </p:cNvPr>
          <p:cNvSpPr>
            <a:spLocks noGrp="1" noChangeArrowheads="1"/>
          </p:cNvSpPr>
          <p:nvPr>
            <p:ph type="sldNum" sz="quarter" idx="12"/>
          </p:nvPr>
        </p:nvSpPr>
        <p:spPr>
          <a:ln/>
        </p:spPr>
        <p:txBody>
          <a:bodyPr/>
          <a:lstStyle>
            <a:lvl1pPr>
              <a:defRPr/>
            </a:lvl1pPr>
          </a:lstStyle>
          <a:p>
            <a:pPr>
              <a:defRPr/>
            </a:pPr>
            <a:fld id="{3BE41A02-6C43-4E4B-BBF5-2F917ACCE1B1}" type="slidenum">
              <a:rPr lang="en-US" altLang="ja-JP"/>
              <a:pPr>
                <a:defRPr/>
              </a:pPr>
              <a:t>‹#›</a:t>
            </a:fld>
            <a:endParaRPr lang="en-US" altLang="ja-JP"/>
          </a:p>
        </p:txBody>
      </p:sp>
    </p:spTree>
    <p:extLst>
      <p:ext uri="{BB962C8B-B14F-4D97-AF65-F5344CB8AC3E}">
        <p14:creationId xmlns:p14="http://schemas.microsoft.com/office/powerpoint/2010/main" val="169382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B8333016-4198-42FB-A3E8-A7C152DE0CD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DBB88BAC-9EA0-4253-A3AF-6277AB0FFBD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BD883AE0-FED2-4926-A983-366713AFA268}"/>
              </a:ext>
            </a:extLst>
          </p:cNvPr>
          <p:cNvSpPr>
            <a:spLocks noGrp="1" noChangeArrowheads="1"/>
          </p:cNvSpPr>
          <p:nvPr>
            <p:ph type="sldNum" sz="quarter" idx="12"/>
          </p:nvPr>
        </p:nvSpPr>
        <p:spPr>
          <a:ln/>
        </p:spPr>
        <p:txBody>
          <a:bodyPr/>
          <a:lstStyle>
            <a:lvl1pPr>
              <a:defRPr/>
            </a:lvl1pPr>
          </a:lstStyle>
          <a:p>
            <a:pPr>
              <a:defRPr/>
            </a:pPr>
            <a:fld id="{6E17A40B-BD17-402C-A281-AB1541C46414}" type="slidenum">
              <a:rPr lang="en-US" altLang="ja-JP"/>
              <a:pPr>
                <a:defRPr/>
              </a:pPr>
              <a:t>‹#›</a:t>
            </a:fld>
            <a:endParaRPr lang="en-US" altLang="ja-JP"/>
          </a:p>
        </p:txBody>
      </p:sp>
    </p:spTree>
    <p:extLst>
      <p:ext uri="{BB962C8B-B14F-4D97-AF65-F5344CB8AC3E}">
        <p14:creationId xmlns:p14="http://schemas.microsoft.com/office/powerpoint/2010/main" val="291393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9D58CD-DAD0-FDF1-3D81-799FA6B2658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450745B-1C5D-5874-514A-42E61BFFEB4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189565-B0B9-E090-228F-71861E708716}"/>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5" name="フッター プレースホルダー 4">
            <a:extLst>
              <a:ext uri="{FF2B5EF4-FFF2-40B4-BE49-F238E27FC236}">
                <a16:creationId xmlns:a16="http://schemas.microsoft.com/office/drawing/2014/main" id="{94251A73-4DED-23BD-64C2-87E3A32B263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C55513-E956-EEAF-27BD-9E68713F35D4}"/>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2345402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BD6D01CD-34FE-4719-92A2-2C011936E87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EB0B683-3051-43FD-8AAD-126A467E33A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B07CC5B-8EF1-4A96-8029-CE6F9B334E75}"/>
              </a:ext>
            </a:extLst>
          </p:cNvPr>
          <p:cNvSpPr>
            <a:spLocks noGrp="1" noChangeArrowheads="1"/>
          </p:cNvSpPr>
          <p:nvPr>
            <p:ph type="sldNum" sz="quarter" idx="12"/>
          </p:nvPr>
        </p:nvSpPr>
        <p:spPr>
          <a:ln/>
        </p:spPr>
        <p:txBody>
          <a:bodyPr/>
          <a:lstStyle>
            <a:lvl1pPr>
              <a:defRPr/>
            </a:lvl1pPr>
          </a:lstStyle>
          <a:p>
            <a:pPr>
              <a:defRPr/>
            </a:pPr>
            <a:fld id="{35B4AA19-D3DC-45C8-8333-C512B626B4B4}" type="slidenum">
              <a:rPr lang="en-US" altLang="ja-JP"/>
              <a:pPr>
                <a:defRPr/>
              </a:pPr>
              <a:t>‹#›</a:t>
            </a:fld>
            <a:endParaRPr lang="en-US" altLang="ja-JP"/>
          </a:p>
        </p:txBody>
      </p:sp>
    </p:spTree>
    <p:extLst>
      <p:ext uri="{BB962C8B-B14F-4D97-AF65-F5344CB8AC3E}">
        <p14:creationId xmlns:p14="http://schemas.microsoft.com/office/powerpoint/2010/main" val="1312511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77DBC05-C90A-4773-BB0E-AE72902C11B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124CAC5-6828-4393-8C70-587C9FDCE5D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27568BD-B1B5-4B5A-A8AA-6848158DF999}"/>
              </a:ext>
            </a:extLst>
          </p:cNvPr>
          <p:cNvSpPr>
            <a:spLocks noGrp="1" noChangeArrowheads="1"/>
          </p:cNvSpPr>
          <p:nvPr>
            <p:ph type="sldNum" sz="quarter" idx="12"/>
          </p:nvPr>
        </p:nvSpPr>
        <p:spPr>
          <a:ln/>
        </p:spPr>
        <p:txBody>
          <a:bodyPr/>
          <a:lstStyle>
            <a:lvl1pPr>
              <a:defRPr/>
            </a:lvl1pPr>
          </a:lstStyle>
          <a:p>
            <a:pPr>
              <a:defRPr/>
            </a:pPr>
            <a:fld id="{E7C653FD-45AA-4EEC-A6D3-5476E02E8AA7}" type="slidenum">
              <a:rPr lang="en-US" altLang="ja-JP"/>
              <a:pPr>
                <a:defRPr/>
              </a:pPr>
              <a:t>‹#›</a:t>
            </a:fld>
            <a:endParaRPr lang="en-US" altLang="ja-JP"/>
          </a:p>
        </p:txBody>
      </p:sp>
    </p:spTree>
    <p:extLst>
      <p:ext uri="{BB962C8B-B14F-4D97-AF65-F5344CB8AC3E}">
        <p14:creationId xmlns:p14="http://schemas.microsoft.com/office/powerpoint/2010/main" val="1908433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1C0606A-B32C-4188-B3BF-29990BB9155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C2526CE-8DA8-403D-90BC-3213036EC9D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5604590-ADCA-4771-A539-1A58F028E10E}"/>
              </a:ext>
            </a:extLst>
          </p:cNvPr>
          <p:cNvSpPr>
            <a:spLocks noGrp="1" noChangeArrowheads="1"/>
          </p:cNvSpPr>
          <p:nvPr>
            <p:ph type="sldNum" sz="quarter" idx="12"/>
          </p:nvPr>
        </p:nvSpPr>
        <p:spPr>
          <a:ln/>
        </p:spPr>
        <p:txBody>
          <a:bodyPr/>
          <a:lstStyle>
            <a:lvl1pPr>
              <a:defRPr/>
            </a:lvl1pPr>
          </a:lstStyle>
          <a:p>
            <a:pPr>
              <a:defRPr/>
            </a:pPr>
            <a:fld id="{6B3F7F78-E378-4EF0-AE61-9AAEB77DF515}" type="slidenum">
              <a:rPr lang="en-US" altLang="ja-JP"/>
              <a:pPr>
                <a:defRPr/>
              </a:pPr>
              <a:t>‹#›</a:t>
            </a:fld>
            <a:endParaRPr lang="en-US" altLang="ja-JP"/>
          </a:p>
        </p:txBody>
      </p:sp>
    </p:spTree>
    <p:extLst>
      <p:ext uri="{BB962C8B-B14F-4D97-AF65-F5344CB8AC3E}">
        <p14:creationId xmlns:p14="http://schemas.microsoft.com/office/powerpoint/2010/main" val="3293878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6C66E1-A2CA-AA26-BA4B-FDD69A0EF6C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C418C26-3E65-2CAA-3146-E549AC802F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59CA128-3F81-A101-1947-5DBB066EA010}"/>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324A84E9-DE2F-2790-A51D-3706E7828D98}"/>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79006892-CD17-B410-BE3B-2D5197D7FC41}"/>
              </a:ext>
            </a:extLst>
          </p:cNvPr>
          <p:cNvSpPr>
            <a:spLocks noGrp="1"/>
          </p:cNvSpPr>
          <p:nvPr>
            <p:ph type="sldNum" sz="quarter" idx="12"/>
          </p:nvPr>
        </p:nvSpPr>
        <p:spPr/>
        <p:txBody>
          <a:bodyPr/>
          <a:lstStyle/>
          <a:p>
            <a:pPr>
              <a:defRPr/>
            </a:pPr>
            <a:fld id="{4C83908D-AA39-450F-B40F-22250CC1F919}" type="slidenum">
              <a:rPr lang="en-US" altLang="ja-JP" smtClean="0"/>
              <a:pPr>
                <a:defRPr/>
              </a:pPr>
              <a:t>‹#›</a:t>
            </a:fld>
            <a:endParaRPr lang="en-US" altLang="ja-JP"/>
          </a:p>
        </p:txBody>
      </p:sp>
    </p:spTree>
    <p:extLst>
      <p:ext uri="{BB962C8B-B14F-4D97-AF65-F5344CB8AC3E}">
        <p14:creationId xmlns:p14="http://schemas.microsoft.com/office/powerpoint/2010/main" val="120384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787336-8345-A975-7BA2-3DE8B359E0B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6B3838-E61F-E401-CDD0-6C2DBB5DF2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6AD5EB-EE5B-EFC1-1B32-755501F6606B}"/>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F1FCD886-F40A-CEDB-75E8-059B6B51DC4D}"/>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B7090B72-8554-D781-634A-C66ED8B4A400}"/>
              </a:ext>
            </a:extLst>
          </p:cNvPr>
          <p:cNvSpPr>
            <a:spLocks noGrp="1"/>
          </p:cNvSpPr>
          <p:nvPr>
            <p:ph type="sldNum" sz="quarter" idx="12"/>
          </p:nvPr>
        </p:nvSpPr>
        <p:spPr/>
        <p:txBody>
          <a:bodyPr/>
          <a:lstStyle/>
          <a:p>
            <a:pPr>
              <a:defRPr/>
            </a:pPr>
            <a:fld id="{52D34669-A950-479A-8877-326ABEC43294}" type="slidenum">
              <a:rPr lang="en-US" altLang="ja-JP" smtClean="0"/>
              <a:pPr>
                <a:defRPr/>
              </a:pPr>
              <a:t>‹#›</a:t>
            </a:fld>
            <a:endParaRPr lang="en-US" altLang="ja-JP"/>
          </a:p>
        </p:txBody>
      </p:sp>
    </p:spTree>
    <p:extLst>
      <p:ext uri="{BB962C8B-B14F-4D97-AF65-F5344CB8AC3E}">
        <p14:creationId xmlns:p14="http://schemas.microsoft.com/office/powerpoint/2010/main" val="4092142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68673D-5BCD-0750-EAE8-3BF16ADB7A7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E12E0E-83D3-D8FA-FE15-89D0320B33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091450D-DD85-3B47-1F18-3EA4F7A296F2}"/>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B6E304A2-CCCE-9BFB-C312-BE4714FC97A1}"/>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64620823-085C-1595-1316-0B4911482811}"/>
              </a:ext>
            </a:extLst>
          </p:cNvPr>
          <p:cNvSpPr>
            <a:spLocks noGrp="1"/>
          </p:cNvSpPr>
          <p:nvPr>
            <p:ph type="sldNum" sz="quarter" idx="12"/>
          </p:nvPr>
        </p:nvSpPr>
        <p:spPr/>
        <p:txBody>
          <a:bodyPr/>
          <a:lstStyle/>
          <a:p>
            <a:pPr>
              <a:defRPr/>
            </a:pPr>
            <a:fld id="{B64132EC-23B4-4D76-B9BC-7C8746038B23}" type="slidenum">
              <a:rPr lang="en-US" altLang="ja-JP" smtClean="0"/>
              <a:pPr>
                <a:defRPr/>
              </a:pPr>
              <a:t>‹#›</a:t>
            </a:fld>
            <a:endParaRPr lang="en-US" altLang="ja-JP"/>
          </a:p>
        </p:txBody>
      </p:sp>
    </p:spTree>
    <p:extLst>
      <p:ext uri="{BB962C8B-B14F-4D97-AF65-F5344CB8AC3E}">
        <p14:creationId xmlns:p14="http://schemas.microsoft.com/office/powerpoint/2010/main" val="2982456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46D34E-8312-EFA3-83DA-F3938EDFD1E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51DDFCE-0632-0F36-CC8E-4B8C347C6C1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924D66A-3AD4-B2E9-45F2-9B8B9708BFF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DEB23E4-AFE5-4B8D-8176-5D19C8874453}"/>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7D758544-6EA2-4BB2-ADBE-8B80EA85ADC6}"/>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93921C02-35CD-BC69-6AC0-32DC39F7D45C}"/>
              </a:ext>
            </a:extLst>
          </p:cNvPr>
          <p:cNvSpPr>
            <a:spLocks noGrp="1"/>
          </p:cNvSpPr>
          <p:nvPr>
            <p:ph type="sldNum" sz="quarter" idx="12"/>
          </p:nvPr>
        </p:nvSpPr>
        <p:spPr/>
        <p:txBody>
          <a:bodyPr/>
          <a:lstStyle/>
          <a:p>
            <a:pPr>
              <a:defRPr/>
            </a:pPr>
            <a:fld id="{AE5679D4-4A3C-415A-9A06-DFA9BAA02E38}" type="slidenum">
              <a:rPr lang="en-US" altLang="ja-JP" smtClean="0"/>
              <a:pPr>
                <a:defRPr/>
              </a:pPr>
              <a:t>‹#›</a:t>
            </a:fld>
            <a:endParaRPr lang="en-US" altLang="ja-JP"/>
          </a:p>
        </p:txBody>
      </p:sp>
    </p:spTree>
    <p:extLst>
      <p:ext uri="{BB962C8B-B14F-4D97-AF65-F5344CB8AC3E}">
        <p14:creationId xmlns:p14="http://schemas.microsoft.com/office/powerpoint/2010/main" val="3384629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31DBFB-BDC4-944F-289E-9803DB9B833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CDE460F-E2F7-5CA3-70F3-1D6150CB2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BFAF535-3E3F-9B99-80EA-B6DEBF3CEEC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6E9899C-6630-D00C-EA4B-7D78C788A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92C9A15-3270-AC93-6F7D-D57D2399691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18BF98D-F59E-3481-943B-EDC29488B512}"/>
              </a:ext>
            </a:extLst>
          </p:cNvPr>
          <p:cNvSpPr>
            <a:spLocks noGrp="1"/>
          </p:cNvSpPr>
          <p:nvPr>
            <p:ph type="dt" sz="half" idx="10"/>
          </p:nvPr>
        </p:nvSpPr>
        <p:spPr/>
        <p:txBody>
          <a:bodyPr/>
          <a:lstStyle/>
          <a:p>
            <a:pPr>
              <a:defRPr/>
            </a:pPr>
            <a:endParaRPr lang="en-US" altLang="ja-JP"/>
          </a:p>
        </p:txBody>
      </p:sp>
      <p:sp>
        <p:nvSpPr>
          <p:cNvPr id="8" name="フッター プレースホルダー 7">
            <a:extLst>
              <a:ext uri="{FF2B5EF4-FFF2-40B4-BE49-F238E27FC236}">
                <a16:creationId xmlns:a16="http://schemas.microsoft.com/office/drawing/2014/main" id="{3E71514E-3201-0EF2-A510-168CE1F7E031}"/>
              </a:ext>
            </a:extLst>
          </p:cNvPr>
          <p:cNvSpPr>
            <a:spLocks noGrp="1"/>
          </p:cNvSpPr>
          <p:nvPr>
            <p:ph type="ftr" sz="quarter" idx="11"/>
          </p:nvPr>
        </p:nvSpPr>
        <p:spPr/>
        <p:txBody>
          <a:bodyPr/>
          <a:lstStyle/>
          <a:p>
            <a:pPr>
              <a:defRPr/>
            </a:pPr>
            <a:endParaRPr lang="en-US" altLang="ja-JP"/>
          </a:p>
        </p:txBody>
      </p:sp>
      <p:sp>
        <p:nvSpPr>
          <p:cNvPr id="9" name="スライド番号プレースホルダー 8">
            <a:extLst>
              <a:ext uri="{FF2B5EF4-FFF2-40B4-BE49-F238E27FC236}">
                <a16:creationId xmlns:a16="http://schemas.microsoft.com/office/drawing/2014/main" id="{67B6A9BF-981A-1B59-F00D-87FC32B009FD}"/>
              </a:ext>
            </a:extLst>
          </p:cNvPr>
          <p:cNvSpPr>
            <a:spLocks noGrp="1"/>
          </p:cNvSpPr>
          <p:nvPr>
            <p:ph type="sldNum" sz="quarter" idx="12"/>
          </p:nvPr>
        </p:nvSpPr>
        <p:spPr/>
        <p:txBody>
          <a:bodyPr/>
          <a:lstStyle/>
          <a:p>
            <a:pPr>
              <a:defRPr/>
            </a:pPr>
            <a:fld id="{0480E233-ACC8-4178-855B-DB63D11C6BDE}" type="slidenum">
              <a:rPr lang="en-US" altLang="ja-JP" smtClean="0"/>
              <a:pPr>
                <a:defRPr/>
              </a:pPr>
              <a:t>‹#›</a:t>
            </a:fld>
            <a:endParaRPr lang="en-US" altLang="ja-JP"/>
          </a:p>
        </p:txBody>
      </p:sp>
    </p:spTree>
    <p:extLst>
      <p:ext uri="{BB962C8B-B14F-4D97-AF65-F5344CB8AC3E}">
        <p14:creationId xmlns:p14="http://schemas.microsoft.com/office/powerpoint/2010/main" val="972733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43BAC-605E-4ADA-6F8D-BC12A8D8646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D2EACF0-1624-B3E4-4AEA-F772FA265C28}"/>
              </a:ext>
            </a:extLst>
          </p:cNvPr>
          <p:cNvSpPr>
            <a:spLocks noGrp="1"/>
          </p:cNvSpPr>
          <p:nvPr>
            <p:ph type="dt" sz="half" idx="10"/>
          </p:nvPr>
        </p:nvSpPr>
        <p:spPr/>
        <p:txBody>
          <a:bodyPr/>
          <a:lstStyle/>
          <a:p>
            <a:pPr>
              <a:defRPr/>
            </a:pPr>
            <a:endParaRPr lang="en-US" altLang="ja-JP"/>
          </a:p>
        </p:txBody>
      </p:sp>
      <p:sp>
        <p:nvSpPr>
          <p:cNvPr id="4" name="フッター プレースホルダー 3">
            <a:extLst>
              <a:ext uri="{FF2B5EF4-FFF2-40B4-BE49-F238E27FC236}">
                <a16:creationId xmlns:a16="http://schemas.microsoft.com/office/drawing/2014/main" id="{6C4A85F8-2CEC-0628-40BD-99E578571949}"/>
              </a:ext>
            </a:extLst>
          </p:cNvPr>
          <p:cNvSpPr>
            <a:spLocks noGrp="1"/>
          </p:cNvSpPr>
          <p:nvPr>
            <p:ph type="ftr" sz="quarter" idx="11"/>
          </p:nvPr>
        </p:nvSpPr>
        <p:spPr/>
        <p:txBody>
          <a:bodyPr/>
          <a:lstStyle/>
          <a:p>
            <a:pPr>
              <a:defRPr/>
            </a:pPr>
            <a:endParaRPr lang="en-US" altLang="ja-JP"/>
          </a:p>
        </p:txBody>
      </p:sp>
      <p:sp>
        <p:nvSpPr>
          <p:cNvPr id="5" name="スライド番号プレースホルダー 4">
            <a:extLst>
              <a:ext uri="{FF2B5EF4-FFF2-40B4-BE49-F238E27FC236}">
                <a16:creationId xmlns:a16="http://schemas.microsoft.com/office/drawing/2014/main" id="{1CE12E07-4D52-46CE-188A-2A2F98E6B1E4}"/>
              </a:ext>
            </a:extLst>
          </p:cNvPr>
          <p:cNvSpPr>
            <a:spLocks noGrp="1"/>
          </p:cNvSpPr>
          <p:nvPr>
            <p:ph type="sldNum" sz="quarter" idx="12"/>
          </p:nvPr>
        </p:nvSpPr>
        <p:spPr/>
        <p:txBody>
          <a:bodyPr/>
          <a:lstStyle/>
          <a:p>
            <a:pPr>
              <a:defRPr/>
            </a:pPr>
            <a:fld id="{A7D83738-1CB2-4BE1-B97E-750FF56B3706}" type="slidenum">
              <a:rPr lang="en-US" altLang="ja-JP" smtClean="0"/>
              <a:pPr>
                <a:defRPr/>
              </a:pPr>
              <a:t>‹#›</a:t>
            </a:fld>
            <a:endParaRPr lang="en-US" altLang="ja-JP"/>
          </a:p>
        </p:txBody>
      </p:sp>
    </p:spTree>
    <p:extLst>
      <p:ext uri="{BB962C8B-B14F-4D97-AF65-F5344CB8AC3E}">
        <p14:creationId xmlns:p14="http://schemas.microsoft.com/office/powerpoint/2010/main" val="3823516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D2C4710-FAAF-1D79-AF4F-516058BA1840}"/>
              </a:ext>
            </a:extLst>
          </p:cNvPr>
          <p:cNvSpPr>
            <a:spLocks noGrp="1"/>
          </p:cNvSpPr>
          <p:nvPr>
            <p:ph type="dt" sz="half" idx="10"/>
          </p:nvPr>
        </p:nvSpPr>
        <p:spPr/>
        <p:txBody>
          <a:bodyPr/>
          <a:lstStyle/>
          <a:p>
            <a:pPr>
              <a:defRPr/>
            </a:pPr>
            <a:endParaRPr lang="en-US" altLang="ja-JP"/>
          </a:p>
        </p:txBody>
      </p:sp>
      <p:sp>
        <p:nvSpPr>
          <p:cNvPr id="3" name="フッター プレースホルダー 2">
            <a:extLst>
              <a:ext uri="{FF2B5EF4-FFF2-40B4-BE49-F238E27FC236}">
                <a16:creationId xmlns:a16="http://schemas.microsoft.com/office/drawing/2014/main" id="{DD8E79A2-9947-C769-65F5-84E908758CCB}"/>
              </a:ext>
            </a:extLst>
          </p:cNvPr>
          <p:cNvSpPr>
            <a:spLocks noGrp="1"/>
          </p:cNvSpPr>
          <p:nvPr>
            <p:ph type="ftr" sz="quarter" idx="11"/>
          </p:nvPr>
        </p:nvSpPr>
        <p:spPr/>
        <p:txBody>
          <a:bodyPr/>
          <a:lstStyle/>
          <a:p>
            <a:pPr>
              <a:defRPr/>
            </a:pPr>
            <a:endParaRPr lang="en-US" altLang="ja-JP"/>
          </a:p>
        </p:txBody>
      </p:sp>
      <p:sp>
        <p:nvSpPr>
          <p:cNvPr id="4" name="スライド番号プレースホルダー 3">
            <a:extLst>
              <a:ext uri="{FF2B5EF4-FFF2-40B4-BE49-F238E27FC236}">
                <a16:creationId xmlns:a16="http://schemas.microsoft.com/office/drawing/2014/main" id="{3F65E56E-E654-DCBD-E7D5-17FA54103BF5}"/>
              </a:ext>
            </a:extLst>
          </p:cNvPr>
          <p:cNvSpPr>
            <a:spLocks noGrp="1"/>
          </p:cNvSpPr>
          <p:nvPr>
            <p:ph type="sldNum" sz="quarter" idx="12"/>
          </p:nvPr>
        </p:nvSpPr>
        <p:spPr/>
        <p:txBody>
          <a:bodyPr/>
          <a:lstStyle/>
          <a:p>
            <a:pPr>
              <a:defRPr/>
            </a:pPr>
            <a:fld id="{3BE41A02-6C43-4E4B-BBF5-2F917ACCE1B1}" type="slidenum">
              <a:rPr lang="en-US" altLang="ja-JP" smtClean="0"/>
              <a:pPr>
                <a:defRPr/>
              </a:pPr>
              <a:t>‹#›</a:t>
            </a:fld>
            <a:endParaRPr lang="en-US" altLang="ja-JP"/>
          </a:p>
        </p:txBody>
      </p:sp>
    </p:spTree>
    <p:extLst>
      <p:ext uri="{BB962C8B-B14F-4D97-AF65-F5344CB8AC3E}">
        <p14:creationId xmlns:p14="http://schemas.microsoft.com/office/powerpoint/2010/main" val="252107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3DD09C-569A-8092-299A-EED51B9AADE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222EAB-DD33-A413-9DDB-44B4D21B17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3DF5702-40E7-E1E6-4AB5-2677E050ABE1}"/>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5" name="フッター プレースホルダー 4">
            <a:extLst>
              <a:ext uri="{FF2B5EF4-FFF2-40B4-BE49-F238E27FC236}">
                <a16:creationId xmlns:a16="http://schemas.microsoft.com/office/drawing/2014/main" id="{771CD13F-B43A-B325-E823-A7FDF442AB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0C23FE-8115-9A28-B64F-65C99D7E51BE}"/>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770180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E24B16-020B-E3B4-5F82-56D14FB2FD7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918159D-A321-D268-9CA0-BA1E51A480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E693EB2-0BA2-A77C-DAC5-EE0D90D90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0C8B9B-B6FA-5A2F-5EDF-B9732D1C0265}"/>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53D82DCA-DEDC-9AE2-E6C6-71CE30A69001}"/>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5C882983-1725-BD98-37CB-4F93ED787473}"/>
              </a:ext>
            </a:extLst>
          </p:cNvPr>
          <p:cNvSpPr>
            <a:spLocks noGrp="1"/>
          </p:cNvSpPr>
          <p:nvPr>
            <p:ph type="sldNum" sz="quarter" idx="12"/>
          </p:nvPr>
        </p:nvSpPr>
        <p:spPr/>
        <p:txBody>
          <a:bodyPr/>
          <a:lstStyle/>
          <a:p>
            <a:pPr>
              <a:defRPr/>
            </a:pPr>
            <a:fld id="{E108D9C2-9F46-4CCB-B4C9-F89ED63FD990}" type="slidenum">
              <a:rPr lang="en-US" altLang="ja-JP" smtClean="0"/>
              <a:pPr>
                <a:defRPr/>
              </a:pPr>
              <a:t>‹#›</a:t>
            </a:fld>
            <a:endParaRPr lang="en-US" altLang="ja-JP"/>
          </a:p>
        </p:txBody>
      </p:sp>
    </p:spTree>
    <p:extLst>
      <p:ext uri="{BB962C8B-B14F-4D97-AF65-F5344CB8AC3E}">
        <p14:creationId xmlns:p14="http://schemas.microsoft.com/office/powerpoint/2010/main" val="2771763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8A6DDE-4490-0083-E3E0-B78FA962C09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D080D37-096E-1363-6135-1E9C93A70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3E82F1-07BC-FD39-1BC4-B9F2F44D7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8ECC6C-B4C7-7035-7A4A-F153F9DC38C0}"/>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73001BE9-CB5E-84A7-23F5-395123DFBE48}"/>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606E9C6A-8395-B8C1-E2A0-9B489340A4E7}"/>
              </a:ext>
            </a:extLst>
          </p:cNvPr>
          <p:cNvSpPr>
            <a:spLocks noGrp="1"/>
          </p:cNvSpPr>
          <p:nvPr>
            <p:ph type="sldNum" sz="quarter" idx="12"/>
          </p:nvPr>
        </p:nvSpPr>
        <p:spPr/>
        <p:txBody>
          <a:bodyPr/>
          <a:lstStyle/>
          <a:p>
            <a:pPr>
              <a:defRPr/>
            </a:pPr>
            <a:fld id="{35B4AA19-D3DC-45C8-8333-C512B626B4B4}" type="slidenum">
              <a:rPr lang="en-US" altLang="ja-JP" smtClean="0"/>
              <a:pPr>
                <a:defRPr/>
              </a:pPr>
              <a:t>‹#›</a:t>
            </a:fld>
            <a:endParaRPr lang="en-US" altLang="ja-JP"/>
          </a:p>
        </p:txBody>
      </p:sp>
    </p:spTree>
    <p:extLst>
      <p:ext uri="{BB962C8B-B14F-4D97-AF65-F5344CB8AC3E}">
        <p14:creationId xmlns:p14="http://schemas.microsoft.com/office/powerpoint/2010/main" val="1210781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E23AC-E536-2F7E-069D-3E4D1B487FE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D0E071-518C-C3D8-37F3-229EA00FA4E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B8E6B7-0EBC-3361-EE5E-972500F329A3}"/>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622672A0-C58E-62ED-A755-A74F905E8102}"/>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5E63EF6E-FE3B-68E2-BC27-E8C1632EB6B5}"/>
              </a:ext>
            </a:extLst>
          </p:cNvPr>
          <p:cNvSpPr>
            <a:spLocks noGrp="1"/>
          </p:cNvSpPr>
          <p:nvPr>
            <p:ph type="sldNum" sz="quarter" idx="12"/>
          </p:nvPr>
        </p:nvSpPr>
        <p:spPr/>
        <p:txBody>
          <a:bodyPr/>
          <a:lstStyle/>
          <a:p>
            <a:pPr>
              <a:defRPr/>
            </a:pPr>
            <a:fld id="{E108D9C2-9F46-4CCB-B4C9-F89ED63FD990}" type="slidenum">
              <a:rPr lang="en-US" altLang="ja-JP" smtClean="0"/>
              <a:pPr>
                <a:defRPr/>
              </a:pPr>
              <a:t>‹#›</a:t>
            </a:fld>
            <a:endParaRPr lang="en-US" altLang="ja-JP"/>
          </a:p>
        </p:txBody>
      </p:sp>
    </p:spTree>
    <p:extLst>
      <p:ext uri="{BB962C8B-B14F-4D97-AF65-F5344CB8AC3E}">
        <p14:creationId xmlns:p14="http://schemas.microsoft.com/office/powerpoint/2010/main" val="4097738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8B7A4C0-EAA9-8BD9-DDD4-4CC1AE47D32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0FCFFC7-E985-89BD-C70E-E9957F8274E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95CDC7-B8DD-6340-1298-175FFC898F0A}"/>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E0A8921C-6291-62FF-CF3E-6A3DC3767126}"/>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64DCE9CC-4C0E-0064-59F2-7B9076D17A6A}"/>
              </a:ext>
            </a:extLst>
          </p:cNvPr>
          <p:cNvSpPr>
            <a:spLocks noGrp="1"/>
          </p:cNvSpPr>
          <p:nvPr>
            <p:ph type="sldNum" sz="quarter" idx="12"/>
          </p:nvPr>
        </p:nvSpPr>
        <p:spPr/>
        <p:txBody>
          <a:bodyPr/>
          <a:lstStyle/>
          <a:p>
            <a:pPr>
              <a:defRPr/>
            </a:pPr>
            <a:fld id="{6B3F7F78-E378-4EF0-AE61-9AAEB77DF515}" type="slidenum">
              <a:rPr lang="en-US" altLang="ja-JP" smtClean="0"/>
              <a:pPr>
                <a:defRPr/>
              </a:pPr>
              <a:t>‹#›</a:t>
            </a:fld>
            <a:endParaRPr lang="en-US" altLang="ja-JP"/>
          </a:p>
        </p:txBody>
      </p:sp>
    </p:spTree>
    <p:extLst>
      <p:ext uri="{BB962C8B-B14F-4D97-AF65-F5344CB8AC3E}">
        <p14:creationId xmlns:p14="http://schemas.microsoft.com/office/powerpoint/2010/main" val="3635725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0037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4439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98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6" name="フッター プレースホルダー 5"/>
          <p:cNvSpPr>
            <a:spLocks noGrp="1"/>
          </p:cNvSpPr>
          <p:nvPr>
            <p:ph type="ftr" sz="quarter" idx="11"/>
          </p:nvPr>
        </p:nvSpPr>
        <p:spPr/>
        <p:txBody>
          <a:bodyPr/>
          <a:lstStyle/>
          <a:p>
            <a:endParaRPr lang="en-US" dirty="0"/>
          </a:p>
        </p:txBody>
      </p:sp>
      <p:sp>
        <p:nvSpPr>
          <p:cNvPr id="7" name="スライド番号プレースホルダー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9618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8" name="フッター プレースホルダー 7"/>
          <p:cNvSpPr>
            <a:spLocks noGrp="1"/>
          </p:cNvSpPr>
          <p:nvPr>
            <p:ph type="ftr" sz="quarter" idx="11"/>
          </p:nvPr>
        </p:nvSpPr>
        <p:spPr/>
        <p:txBody>
          <a:bodyPr/>
          <a:lstStyle/>
          <a:p>
            <a:endParaRPr lang="en-US" dirty="0"/>
          </a:p>
        </p:txBody>
      </p:sp>
      <p:sp>
        <p:nvSpPr>
          <p:cNvPr id="9" name="スライド番号プレースホルダー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7569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4" name="フッター プレースホルダー 3"/>
          <p:cNvSpPr>
            <a:spLocks noGrp="1"/>
          </p:cNvSpPr>
          <p:nvPr>
            <p:ph type="ftr" sz="quarter" idx="11"/>
          </p:nvPr>
        </p:nvSpPr>
        <p:spPr/>
        <p:txBody>
          <a:bodyPr/>
          <a:lstStyle/>
          <a:p>
            <a:endParaRPr lang="en-US" dirty="0"/>
          </a:p>
        </p:txBody>
      </p:sp>
      <p:sp>
        <p:nvSpPr>
          <p:cNvPr id="5" name="スライド番号プレースホルダー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6737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B367FD-C8E8-C79B-0B19-7CA36389A50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2480E1-037D-12B0-B0D8-1CEEE8F81EE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B0247F4-5A30-8F73-D235-E428E2B9308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50DE34D-7B36-EAB2-83B1-04BC0119017B}"/>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6" name="フッター プレースホルダー 5">
            <a:extLst>
              <a:ext uri="{FF2B5EF4-FFF2-40B4-BE49-F238E27FC236}">
                <a16:creationId xmlns:a16="http://schemas.microsoft.com/office/drawing/2014/main" id="{53E9BFF9-4A8D-00D7-FE6B-46B9F64F22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D5A3D66-6679-5711-E8D2-DE5B83AAFABA}"/>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2024362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3" name="フッター プレースホルダー 2"/>
          <p:cNvSpPr>
            <a:spLocks noGrp="1"/>
          </p:cNvSpPr>
          <p:nvPr>
            <p:ph type="ftr" sz="quarter" idx="11"/>
          </p:nvPr>
        </p:nvSpPr>
        <p:spPr/>
        <p:txBody>
          <a:bodyPr/>
          <a:lstStyle/>
          <a:p>
            <a:endParaRPr lang="en-US" dirty="0"/>
          </a:p>
        </p:txBody>
      </p:sp>
      <p:sp>
        <p:nvSpPr>
          <p:cNvPr id="4" name="スライド番号プレースホルダー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1704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6" name="フッター プレースホルダー 5"/>
          <p:cNvSpPr>
            <a:spLocks noGrp="1"/>
          </p:cNvSpPr>
          <p:nvPr>
            <p:ph type="ftr" sz="quarter" idx="11"/>
          </p:nvPr>
        </p:nvSpPr>
        <p:spPr/>
        <p:txBody>
          <a:bodyPr/>
          <a:lstStyle/>
          <a:p>
            <a:endParaRPr lang="en-US" dirty="0"/>
          </a:p>
        </p:txBody>
      </p:sp>
      <p:sp>
        <p:nvSpPr>
          <p:cNvPr id="7" name="スライド番号プレースホルダー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4566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6" name="フッター プレースホルダー 5"/>
          <p:cNvSpPr>
            <a:spLocks noGrp="1"/>
          </p:cNvSpPr>
          <p:nvPr>
            <p:ph type="ftr" sz="quarter" idx="11"/>
          </p:nvPr>
        </p:nvSpPr>
        <p:spPr/>
        <p:txBody>
          <a:bodyPr/>
          <a:lstStyle/>
          <a:p>
            <a:endParaRPr lang="en-US" dirty="0"/>
          </a:p>
        </p:txBody>
      </p:sp>
      <p:sp>
        <p:nvSpPr>
          <p:cNvPr id="7" name="スライド番号プレースホルダー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820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7569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1BEF0D-F0BB-DE4B-95CE-6DB70DBA9567}" type="datetimeFigureOut">
              <a:rPr lang="en-US" smtClean="0"/>
              <a:pPr/>
              <a:t>2/14/2026</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8886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8"/>
        <p:cNvGrpSpPr/>
        <p:nvPr/>
      </p:nvGrpSpPr>
      <p:grpSpPr>
        <a:xfrm>
          <a:off x="0" y="0"/>
          <a:ext cx="0" cy="0"/>
          <a:chOff x="0" y="0"/>
          <a:chExt cx="0" cy="0"/>
        </a:xfrm>
      </p:grpSpPr>
      <p:sp>
        <p:nvSpPr>
          <p:cNvPr id="41" name="Google Shape;41;p7"/>
          <p:cNvSpPr txBox="1">
            <a:spLocks noGrp="1"/>
          </p:cNvSpPr>
          <p:nvPr>
            <p:ph type="title"/>
          </p:nvPr>
        </p:nvSpPr>
        <p:spPr>
          <a:xfrm>
            <a:off x="1125900" y="7464"/>
            <a:ext cx="4736800" cy="152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2" name="Google Shape;42;p7"/>
          <p:cNvSpPr txBox="1">
            <a:spLocks noGrp="1"/>
          </p:cNvSpPr>
          <p:nvPr>
            <p:ph type="body" idx="1"/>
          </p:nvPr>
        </p:nvSpPr>
        <p:spPr>
          <a:xfrm>
            <a:off x="1125900" y="2064700"/>
            <a:ext cx="2558400" cy="4300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43" name="Google Shape;43;p7"/>
          <p:cNvSpPr txBox="1">
            <a:spLocks noGrp="1"/>
          </p:cNvSpPr>
          <p:nvPr>
            <p:ph type="body" idx="2"/>
          </p:nvPr>
        </p:nvSpPr>
        <p:spPr>
          <a:xfrm>
            <a:off x="3815484" y="2064700"/>
            <a:ext cx="2558400" cy="4300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44" name="Google Shape;44;p7"/>
          <p:cNvSpPr txBox="1">
            <a:spLocks noGrp="1"/>
          </p:cNvSpPr>
          <p:nvPr>
            <p:ph type="body" idx="3"/>
          </p:nvPr>
        </p:nvSpPr>
        <p:spPr>
          <a:xfrm>
            <a:off x="6505068" y="2064700"/>
            <a:ext cx="2558400" cy="4300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45" name="Google Shape;45;p7"/>
          <p:cNvSpPr txBox="1">
            <a:spLocks noGrp="1"/>
          </p:cNvSpPr>
          <p:nvPr>
            <p:ph type="sldNum" idx="12"/>
          </p:nvPr>
        </p:nvSpPr>
        <p:spPr>
          <a:xfrm>
            <a:off x="-100" y="0"/>
            <a:ext cx="892800" cy="152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6303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305805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2443971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4143918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252679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5D46A9-47FB-F507-2E58-CBF2C909A48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C61A6AF-5BFC-FD59-5771-3AA62DF96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5E17289-4777-91DF-2529-A84B1661DB9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3580AC8-E133-45E6-7888-1A2497824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48D03B6-BA5D-E7B4-C86D-C3D3AD9A7AE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3B1F632-4881-192B-27C8-18A0FD9B065D}"/>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8" name="フッター プレースホルダー 7">
            <a:extLst>
              <a:ext uri="{FF2B5EF4-FFF2-40B4-BE49-F238E27FC236}">
                <a16:creationId xmlns:a16="http://schemas.microsoft.com/office/drawing/2014/main" id="{EB734146-20FE-A760-1CFF-6A89958FDA7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7F2D0E9-5EC0-F1C7-1DD9-3A91D64DE4D0}"/>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4117566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2117771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566664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2200156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257155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3390598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921287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BF3A8EE-D121-47D0-9ACA-4D29EEE4E4C8}"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3843317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493203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015504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89445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CEFC75-0CF1-E40F-B349-0FF94778D73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94573E2-FE5E-E127-D2D0-5CA074F4D177}"/>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4" name="フッター プレースホルダー 3">
            <a:extLst>
              <a:ext uri="{FF2B5EF4-FFF2-40B4-BE49-F238E27FC236}">
                <a16:creationId xmlns:a16="http://schemas.microsoft.com/office/drawing/2014/main" id="{118830E4-96F9-D1ED-9519-C5707149A98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7AAEF8A-D3C0-1F60-E7CE-385807E55FCA}"/>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1844427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237116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17121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732480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189138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37666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70745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291907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2026/2/14</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2740920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2847017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409902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D3DBE5E-EF51-2CC1-60AF-BB2D97F96110}"/>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3" name="フッター プレースホルダー 2">
            <a:extLst>
              <a:ext uri="{FF2B5EF4-FFF2-40B4-BE49-F238E27FC236}">
                <a16:creationId xmlns:a16="http://schemas.microsoft.com/office/drawing/2014/main" id="{78697F58-4177-E436-5F5B-1C77AAA59FD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6748435-9822-60DD-ECC7-71C9DF7A4DB6}"/>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1660022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35056463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24401676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4355023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868978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3700791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311262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520800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1464400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8319767-94A1-4AC7-8C44-44EDB8521F7D}"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11179357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3853465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D497D-2207-43C4-2120-DDEB03A25BD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4FE953C-E847-24BC-868F-D16B54B4C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88075D8-B0F8-1ADA-5F9C-171B34408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36FE37F-1588-7AAE-0F8A-2FD9E113F351}"/>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6" name="フッター プレースホルダー 5">
            <a:extLst>
              <a:ext uri="{FF2B5EF4-FFF2-40B4-BE49-F238E27FC236}">
                <a16:creationId xmlns:a16="http://schemas.microsoft.com/office/drawing/2014/main" id="{44591E23-DFE8-A0C6-BCD3-5C7ABA4A513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298720-3EF2-EA27-7981-65B2B7D68520}"/>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3265585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3324913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2645442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22043367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7463397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3129399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33354742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29687458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3185531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29454983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9AF2A3-4B3D-4078-9399-70F454833197}" type="datetimeFigureOut">
              <a:rPr kumimoji="1" lang="ja-JP" altLang="en-US" smtClean="0"/>
              <a:t>2026/2/14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3378514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CBA4CD-4184-113C-C7D5-B0C6B207AF0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2A3AED4-CD6F-47DA-43C8-9DCDA76AC8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3ED8D92-B850-5E7D-90A3-5210F123A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14FEC74-201B-8E2F-97AA-B610823DE102}"/>
              </a:ext>
            </a:extLst>
          </p:cNvPr>
          <p:cNvSpPr>
            <a:spLocks noGrp="1"/>
          </p:cNvSpPr>
          <p:nvPr>
            <p:ph type="dt" sz="half" idx="10"/>
          </p:nvPr>
        </p:nvSpPr>
        <p:spPr/>
        <p:txBody>
          <a:bodyPr/>
          <a:lstStyle/>
          <a:p>
            <a:fld id="{2636E5FD-24EB-4C2F-9B96-0DC36D9418A0}" type="datetimeFigureOut">
              <a:rPr kumimoji="1" lang="ja-JP" altLang="en-US" smtClean="0"/>
              <a:t>2026/2/14</a:t>
            </a:fld>
            <a:endParaRPr kumimoji="1" lang="ja-JP" altLang="en-US"/>
          </a:p>
        </p:txBody>
      </p:sp>
      <p:sp>
        <p:nvSpPr>
          <p:cNvPr id="6" name="フッター プレースホルダー 5">
            <a:extLst>
              <a:ext uri="{FF2B5EF4-FFF2-40B4-BE49-F238E27FC236}">
                <a16:creationId xmlns:a16="http://schemas.microsoft.com/office/drawing/2014/main" id="{FD414141-3EE4-3C9E-5D25-39C7B141F0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5060D54-6D0E-DA4C-5EEE-3956221F91ED}"/>
              </a:ext>
            </a:extLst>
          </p:cNvPr>
          <p:cNvSpPr>
            <a:spLocks noGrp="1"/>
          </p:cNvSpPr>
          <p:nvPr>
            <p:ph type="sldNum" sz="quarter" idx="12"/>
          </p:nvPr>
        </p:nvSpPr>
        <p:spPr/>
        <p:txBody>
          <a:body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30626824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25B9EA97-2F30-4B33-8E6E-5DF05B0450B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6381DAB-04EA-4F17-8AB3-8C768E23B30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197DC07-B83B-4ECE-9737-6FF468E667D2}"/>
              </a:ext>
            </a:extLst>
          </p:cNvPr>
          <p:cNvSpPr>
            <a:spLocks noGrp="1" noChangeArrowheads="1"/>
          </p:cNvSpPr>
          <p:nvPr>
            <p:ph type="sldNum" sz="quarter" idx="12"/>
          </p:nvPr>
        </p:nvSpPr>
        <p:spPr>
          <a:ln/>
        </p:spPr>
        <p:txBody>
          <a:bodyPr/>
          <a:lstStyle>
            <a:lvl1pPr>
              <a:defRPr/>
            </a:lvl1pPr>
          </a:lstStyle>
          <a:p>
            <a:pPr>
              <a:defRPr/>
            </a:pPr>
            <a:fld id="{4C83908D-AA39-450F-B40F-22250CC1F919}" type="slidenum">
              <a:rPr lang="en-US" altLang="ja-JP"/>
              <a:pPr>
                <a:defRPr/>
              </a:pPr>
              <a:t>‹#›</a:t>
            </a:fld>
            <a:endParaRPr lang="en-US" altLang="ja-JP"/>
          </a:p>
        </p:txBody>
      </p:sp>
    </p:spTree>
    <p:extLst>
      <p:ext uri="{BB962C8B-B14F-4D97-AF65-F5344CB8AC3E}">
        <p14:creationId xmlns:p14="http://schemas.microsoft.com/office/powerpoint/2010/main" val="26351479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696D993-32BB-4D77-8DB7-1DDC2E89043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3CFDDC3-E5F7-4579-AB0A-A5387362624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EDBD9CF-99BE-412F-B9E3-DEF673D6A1DA}"/>
              </a:ext>
            </a:extLst>
          </p:cNvPr>
          <p:cNvSpPr>
            <a:spLocks noGrp="1" noChangeArrowheads="1"/>
          </p:cNvSpPr>
          <p:nvPr>
            <p:ph type="sldNum" sz="quarter" idx="12"/>
          </p:nvPr>
        </p:nvSpPr>
        <p:spPr>
          <a:ln/>
        </p:spPr>
        <p:txBody>
          <a:bodyPr/>
          <a:lstStyle>
            <a:lvl1pPr>
              <a:defRPr/>
            </a:lvl1pPr>
          </a:lstStyle>
          <a:p>
            <a:pPr>
              <a:defRPr/>
            </a:pPr>
            <a:fld id="{52D34669-A950-479A-8877-326ABEC43294}" type="slidenum">
              <a:rPr lang="en-US" altLang="ja-JP"/>
              <a:pPr>
                <a:defRPr/>
              </a:pPr>
              <a:t>‹#›</a:t>
            </a:fld>
            <a:endParaRPr lang="en-US" altLang="ja-JP"/>
          </a:p>
        </p:txBody>
      </p:sp>
    </p:spTree>
    <p:extLst>
      <p:ext uri="{BB962C8B-B14F-4D97-AF65-F5344CB8AC3E}">
        <p14:creationId xmlns:p14="http://schemas.microsoft.com/office/powerpoint/2010/main" val="3508446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F178317D-BE82-4B39-9753-0C26169AC41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1526BCD-46B8-42A0-94D7-8B2821F0A5D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61123E9-6EA7-425F-A98E-203F5426D27F}"/>
              </a:ext>
            </a:extLst>
          </p:cNvPr>
          <p:cNvSpPr>
            <a:spLocks noGrp="1" noChangeArrowheads="1"/>
          </p:cNvSpPr>
          <p:nvPr>
            <p:ph type="sldNum" sz="quarter" idx="12"/>
          </p:nvPr>
        </p:nvSpPr>
        <p:spPr>
          <a:ln/>
        </p:spPr>
        <p:txBody>
          <a:bodyPr/>
          <a:lstStyle>
            <a:lvl1pPr>
              <a:defRPr/>
            </a:lvl1pPr>
          </a:lstStyle>
          <a:p>
            <a:pPr>
              <a:defRPr/>
            </a:pPr>
            <a:fld id="{B64132EC-23B4-4D76-B9BC-7C8746038B23}" type="slidenum">
              <a:rPr lang="en-US" altLang="ja-JP"/>
              <a:pPr>
                <a:defRPr/>
              </a:pPr>
              <a:t>‹#›</a:t>
            </a:fld>
            <a:endParaRPr lang="en-US" altLang="ja-JP"/>
          </a:p>
        </p:txBody>
      </p:sp>
    </p:spTree>
    <p:extLst>
      <p:ext uri="{BB962C8B-B14F-4D97-AF65-F5344CB8AC3E}">
        <p14:creationId xmlns:p14="http://schemas.microsoft.com/office/powerpoint/2010/main" val="3498740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52678073-B28F-41C0-822E-F54BF544CD8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351A891-ECE3-4372-9916-B4CD23CF46E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4EB53866-0E6C-4277-BAB9-2AF2E649C177}"/>
              </a:ext>
            </a:extLst>
          </p:cNvPr>
          <p:cNvSpPr>
            <a:spLocks noGrp="1" noChangeArrowheads="1"/>
          </p:cNvSpPr>
          <p:nvPr>
            <p:ph type="sldNum" sz="quarter" idx="12"/>
          </p:nvPr>
        </p:nvSpPr>
        <p:spPr>
          <a:ln/>
        </p:spPr>
        <p:txBody>
          <a:bodyPr/>
          <a:lstStyle>
            <a:lvl1pPr>
              <a:defRPr/>
            </a:lvl1pPr>
          </a:lstStyle>
          <a:p>
            <a:pPr>
              <a:defRPr/>
            </a:pPr>
            <a:fld id="{AE5679D4-4A3C-415A-9A06-DFA9BAA02E38}" type="slidenum">
              <a:rPr lang="en-US" altLang="ja-JP"/>
              <a:pPr>
                <a:defRPr/>
              </a:pPr>
              <a:t>‹#›</a:t>
            </a:fld>
            <a:endParaRPr lang="en-US" altLang="ja-JP"/>
          </a:p>
        </p:txBody>
      </p:sp>
    </p:spTree>
    <p:extLst>
      <p:ext uri="{BB962C8B-B14F-4D97-AF65-F5344CB8AC3E}">
        <p14:creationId xmlns:p14="http://schemas.microsoft.com/office/powerpoint/2010/main" val="3537847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9B8AB3B2-2672-4F70-9BD9-E8B86CC3E88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AD6A51E0-AB33-44BE-9935-EBACF1D76D0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3CDC1A0F-5964-45A2-B98A-5A5E30DD2528}"/>
              </a:ext>
            </a:extLst>
          </p:cNvPr>
          <p:cNvSpPr>
            <a:spLocks noGrp="1" noChangeArrowheads="1"/>
          </p:cNvSpPr>
          <p:nvPr>
            <p:ph type="sldNum" sz="quarter" idx="12"/>
          </p:nvPr>
        </p:nvSpPr>
        <p:spPr>
          <a:ln/>
        </p:spPr>
        <p:txBody>
          <a:bodyPr/>
          <a:lstStyle>
            <a:lvl1pPr>
              <a:defRPr/>
            </a:lvl1pPr>
          </a:lstStyle>
          <a:p>
            <a:pPr>
              <a:defRPr/>
            </a:pPr>
            <a:fld id="{0480E233-ACC8-4178-855B-DB63D11C6BDE}" type="slidenum">
              <a:rPr lang="en-US" altLang="ja-JP"/>
              <a:pPr>
                <a:defRPr/>
              </a:pPr>
              <a:t>‹#›</a:t>
            </a:fld>
            <a:endParaRPr lang="en-US" altLang="ja-JP"/>
          </a:p>
        </p:txBody>
      </p:sp>
    </p:spTree>
    <p:extLst>
      <p:ext uri="{BB962C8B-B14F-4D97-AF65-F5344CB8AC3E}">
        <p14:creationId xmlns:p14="http://schemas.microsoft.com/office/powerpoint/2010/main" val="39818881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735D1F52-BB29-4362-994D-8E021F7FFD9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FECC4C27-8F9C-4818-B6ED-09F89895348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C53CA0FF-AA05-4CDD-8EE0-67F34F0B2800}"/>
              </a:ext>
            </a:extLst>
          </p:cNvPr>
          <p:cNvSpPr>
            <a:spLocks noGrp="1" noChangeArrowheads="1"/>
          </p:cNvSpPr>
          <p:nvPr>
            <p:ph type="sldNum" sz="quarter" idx="12"/>
          </p:nvPr>
        </p:nvSpPr>
        <p:spPr>
          <a:ln/>
        </p:spPr>
        <p:txBody>
          <a:bodyPr/>
          <a:lstStyle>
            <a:lvl1pPr>
              <a:defRPr/>
            </a:lvl1pPr>
          </a:lstStyle>
          <a:p>
            <a:pPr>
              <a:defRPr/>
            </a:pPr>
            <a:fld id="{A7D83738-1CB2-4BE1-B97E-750FF56B3706}" type="slidenum">
              <a:rPr lang="en-US" altLang="ja-JP"/>
              <a:pPr>
                <a:defRPr/>
              </a:pPr>
              <a:t>‹#›</a:t>
            </a:fld>
            <a:endParaRPr lang="en-US" altLang="ja-JP"/>
          </a:p>
        </p:txBody>
      </p:sp>
    </p:spTree>
    <p:extLst>
      <p:ext uri="{BB962C8B-B14F-4D97-AF65-F5344CB8AC3E}">
        <p14:creationId xmlns:p14="http://schemas.microsoft.com/office/powerpoint/2010/main" val="430024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D72C95-6780-473D-9DC4-2A81E498C84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B7C28382-E57D-4675-8014-8CB494E577C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6D715B3C-1B51-438A-A30D-C8E5ED7C84F4}"/>
              </a:ext>
            </a:extLst>
          </p:cNvPr>
          <p:cNvSpPr>
            <a:spLocks noGrp="1" noChangeArrowheads="1"/>
          </p:cNvSpPr>
          <p:nvPr>
            <p:ph type="sldNum" sz="quarter" idx="12"/>
          </p:nvPr>
        </p:nvSpPr>
        <p:spPr>
          <a:ln/>
        </p:spPr>
        <p:txBody>
          <a:bodyPr/>
          <a:lstStyle>
            <a:lvl1pPr>
              <a:defRPr/>
            </a:lvl1pPr>
          </a:lstStyle>
          <a:p>
            <a:pPr>
              <a:defRPr/>
            </a:pPr>
            <a:fld id="{3BE41A02-6C43-4E4B-BBF5-2F917ACCE1B1}" type="slidenum">
              <a:rPr lang="en-US" altLang="ja-JP"/>
              <a:pPr>
                <a:defRPr/>
              </a:pPr>
              <a:t>‹#›</a:t>
            </a:fld>
            <a:endParaRPr lang="en-US" altLang="ja-JP"/>
          </a:p>
        </p:txBody>
      </p:sp>
    </p:spTree>
    <p:extLst>
      <p:ext uri="{BB962C8B-B14F-4D97-AF65-F5344CB8AC3E}">
        <p14:creationId xmlns:p14="http://schemas.microsoft.com/office/powerpoint/2010/main" val="17989950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15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B8333016-4198-42FB-A3E8-A7C152DE0CD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DBB88BAC-9EA0-4253-A3AF-6277AB0FFBD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BD883AE0-FED2-4926-A983-366713AFA268}"/>
              </a:ext>
            </a:extLst>
          </p:cNvPr>
          <p:cNvSpPr>
            <a:spLocks noGrp="1" noChangeArrowheads="1"/>
          </p:cNvSpPr>
          <p:nvPr>
            <p:ph type="sldNum" sz="quarter" idx="12"/>
          </p:nvPr>
        </p:nvSpPr>
        <p:spPr>
          <a:ln/>
        </p:spPr>
        <p:txBody>
          <a:bodyPr/>
          <a:lstStyle>
            <a:lvl1pPr>
              <a:defRPr/>
            </a:lvl1pPr>
          </a:lstStyle>
          <a:p>
            <a:pPr>
              <a:defRPr/>
            </a:pPr>
            <a:fld id="{6E17A40B-BD17-402C-A281-AB1541C46414}" type="slidenum">
              <a:rPr lang="en-US" altLang="ja-JP"/>
              <a:pPr>
                <a:defRPr/>
              </a:pPr>
              <a:t>‹#›</a:t>
            </a:fld>
            <a:endParaRPr lang="en-US" altLang="ja-JP"/>
          </a:p>
        </p:txBody>
      </p:sp>
    </p:spTree>
    <p:extLst>
      <p:ext uri="{BB962C8B-B14F-4D97-AF65-F5344CB8AC3E}">
        <p14:creationId xmlns:p14="http://schemas.microsoft.com/office/powerpoint/2010/main" val="10239969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BD6D01CD-34FE-4719-92A2-2C011936E87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EB0B683-3051-43FD-8AAD-126A467E33A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B07CC5B-8EF1-4A96-8029-CE6F9B334E75}"/>
              </a:ext>
            </a:extLst>
          </p:cNvPr>
          <p:cNvSpPr>
            <a:spLocks noGrp="1" noChangeArrowheads="1"/>
          </p:cNvSpPr>
          <p:nvPr>
            <p:ph type="sldNum" sz="quarter" idx="12"/>
          </p:nvPr>
        </p:nvSpPr>
        <p:spPr>
          <a:ln/>
        </p:spPr>
        <p:txBody>
          <a:bodyPr/>
          <a:lstStyle>
            <a:lvl1pPr>
              <a:defRPr/>
            </a:lvl1pPr>
          </a:lstStyle>
          <a:p>
            <a:pPr>
              <a:defRPr/>
            </a:pPr>
            <a:fld id="{35B4AA19-D3DC-45C8-8333-C512B626B4B4}" type="slidenum">
              <a:rPr lang="en-US" altLang="ja-JP"/>
              <a:pPr>
                <a:defRPr/>
              </a:pPr>
              <a:t>‹#›</a:t>
            </a:fld>
            <a:endParaRPr lang="en-US" altLang="ja-JP"/>
          </a:p>
        </p:txBody>
      </p:sp>
    </p:spTree>
    <p:extLst>
      <p:ext uri="{BB962C8B-B14F-4D97-AF65-F5344CB8AC3E}">
        <p14:creationId xmlns:p14="http://schemas.microsoft.com/office/powerpoint/2010/main" val="40694258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77DBC05-C90A-4773-BB0E-AE72902C11B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124CAC5-6828-4393-8C70-587C9FDCE5D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27568BD-B1B5-4B5A-A8AA-6848158DF999}"/>
              </a:ext>
            </a:extLst>
          </p:cNvPr>
          <p:cNvSpPr>
            <a:spLocks noGrp="1" noChangeArrowheads="1"/>
          </p:cNvSpPr>
          <p:nvPr>
            <p:ph type="sldNum" sz="quarter" idx="12"/>
          </p:nvPr>
        </p:nvSpPr>
        <p:spPr>
          <a:ln/>
        </p:spPr>
        <p:txBody>
          <a:bodyPr/>
          <a:lstStyle>
            <a:lvl1pPr>
              <a:defRPr/>
            </a:lvl1pPr>
          </a:lstStyle>
          <a:p>
            <a:pPr>
              <a:defRPr/>
            </a:pPr>
            <a:fld id="{E7C653FD-45AA-4EEC-A6D3-5476E02E8AA7}" type="slidenum">
              <a:rPr lang="en-US" altLang="ja-JP"/>
              <a:pPr>
                <a:defRPr/>
              </a:pPr>
              <a:t>‹#›</a:t>
            </a:fld>
            <a:endParaRPr lang="en-US" altLang="ja-JP"/>
          </a:p>
        </p:txBody>
      </p:sp>
    </p:spTree>
    <p:extLst>
      <p:ext uri="{BB962C8B-B14F-4D97-AF65-F5344CB8AC3E}">
        <p14:creationId xmlns:p14="http://schemas.microsoft.com/office/powerpoint/2010/main" val="3705713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1D81F88-57F8-8D0A-5BA9-4ABE82C51C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FB4DE9A-0722-3B66-B517-9E3DC585EE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40D1695-FE3B-FD88-6E36-EC5651F0D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6E5FD-24EB-4C2F-9B96-0DC36D9418A0}" type="datetimeFigureOut">
              <a:rPr kumimoji="1" lang="ja-JP" altLang="en-US" smtClean="0"/>
              <a:t>2026/2/14</a:t>
            </a:fld>
            <a:endParaRPr kumimoji="1" lang="ja-JP" altLang="en-US"/>
          </a:p>
        </p:txBody>
      </p:sp>
      <p:sp>
        <p:nvSpPr>
          <p:cNvPr id="5" name="フッター プレースホルダー 4">
            <a:extLst>
              <a:ext uri="{FF2B5EF4-FFF2-40B4-BE49-F238E27FC236}">
                <a16:creationId xmlns:a16="http://schemas.microsoft.com/office/drawing/2014/main" id="{89D148EF-E5C9-7856-5687-68F0B37E72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02E8A1A-9375-D45A-C140-36EC813CEF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A2804-F8F4-4BBA-A045-14C34848D502}" type="slidenum">
              <a:rPr kumimoji="1" lang="ja-JP" altLang="en-US" smtClean="0"/>
              <a:t>‹#›</a:t>
            </a:fld>
            <a:endParaRPr kumimoji="1" lang="ja-JP" altLang="en-US"/>
          </a:p>
        </p:txBody>
      </p:sp>
    </p:spTree>
    <p:extLst>
      <p:ext uri="{BB962C8B-B14F-4D97-AF65-F5344CB8AC3E}">
        <p14:creationId xmlns:p14="http://schemas.microsoft.com/office/powerpoint/2010/main" val="1328113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0697DA6-181C-DFBA-59CA-A7D4D76DEF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EC0E3D-8B7A-6596-9A9F-88D168EA0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74B581-C067-E38E-2B9F-B56395E33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E4DA5381-0623-8620-6AE9-9A619C06B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1A62528-3C9E-0974-2CC3-1FABB12B9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108D9C2-9F46-4CCB-B4C9-F89ED63FD990}" type="slidenum">
              <a:rPr lang="en-US" altLang="ja-JP" smtClean="0"/>
              <a:pPr>
                <a:defRPr/>
              </a:pPr>
              <a:t>‹#›</a:t>
            </a:fld>
            <a:endParaRPr lang="en-US" altLang="ja-JP"/>
          </a:p>
        </p:txBody>
      </p:sp>
    </p:spTree>
    <p:extLst>
      <p:ext uri="{BB962C8B-B14F-4D97-AF65-F5344CB8AC3E}">
        <p14:creationId xmlns:p14="http://schemas.microsoft.com/office/powerpoint/2010/main" val="164767891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8AD71-5F1D-4C5B-94D5-AC617D4E9283}" type="datetimeFigureOut">
              <a:rPr kumimoji="1" lang="ja-JP" altLang="en-US" smtClean="0"/>
              <a:t>2026/2/14</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AF3AB-1EAB-4DF8-B3D8-3FC04ABE6FD9}" type="slidenum">
              <a:rPr kumimoji="1" lang="ja-JP" altLang="en-US" smtClean="0"/>
              <a:t>‹#›</a:t>
            </a:fld>
            <a:endParaRPr kumimoji="1" lang="ja-JP" altLang="en-US"/>
          </a:p>
        </p:txBody>
      </p:sp>
    </p:spTree>
    <p:extLst>
      <p:ext uri="{BB962C8B-B14F-4D97-AF65-F5344CB8AC3E}">
        <p14:creationId xmlns:p14="http://schemas.microsoft.com/office/powerpoint/2010/main" val="135432375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37C62FE-5EAB-4855-BB9D-7EF149DDFCA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33385953-F39B-4040-8968-E05F90992DD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12A4F662-5AC4-44CE-B1A0-A132ECCDB05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400">
                <a:latin typeface="Arial" charset="0"/>
                <a:ea typeface="ＭＳ Ｐゴシック" pitchFamily="50" charset="-128"/>
              </a:defRPr>
            </a:lvl1pPr>
          </a:lstStyle>
          <a:p>
            <a:pPr>
              <a:defRPr/>
            </a:pPr>
            <a:endParaRPr lang="en-US" altLang="ja-JP"/>
          </a:p>
        </p:txBody>
      </p:sp>
      <p:sp>
        <p:nvSpPr>
          <p:cNvPr id="1029" name="Rectangle 5">
            <a:extLst>
              <a:ext uri="{FF2B5EF4-FFF2-40B4-BE49-F238E27FC236}">
                <a16:creationId xmlns:a16="http://schemas.microsoft.com/office/drawing/2014/main" id="{16A9C93D-A41C-48B7-9651-7EEF1EFC0D4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ea typeface="ＭＳ Ｐゴシック"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D489C637-E1E7-4556-936E-23C1C9FFE65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E108D9C2-9F46-4CCB-B4C9-F89ED63FD990}" type="slidenum">
              <a:rPr lang="en-US" altLang="ja-JP"/>
              <a:pPr>
                <a:defRPr/>
              </a:pPr>
              <a:t>‹#›</a:t>
            </a:fld>
            <a:endParaRPr lang="en-US" altLang="ja-JP"/>
          </a:p>
        </p:txBody>
      </p:sp>
    </p:spTree>
    <p:extLst>
      <p:ext uri="{BB962C8B-B14F-4D97-AF65-F5344CB8AC3E}">
        <p14:creationId xmlns:p14="http://schemas.microsoft.com/office/powerpoint/2010/main" val="2381981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0697DA6-181C-DFBA-59CA-A7D4D76DEF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EC0E3D-8B7A-6596-9A9F-88D168EA0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74B581-C067-E38E-2B9F-B56395E33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E4DA5381-0623-8620-6AE9-9A619C06B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1A62528-3C9E-0974-2CC3-1FABB12B9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108D9C2-9F46-4CCB-B4C9-F89ED63FD990}" type="slidenum">
              <a:rPr lang="en-US" altLang="ja-JP" smtClean="0"/>
              <a:pPr>
                <a:defRPr/>
              </a:pPr>
              <a:t>‹#›</a:t>
            </a:fld>
            <a:endParaRPr lang="en-US" altLang="ja-JP"/>
          </a:p>
        </p:txBody>
      </p:sp>
    </p:spTree>
    <p:extLst>
      <p:ext uri="{BB962C8B-B14F-4D97-AF65-F5344CB8AC3E}">
        <p14:creationId xmlns:p14="http://schemas.microsoft.com/office/powerpoint/2010/main" val="13103793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2/14/2026</a:t>
            </a:fld>
            <a:endParaRPr 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77671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3A8EE-D121-47D0-9ACA-4D29EEE4E4C8}" type="datetimeFigureOut">
              <a:rPr kumimoji="1" lang="ja-JP" altLang="en-US" smtClean="0"/>
              <a:t>2026/2/14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DC89B-8ABB-48AD-AF55-64395C6C971F}" type="slidenum">
              <a:rPr kumimoji="1" lang="ja-JP" altLang="en-US" smtClean="0"/>
              <a:t>‹#›</a:t>
            </a:fld>
            <a:endParaRPr kumimoji="1" lang="ja-JP" altLang="en-US"/>
          </a:p>
        </p:txBody>
      </p:sp>
    </p:spTree>
    <p:extLst>
      <p:ext uri="{BB962C8B-B14F-4D97-AF65-F5344CB8AC3E}">
        <p14:creationId xmlns:p14="http://schemas.microsoft.com/office/powerpoint/2010/main" val="39188023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2026/2/14</a:t>
            </a:fld>
            <a:endParaRPr kumimoji="1"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8358093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tint val="97000"/>
                <a:hueMod val="92000"/>
                <a:satMod val="169000"/>
                <a:lumMod val="164000"/>
              </a:schemeClr>
            </a:gs>
            <a:gs pos="100000">
              <a:schemeClr val="bg2">
                <a:shade val="96000"/>
                <a:satMod val="120000"/>
                <a:lumMod val="92000"/>
                <a:lumOff val="8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8319767-94A1-4AC7-8C44-44EDB8521F7D}" type="datetimeFigureOut">
              <a:rPr kumimoji="1" lang="ja-JP" altLang="en-US" smtClean="0"/>
              <a:t>2026/2/14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815EC25F-8FED-4302-8F74-54E0704B3515}" type="slidenum">
              <a:rPr kumimoji="1" lang="ja-JP" altLang="en-US" smtClean="0"/>
              <a:t>‹#›</a:t>
            </a:fld>
            <a:endParaRPr kumimoji="1" lang="ja-JP" altLang="en-US"/>
          </a:p>
        </p:txBody>
      </p:sp>
    </p:spTree>
    <p:extLst>
      <p:ext uri="{BB962C8B-B14F-4D97-AF65-F5344CB8AC3E}">
        <p14:creationId xmlns:p14="http://schemas.microsoft.com/office/powerpoint/2010/main" val="61728203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AF2A3-4B3D-4078-9399-70F454833197}" type="datetimeFigureOut">
              <a:rPr kumimoji="1" lang="ja-JP" altLang="en-US" smtClean="0"/>
              <a:t>2026/2/14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FD597-7416-4955-B8FC-704C3867B381}" type="slidenum">
              <a:rPr kumimoji="1" lang="ja-JP" altLang="en-US" smtClean="0"/>
              <a:t>‹#›</a:t>
            </a:fld>
            <a:endParaRPr kumimoji="1" lang="ja-JP" altLang="en-US"/>
          </a:p>
        </p:txBody>
      </p:sp>
    </p:spTree>
    <p:extLst>
      <p:ext uri="{BB962C8B-B14F-4D97-AF65-F5344CB8AC3E}">
        <p14:creationId xmlns:p14="http://schemas.microsoft.com/office/powerpoint/2010/main" val="93227306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37C62FE-5EAB-4855-BB9D-7EF149DDFCA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33385953-F39B-4040-8968-E05F90992DDE}"/>
              </a:ext>
            </a:extLst>
          </p:cNvPr>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12A4F662-5AC4-44CE-B1A0-A132ECCDB05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50">
                <a:latin typeface="Arial" charset="0"/>
                <a:ea typeface="ＭＳ Ｐゴシック" pitchFamily="50" charset="-128"/>
              </a:defRPr>
            </a:lvl1pPr>
          </a:lstStyle>
          <a:p>
            <a:pPr>
              <a:defRPr/>
            </a:pPr>
            <a:endParaRPr lang="en-US" altLang="ja-JP"/>
          </a:p>
        </p:txBody>
      </p:sp>
      <p:sp>
        <p:nvSpPr>
          <p:cNvPr id="1029" name="Rectangle 5">
            <a:extLst>
              <a:ext uri="{FF2B5EF4-FFF2-40B4-BE49-F238E27FC236}">
                <a16:creationId xmlns:a16="http://schemas.microsoft.com/office/drawing/2014/main" id="{16A9C93D-A41C-48B7-9651-7EEF1EFC0D4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50">
                <a:latin typeface="Arial" charset="0"/>
                <a:ea typeface="ＭＳ Ｐゴシック"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D489C637-E1E7-4556-936E-23C1C9FFE65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050"/>
            </a:lvl1pPr>
          </a:lstStyle>
          <a:p>
            <a:pPr>
              <a:defRPr/>
            </a:pPr>
            <a:fld id="{E108D9C2-9F46-4CCB-B4C9-F89ED63FD990}" type="slidenum">
              <a:rPr lang="en-US" altLang="ja-JP"/>
              <a:pPr>
                <a:defRPr/>
              </a:pPr>
              <a:t>‹#›</a:t>
            </a:fld>
            <a:endParaRPr lang="en-US" altLang="ja-JP"/>
          </a:p>
        </p:txBody>
      </p:sp>
    </p:spTree>
    <p:extLst>
      <p:ext uri="{BB962C8B-B14F-4D97-AF65-F5344CB8AC3E}">
        <p14:creationId xmlns:p14="http://schemas.microsoft.com/office/powerpoint/2010/main" val="222805149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50" charset="-128"/>
        </a:defRPr>
      </a:lvl5pPr>
      <a:lvl6pPr marL="342900" algn="ctr" rtl="0" fontAlgn="base">
        <a:spcBef>
          <a:spcPct val="0"/>
        </a:spcBef>
        <a:spcAft>
          <a:spcPct val="0"/>
        </a:spcAft>
        <a:defRPr kumimoji="1" sz="3300">
          <a:solidFill>
            <a:schemeClr val="tx2"/>
          </a:solidFill>
          <a:latin typeface="Arial" charset="0"/>
          <a:ea typeface="ＭＳ Ｐゴシック" pitchFamily="50" charset="-128"/>
        </a:defRPr>
      </a:lvl6pPr>
      <a:lvl7pPr marL="685800" algn="ctr" rtl="0" fontAlgn="base">
        <a:spcBef>
          <a:spcPct val="0"/>
        </a:spcBef>
        <a:spcAft>
          <a:spcPct val="0"/>
        </a:spcAft>
        <a:defRPr kumimoji="1" sz="3300">
          <a:solidFill>
            <a:schemeClr val="tx2"/>
          </a:solidFill>
          <a:latin typeface="Arial" charset="0"/>
          <a:ea typeface="ＭＳ Ｐゴシック" pitchFamily="50" charset="-128"/>
        </a:defRPr>
      </a:lvl7pPr>
      <a:lvl8pPr marL="1028700" algn="ctr" rtl="0" fontAlgn="base">
        <a:spcBef>
          <a:spcPct val="0"/>
        </a:spcBef>
        <a:spcAft>
          <a:spcPct val="0"/>
        </a:spcAft>
        <a:defRPr kumimoji="1" sz="3300">
          <a:solidFill>
            <a:schemeClr val="tx2"/>
          </a:solidFill>
          <a:latin typeface="Arial" charset="0"/>
          <a:ea typeface="ＭＳ Ｐゴシック" pitchFamily="50" charset="-128"/>
        </a:defRPr>
      </a:lvl8pPr>
      <a:lvl9pPr marL="1371600" algn="ctr" rtl="0" fontAlgn="base">
        <a:spcBef>
          <a:spcPct val="0"/>
        </a:spcBef>
        <a:spcAft>
          <a:spcPct val="0"/>
        </a:spcAft>
        <a:defRPr kumimoji="1" sz="3300">
          <a:solidFill>
            <a:schemeClr val="tx2"/>
          </a:solidFill>
          <a:latin typeface="Arial" charset="0"/>
          <a:ea typeface="ＭＳ Ｐゴシック" pitchFamily="50" charset="-128"/>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ea typeface="+mn-ea"/>
        </a:defRPr>
      </a:lvl2pPr>
      <a:lvl3pPr marL="857250" indent="-171450" algn="l" rtl="0" eaLnBrk="0" fontAlgn="base" hangingPunct="0">
        <a:spcBef>
          <a:spcPct val="20000"/>
        </a:spcBef>
        <a:spcAft>
          <a:spcPct val="0"/>
        </a:spcAft>
        <a:buChar char="•"/>
        <a:defRPr kumimoji="1" sz="1800">
          <a:solidFill>
            <a:schemeClr val="tx1"/>
          </a:solidFill>
          <a:latin typeface="+mn-lt"/>
          <a:ea typeface="+mn-ea"/>
        </a:defRPr>
      </a:lvl3pPr>
      <a:lvl4pPr marL="1200150" indent="-171450" algn="l" rtl="0" eaLnBrk="0" fontAlgn="base" hangingPunct="0">
        <a:spcBef>
          <a:spcPct val="20000"/>
        </a:spcBef>
        <a:spcAft>
          <a:spcPct val="0"/>
        </a:spcAft>
        <a:buChar char="–"/>
        <a:defRPr kumimoji="1" sz="1500">
          <a:solidFill>
            <a:schemeClr val="tx1"/>
          </a:solidFill>
          <a:latin typeface="+mn-lt"/>
          <a:ea typeface="+mn-ea"/>
        </a:defRPr>
      </a:lvl4pPr>
      <a:lvl5pPr marL="1543050" indent="-171450" algn="l" rtl="0" eaLnBrk="0" fontAlgn="base" hangingPunct="0">
        <a:spcBef>
          <a:spcPct val="20000"/>
        </a:spcBef>
        <a:spcAft>
          <a:spcPct val="0"/>
        </a:spcAft>
        <a:buChar char="»"/>
        <a:defRPr kumimoji="1" sz="1500">
          <a:solidFill>
            <a:schemeClr val="tx1"/>
          </a:solidFill>
          <a:latin typeface="+mn-lt"/>
          <a:ea typeface="+mn-ea"/>
        </a:defRPr>
      </a:lvl5pPr>
      <a:lvl6pPr marL="1885950" indent="-171450" algn="l" rtl="0" fontAlgn="base">
        <a:spcBef>
          <a:spcPct val="20000"/>
        </a:spcBef>
        <a:spcAft>
          <a:spcPct val="0"/>
        </a:spcAft>
        <a:buChar char="»"/>
        <a:defRPr kumimoji="1" sz="1500">
          <a:solidFill>
            <a:schemeClr val="tx1"/>
          </a:solidFill>
          <a:latin typeface="+mn-lt"/>
          <a:ea typeface="+mn-ea"/>
        </a:defRPr>
      </a:lvl6pPr>
      <a:lvl7pPr marL="2228850" indent="-171450" algn="l" rtl="0" fontAlgn="base">
        <a:spcBef>
          <a:spcPct val="20000"/>
        </a:spcBef>
        <a:spcAft>
          <a:spcPct val="0"/>
        </a:spcAft>
        <a:buChar char="»"/>
        <a:defRPr kumimoji="1" sz="1500">
          <a:solidFill>
            <a:schemeClr val="tx1"/>
          </a:solidFill>
          <a:latin typeface="+mn-lt"/>
          <a:ea typeface="+mn-ea"/>
        </a:defRPr>
      </a:lvl7pPr>
      <a:lvl8pPr marL="2571750" indent="-171450" algn="l" rtl="0" fontAlgn="base">
        <a:spcBef>
          <a:spcPct val="20000"/>
        </a:spcBef>
        <a:spcAft>
          <a:spcPct val="0"/>
        </a:spcAft>
        <a:buChar char="»"/>
        <a:defRPr kumimoji="1" sz="1500">
          <a:solidFill>
            <a:schemeClr val="tx1"/>
          </a:solidFill>
          <a:latin typeface="+mn-lt"/>
          <a:ea typeface="+mn-ea"/>
        </a:defRPr>
      </a:lvl8pPr>
      <a:lvl9pPr marL="2914650" indent="-171450"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mailto:takeshi.isomura@gmail.com" TargetMode="External"/><Relationship Id="rId2" Type="http://schemas.openxmlformats.org/officeDocument/2006/relationships/notesSlide" Target="../notesSlides/notesSlide11.xml"/><Relationship Id="rId1" Type="http://schemas.openxmlformats.org/officeDocument/2006/relationships/slideLayout" Target="../slideLayouts/slideLayout9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1.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91.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5.xml"/><Relationship Id="rId1" Type="http://schemas.openxmlformats.org/officeDocument/2006/relationships/tags" Target="../tags/tag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6.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1.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hyperlink" Target="https://www.youtube.com/watch?v=XzU9fwE2bQ0" TargetMode="Externa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9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96.xml"/><Relationship Id="rId5" Type="http://schemas.openxmlformats.org/officeDocument/2006/relationships/image" Target="../media/image2.png"/><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takeshi.isomura@gmail.com" TargetMode="External"/><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7.xml"/><Relationship Id="rId1" Type="http://schemas.openxmlformats.org/officeDocument/2006/relationships/tags" Target="../tags/tag6.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7.xml"/><Relationship Id="rId1" Type="http://schemas.openxmlformats.org/officeDocument/2006/relationships/tags" Target="../tags/tag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7.xml"/><Relationship Id="rId1" Type="http://schemas.openxmlformats.org/officeDocument/2006/relationships/tags" Target="../tags/tag8.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7.xml"/><Relationship Id="rId1" Type="http://schemas.openxmlformats.org/officeDocument/2006/relationships/tags" Target="../tags/tag9.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10.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39.jpeg"/></Relationships>
</file>

<file path=ppt/slides/_rels/slide6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1.m4a"/><Relationship Id="rId7" Type="http://schemas.openxmlformats.org/officeDocument/2006/relationships/image" Target="../media/image41.png"/><Relationship Id="rId2" Type="http://schemas.microsoft.com/office/2007/relationships/media" Target="../media/media1.m4a"/><Relationship Id="rId1" Type="http://schemas.openxmlformats.org/officeDocument/2006/relationships/tags" Target="../tags/tag13.xml"/><Relationship Id="rId6" Type="http://schemas.openxmlformats.org/officeDocument/2006/relationships/image" Target="../media/image40.png"/><Relationship Id="rId5" Type="http://schemas.openxmlformats.org/officeDocument/2006/relationships/notesSlide" Target="../notesSlides/notesSlide43.xml"/><Relationship Id="rId4"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8.xml"/><Relationship Id="rId1" Type="http://schemas.openxmlformats.org/officeDocument/2006/relationships/tags" Target="../tags/tag14.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8.xml"/><Relationship Id="rId1" Type="http://schemas.openxmlformats.org/officeDocument/2006/relationships/tags" Target="../tags/tag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7.xml"/><Relationship Id="rId1" Type="http://schemas.openxmlformats.org/officeDocument/2006/relationships/tags" Target="../tags/tag16.xml"/><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2.xml"/><Relationship Id="rId1" Type="http://schemas.openxmlformats.org/officeDocument/2006/relationships/tags" Target="../tags/tag1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7.xml"/><Relationship Id="rId1" Type="http://schemas.openxmlformats.org/officeDocument/2006/relationships/tags" Target="../tags/tag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47.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7.xml"/><Relationship Id="rId1" Type="http://schemas.openxmlformats.org/officeDocument/2006/relationships/tags" Target="../tags/tag20.xml"/><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5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D5CF5-B797-7517-38E3-B80892EFD2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8F7AB3-DEA7-5966-F432-F387362FD04E}"/>
              </a:ext>
            </a:extLst>
          </p:cNvPr>
          <p:cNvSpPr txBox="1"/>
          <p:nvPr/>
        </p:nvSpPr>
        <p:spPr>
          <a:xfrm>
            <a:off x="1074198" y="1278383"/>
            <a:ext cx="87533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0000"/>
                </a:solidFill>
                <a:effectLst/>
                <a:highlight>
                  <a:srgbClr val="FFCCFF"/>
                </a:highlight>
                <a:uLnTx/>
                <a:uFillTx/>
                <a:latin typeface="Arial"/>
                <a:ea typeface="ＭＳ Ｐゴシック"/>
                <a:cs typeface="+mn-cs"/>
              </a:rPr>
              <a:t>どう守る？　デジタルネイティブの子どもの脳</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2400" dirty="0">
              <a:solidFill>
                <a:srgbClr val="000000"/>
              </a:solidFill>
              <a:highlight>
                <a:srgbClr val="CCECFF"/>
              </a:highlight>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600" dirty="0">
                <a:solidFill>
                  <a:srgbClr val="000000"/>
                </a:solidFill>
                <a:highlight>
                  <a:srgbClr val="CCECFF"/>
                </a:highlight>
                <a:latin typeface="Arial"/>
                <a:ea typeface="ＭＳ Ｐゴシック"/>
              </a:rPr>
              <a:t>８分バージョン</a:t>
            </a:r>
            <a:endParaRPr kumimoji="1" lang="ja-JP" altLang="en-US" sz="3600" b="0" i="0" u="none" strike="noStrike" kern="1200" cap="none" spc="0" normalizeH="0" baseline="0" noProof="0" dirty="0">
              <a:ln>
                <a:noFill/>
              </a:ln>
              <a:solidFill>
                <a:srgbClr val="000000"/>
              </a:solidFill>
              <a:effectLst/>
              <a:highlight>
                <a:srgbClr val="CCECFF"/>
              </a:highlight>
              <a:uLnTx/>
              <a:uFillTx/>
              <a:latin typeface="Arial"/>
              <a:ea typeface="ＭＳ Ｐゴシック"/>
              <a:cs typeface="+mn-cs"/>
            </a:endParaRPr>
          </a:p>
        </p:txBody>
      </p:sp>
      <p:sp>
        <p:nvSpPr>
          <p:cNvPr id="3" name="テキスト ボックス 2">
            <a:extLst>
              <a:ext uri="{FF2B5EF4-FFF2-40B4-BE49-F238E27FC236}">
                <a16:creationId xmlns:a16="http://schemas.microsoft.com/office/drawing/2014/main" id="{DF337D12-76AA-C8BB-66F3-B06B0734365F}"/>
              </a:ext>
            </a:extLst>
          </p:cNvPr>
          <p:cNvSpPr txBox="1"/>
          <p:nvPr/>
        </p:nvSpPr>
        <p:spPr>
          <a:xfrm>
            <a:off x="5786437" y="5000625"/>
            <a:ext cx="4374916" cy="954107"/>
          </a:xfrm>
          <a:prstGeom prst="rect">
            <a:avLst/>
          </a:prstGeom>
          <a:noFill/>
        </p:spPr>
        <p:txBody>
          <a:bodyPr wrap="none" rtlCol="0">
            <a:spAutoFit/>
          </a:bodyPr>
          <a:lstStyle/>
          <a:p>
            <a:r>
              <a:rPr kumimoji="1" lang="ja-JP" altLang="en-US" sz="2800" dirty="0"/>
              <a:t>スマホ依存防止学会</a:t>
            </a:r>
            <a:r>
              <a:rPr kumimoji="1" lang="en-US" altLang="ja-JP" sz="2800" dirty="0"/>
              <a:t>(PISA)</a:t>
            </a:r>
            <a:endParaRPr kumimoji="1" lang="ja-JP" altLang="en-US" sz="2800" dirty="0"/>
          </a:p>
          <a:p>
            <a:r>
              <a:rPr lang="ja-JP" altLang="en-US" sz="2800" dirty="0"/>
              <a:t>磯村毅</a:t>
            </a:r>
            <a:endParaRPr kumimoji="1" lang="ja-JP" altLang="en-US" sz="2800" dirty="0"/>
          </a:p>
        </p:txBody>
      </p:sp>
    </p:spTree>
    <p:extLst>
      <p:ext uri="{BB962C8B-B14F-4D97-AF65-F5344CB8AC3E}">
        <p14:creationId xmlns:p14="http://schemas.microsoft.com/office/powerpoint/2010/main" val="1529105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1">
            <a:extLst>
              <a:ext uri="{FF2B5EF4-FFF2-40B4-BE49-F238E27FC236}">
                <a16:creationId xmlns:a16="http://schemas.microsoft.com/office/drawing/2014/main" id="{7BF4C774-059E-420E-889C-7CA5DE112E23}"/>
              </a:ext>
            </a:extLst>
          </p:cNvPr>
          <p:cNvSpPr txBox="1">
            <a:spLocks noChangeArrowheads="1"/>
          </p:cNvSpPr>
          <p:nvPr/>
        </p:nvSpPr>
        <p:spPr bwMode="auto">
          <a:xfrm>
            <a:off x="1699678" y="544287"/>
            <a:ext cx="8839200" cy="584775"/>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保護者だからできる、スマホ・ゲーム障害対策 </a:t>
            </a:r>
          </a:p>
        </p:txBody>
      </p:sp>
      <p:sp>
        <p:nvSpPr>
          <p:cNvPr id="2" name="テキスト ボックス 1">
            <a:extLst>
              <a:ext uri="{FF2B5EF4-FFF2-40B4-BE49-F238E27FC236}">
                <a16:creationId xmlns:a16="http://schemas.microsoft.com/office/drawing/2014/main" id="{D835E539-FB2F-4284-87D0-A492D2DA3794}"/>
              </a:ext>
            </a:extLst>
          </p:cNvPr>
          <p:cNvSpPr txBox="1"/>
          <p:nvPr/>
        </p:nvSpPr>
        <p:spPr>
          <a:xfrm>
            <a:off x="2072503" y="1979646"/>
            <a:ext cx="8175621" cy="4401205"/>
          </a:xfrm>
          <a:prstGeom prst="rect">
            <a:avLst/>
          </a:prstGeom>
          <a:solidFill>
            <a:schemeClr val="accent5"/>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・親同士で協力して極力持たすのを遅らせよう。</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１人でよいからスマホを与えるのを遅らせるママ友を作ろう！</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スマホ買ってとせがまれても、</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「〇〇さんと約束したし、迷惑がかかる」と断れる</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・家族全員に、スマホ・ゲーム障害に関する情報提供をしよう。</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（祖父母に用心！無警戒な人が多い）</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・外で・リアルで・対面で遊ばせよう！</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・安全確認は子ども携帯で可能。</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すでに持っている子は</a:t>
            </a:r>
            <a:r>
              <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他の家の迷惑</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を理由に時間制限を</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ペアレンタルコントロール</a:t>
            </a: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スクリーンタイムなど</a:t>
            </a:r>
          </a:p>
        </p:txBody>
      </p:sp>
      <p:sp>
        <p:nvSpPr>
          <p:cNvPr id="7" name="テキスト ボックス 6">
            <a:extLst>
              <a:ext uri="{FF2B5EF4-FFF2-40B4-BE49-F238E27FC236}">
                <a16:creationId xmlns:a16="http://schemas.microsoft.com/office/drawing/2014/main" id="{ABAD5AAB-9631-43A8-A846-630BD2E7D746}"/>
              </a:ext>
            </a:extLst>
          </p:cNvPr>
          <p:cNvSpPr txBox="1"/>
          <p:nvPr/>
        </p:nvSpPr>
        <p:spPr>
          <a:xfrm>
            <a:off x="4724401" y="1174102"/>
            <a:ext cx="2986715" cy="523220"/>
          </a:xfrm>
          <a:prstGeom prst="rect">
            <a:avLst/>
          </a:prstGeom>
          <a:solidFill>
            <a:srgbClr val="BAFCE3"/>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予防が最も大切！</a:t>
            </a:r>
            <a:endPar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21" name="グループ化 20">
            <a:extLst>
              <a:ext uri="{FF2B5EF4-FFF2-40B4-BE49-F238E27FC236}">
                <a16:creationId xmlns:a16="http://schemas.microsoft.com/office/drawing/2014/main" id="{5ED97FA6-7CA9-49BA-A43E-ACB67881BFD4}"/>
              </a:ext>
            </a:extLst>
          </p:cNvPr>
          <p:cNvGrpSpPr/>
          <p:nvPr/>
        </p:nvGrpSpPr>
        <p:grpSpPr>
          <a:xfrm>
            <a:off x="8245210" y="4038601"/>
            <a:ext cx="2270390" cy="2438157"/>
            <a:chOff x="3708846" y="733740"/>
            <a:chExt cx="4806966" cy="5264694"/>
          </a:xfrm>
        </p:grpSpPr>
        <p:sp>
          <p:nvSpPr>
            <p:cNvPr id="22" name="台形 21">
              <a:extLst>
                <a:ext uri="{FF2B5EF4-FFF2-40B4-BE49-F238E27FC236}">
                  <a16:creationId xmlns:a16="http://schemas.microsoft.com/office/drawing/2014/main" id="{D9519268-C666-4A52-8928-6A9324149CAB}"/>
                </a:ext>
              </a:extLst>
            </p:cNvPr>
            <p:cNvSpPr/>
            <p:nvPr/>
          </p:nvSpPr>
          <p:spPr>
            <a:xfrm rot="812152">
              <a:off x="4902657" y="3876945"/>
              <a:ext cx="2517267" cy="2121489"/>
            </a:xfrm>
            <a:prstGeom prst="trapezoid">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23" name="グループ化 22">
              <a:extLst>
                <a:ext uri="{FF2B5EF4-FFF2-40B4-BE49-F238E27FC236}">
                  <a16:creationId xmlns:a16="http://schemas.microsoft.com/office/drawing/2014/main" id="{CD53DE42-512D-403A-BCE4-E794FE78B67F}"/>
                </a:ext>
              </a:extLst>
            </p:cNvPr>
            <p:cNvGrpSpPr/>
            <p:nvPr/>
          </p:nvGrpSpPr>
          <p:grpSpPr>
            <a:xfrm rot="20961753">
              <a:off x="4971985" y="733740"/>
              <a:ext cx="3543827" cy="3238105"/>
              <a:chOff x="4808179" y="1122570"/>
              <a:chExt cx="3543827" cy="3238105"/>
            </a:xfrm>
          </p:grpSpPr>
          <p:sp>
            <p:nvSpPr>
              <p:cNvPr id="37" name="円/楕円 82">
                <a:extLst>
                  <a:ext uri="{FF2B5EF4-FFF2-40B4-BE49-F238E27FC236}">
                    <a16:creationId xmlns:a16="http://schemas.microsoft.com/office/drawing/2014/main" id="{244AB13D-B34C-4512-AA3C-C33294A35693}"/>
                  </a:ext>
                </a:extLst>
              </p:cNvPr>
              <p:cNvSpPr/>
              <p:nvPr/>
            </p:nvSpPr>
            <p:spPr>
              <a:xfrm rot="20451756">
                <a:off x="6157633" y="1122570"/>
                <a:ext cx="1521547" cy="1484943"/>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円/楕円 83">
                <a:extLst>
                  <a:ext uri="{FF2B5EF4-FFF2-40B4-BE49-F238E27FC236}">
                    <a16:creationId xmlns:a16="http://schemas.microsoft.com/office/drawing/2014/main" id="{9213E73E-E7E9-4F57-B0DB-61B59D1F0D1A}"/>
                  </a:ext>
                </a:extLst>
              </p:cNvPr>
              <p:cNvSpPr/>
              <p:nvPr/>
            </p:nvSpPr>
            <p:spPr>
              <a:xfrm rot="20451756">
                <a:off x="6830459" y="1825386"/>
                <a:ext cx="1521547" cy="1484943"/>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9" name="円/楕円 84">
                <a:extLst>
                  <a:ext uri="{FF2B5EF4-FFF2-40B4-BE49-F238E27FC236}">
                    <a16:creationId xmlns:a16="http://schemas.microsoft.com/office/drawing/2014/main" id="{7CEE05E7-0C03-42CD-B3B0-CE0C70E71428}"/>
                  </a:ext>
                </a:extLst>
              </p:cNvPr>
              <p:cNvSpPr/>
              <p:nvPr/>
            </p:nvSpPr>
            <p:spPr>
              <a:xfrm rot="19213858">
                <a:off x="4891703" y="1920015"/>
                <a:ext cx="2509810" cy="2440660"/>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0" name="円弧 39">
                <a:extLst>
                  <a:ext uri="{FF2B5EF4-FFF2-40B4-BE49-F238E27FC236}">
                    <a16:creationId xmlns:a16="http://schemas.microsoft.com/office/drawing/2014/main" id="{04A04EAF-8B2F-4413-AE4A-CB265C86B573}"/>
                  </a:ext>
                </a:extLst>
              </p:cNvPr>
              <p:cNvSpPr/>
              <p:nvPr/>
            </p:nvSpPr>
            <p:spPr>
              <a:xfrm rot="16200000">
                <a:off x="4807112" y="2703611"/>
                <a:ext cx="917471" cy="915337"/>
              </a:xfrm>
              <a:prstGeom prst="arc">
                <a:avLst>
                  <a:gd name="adj1" fmla="val 20273990"/>
                  <a:gd name="adj2" fmla="val 5813343"/>
                </a:avLst>
              </a:prstGeom>
              <a:noFill/>
              <a:ln w="28575" cap="flat" cmpd="sng" algn="ctr">
                <a:solidFill>
                  <a:srgbClr val="4F81B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 name="円/楕円 88">
                <a:extLst>
                  <a:ext uri="{FF2B5EF4-FFF2-40B4-BE49-F238E27FC236}">
                    <a16:creationId xmlns:a16="http://schemas.microsoft.com/office/drawing/2014/main" id="{63B453F9-AF9C-4FA9-9925-8790E2532C93}"/>
                  </a:ext>
                </a:extLst>
              </p:cNvPr>
              <p:cNvSpPr/>
              <p:nvPr/>
            </p:nvSpPr>
            <p:spPr>
              <a:xfrm rot="20451756">
                <a:off x="5314396" y="3270825"/>
                <a:ext cx="104577" cy="329987"/>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パイ 90">
                <a:extLst>
                  <a:ext uri="{FF2B5EF4-FFF2-40B4-BE49-F238E27FC236}">
                    <a16:creationId xmlns:a16="http://schemas.microsoft.com/office/drawing/2014/main" id="{34117380-3D95-4ACA-BCEA-10B5DF0DAF22}"/>
                  </a:ext>
                </a:extLst>
              </p:cNvPr>
              <p:cNvSpPr/>
              <p:nvPr/>
            </p:nvSpPr>
            <p:spPr>
              <a:xfrm rot="20080087">
                <a:off x="5453032" y="3580023"/>
                <a:ext cx="234175" cy="609030"/>
              </a:xfrm>
              <a:prstGeom prst="pie">
                <a:avLst>
                  <a:gd name="adj1" fmla="val 0"/>
                  <a:gd name="adj2" fmla="val 10850550"/>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grpSp>
          <p:nvGrpSpPr>
            <p:cNvPr id="24" name="グループ化 23">
              <a:extLst>
                <a:ext uri="{FF2B5EF4-FFF2-40B4-BE49-F238E27FC236}">
                  <a16:creationId xmlns:a16="http://schemas.microsoft.com/office/drawing/2014/main" id="{4F88C2B4-5A6A-438D-9045-1966DF3C68BA}"/>
                </a:ext>
              </a:extLst>
            </p:cNvPr>
            <p:cNvGrpSpPr/>
            <p:nvPr/>
          </p:nvGrpSpPr>
          <p:grpSpPr>
            <a:xfrm rot="21043132">
              <a:off x="3708846" y="3171603"/>
              <a:ext cx="1916165" cy="2220710"/>
              <a:chOff x="2576317" y="3611519"/>
              <a:chExt cx="1549860" cy="2001895"/>
            </a:xfrm>
          </p:grpSpPr>
          <p:sp>
            <p:nvSpPr>
              <p:cNvPr id="26" name="台形 25">
                <a:extLst>
                  <a:ext uri="{FF2B5EF4-FFF2-40B4-BE49-F238E27FC236}">
                    <a16:creationId xmlns:a16="http://schemas.microsoft.com/office/drawing/2014/main" id="{EDEF9A77-1535-417C-A54E-E3B4A28DF0A7}"/>
                  </a:ext>
                </a:extLst>
              </p:cNvPr>
              <p:cNvSpPr/>
              <p:nvPr/>
            </p:nvSpPr>
            <p:spPr>
              <a:xfrm rot="20405343" flipH="1">
                <a:off x="3165123" y="4719494"/>
                <a:ext cx="961054" cy="893920"/>
              </a:xfrm>
              <a:prstGeom prst="trapezoid">
                <a:avLst/>
              </a:prstGeom>
              <a:solidFill>
                <a:schemeClr val="accent5"/>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27" name="グループ化 26">
                <a:extLst>
                  <a:ext uri="{FF2B5EF4-FFF2-40B4-BE49-F238E27FC236}">
                    <a16:creationId xmlns:a16="http://schemas.microsoft.com/office/drawing/2014/main" id="{81648621-0D72-47F3-A96F-C90DF4935DAD}"/>
                  </a:ext>
                </a:extLst>
              </p:cNvPr>
              <p:cNvGrpSpPr/>
              <p:nvPr/>
            </p:nvGrpSpPr>
            <p:grpSpPr>
              <a:xfrm rot="19972163" flipH="1">
                <a:off x="2576317" y="3611519"/>
                <a:ext cx="1470645" cy="1354903"/>
                <a:chOff x="6500588" y="1268760"/>
                <a:chExt cx="1498235" cy="1354903"/>
              </a:xfrm>
            </p:grpSpPr>
            <p:sp>
              <p:nvSpPr>
                <p:cNvPr id="29" name="円/楕円 82">
                  <a:extLst>
                    <a:ext uri="{FF2B5EF4-FFF2-40B4-BE49-F238E27FC236}">
                      <a16:creationId xmlns:a16="http://schemas.microsoft.com/office/drawing/2014/main" id="{C336272E-EC7E-4F71-9DB3-CCBD47E518AB}"/>
                    </a:ext>
                  </a:extLst>
                </p:cNvPr>
                <p:cNvSpPr/>
                <p:nvPr/>
              </p:nvSpPr>
              <p:spPr>
                <a:xfrm>
                  <a:off x="7333635" y="1322841"/>
                  <a:ext cx="665188" cy="648072"/>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 name="円/楕円 83">
                  <a:extLst>
                    <a:ext uri="{FF2B5EF4-FFF2-40B4-BE49-F238E27FC236}">
                      <a16:creationId xmlns:a16="http://schemas.microsoft.com/office/drawing/2014/main" id="{FBA0E4E1-D894-4146-9062-867E7BDED49D}"/>
                    </a:ext>
                  </a:extLst>
                </p:cNvPr>
                <p:cNvSpPr/>
                <p:nvPr/>
              </p:nvSpPr>
              <p:spPr>
                <a:xfrm>
                  <a:off x="6500588" y="1268760"/>
                  <a:ext cx="665188" cy="648072"/>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円/楕円 84">
                  <a:extLst>
                    <a:ext uri="{FF2B5EF4-FFF2-40B4-BE49-F238E27FC236}">
                      <a16:creationId xmlns:a16="http://schemas.microsoft.com/office/drawing/2014/main" id="{F56A8E43-BBF0-47C7-958F-F979C30B82A8}"/>
                    </a:ext>
                  </a:extLst>
                </p:cNvPr>
                <p:cNvSpPr/>
                <p:nvPr/>
              </p:nvSpPr>
              <p:spPr>
                <a:xfrm rot="21104994">
                  <a:off x="6655667" y="1615551"/>
                  <a:ext cx="1097236" cy="1008112"/>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円弧 31">
                  <a:extLst>
                    <a:ext uri="{FF2B5EF4-FFF2-40B4-BE49-F238E27FC236}">
                      <a16:creationId xmlns:a16="http://schemas.microsoft.com/office/drawing/2014/main" id="{949C3E08-63AE-42D4-A929-BFC3267A2026}"/>
                    </a:ext>
                  </a:extLst>
                </p:cNvPr>
                <p:cNvSpPr/>
                <p:nvPr/>
              </p:nvSpPr>
              <p:spPr>
                <a:xfrm rot="18000587">
                  <a:off x="7031116" y="1867101"/>
                  <a:ext cx="400411" cy="400166"/>
                </a:xfrm>
                <a:prstGeom prst="arc">
                  <a:avLst>
                    <a:gd name="adj1" fmla="val 19413230"/>
                    <a:gd name="adj2" fmla="val 5813343"/>
                  </a:avLst>
                </a:prstGeom>
                <a:noFill/>
                <a:ln w="28575" cap="flat" cmpd="sng" algn="ctr">
                  <a:solidFill>
                    <a:srgbClr val="4F81B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 name="円弧 32">
                  <a:extLst>
                    <a:ext uri="{FF2B5EF4-FFF2-40B4-BE49-F238E27FC236}">
                      <a16:creationId xmlns:a16="http://schemas.microsoft.com/office/drawing/2014/main" id="{2A8AF78E-AA20-4B97-A400-FD8C200FAACC}"/>
                    </a:ext>
                  </a:extLst>
                </p:cNvPr>
                <p:cNvSpPr/>
                <p:nvPr/>
              </p:nvSpPr>
              <p:spPr>
                <a:xfrm rot="16522601">
                  <a:off x="6742914" y="1767070"/>
                  <a:ext cx="296929" cy="341995"/>
                </a:xfrm>
                <a:prstGeom prst="arc">
                  <a:avLst>
                    <a:gd name="adj1" fmla="val 16200000"/>
                    <a:gd name="adj2" fmla="val 3515743"/>
                  </a:avLst>
                </a:prstGeom>
                <a:noFill/>
                <a:ln w="28575" cap="flat" cmpd="sng" algn="ctr">
                  <a:solidFill>
                    <a:srgbClr val="4F81B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 name="円/楕円 88">
                  <a:extLst>
                    <a:ext uri="{FF2B5EF4-FFF2-40B4-BE49-F238E27FC236}">
                      <a16:creationId xmlns:a16="http://schemas.microsoft.com/office/drawing/2014/main" id="{23F6D829-8E9D-496B-B6EB-C3CE0C09B797}"/>
                    </a:ext>
                  </a:extLst>
                </p:cNvPr>
                <p:cNvSpPr/>
                <p:nvPr/>
              </p:nvSpPr>
              <p:spPr>
                <a:xfrm>
                  <a:off x="6779929" y="2037659"/>
                  <a:ext cx="45719"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 name="円/楕円 89">
                  <a:extLst>
                    <a:ext uri="{FF2B5EF4-FFF2-40B4-BE49-F238E27FC236}">
                      <a16:creationId xmlns:a16="http://schemas.microsoft.com/office/drawing/2014/main" id="{85FD7490-56CC-48D8-A86B-24EFDDA42B50}"/>
                    </a:ext>
                  </a:extLst>
                </p:cNvPr>
                <p:cNvSpPr/>
                <p:nvPr/>
              </p:nvSpPr>
              <p:spPr>
                <a:xfrm>
                  <a:off x="7073478" y="2078545"/>
                  <a:ext cx="45719"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 name="パイ 90">
                  <a:extLst>
                    <a:ext uri="{FF2B5EF4-FFF2-40B4-BE49-F238E27FC236}">
                      <a16:creationId xmlns:a16="http://schemas.microsoft.com/office/drawing/2014/main" id="{99D3CF75-72B9-4748-8894-AF73AF01157C}"/>
                    </a:ext>
                  </a:extLst>
                </p:cNvPr>
                <p:cNvSpPr/>
                <p:nvPr/>
              </p:nvSpPr>
              <p:spPr>
                <a:xfrm rot="35717">
                  <a:off x="6839307" y="2186850"/>
                  <a:ext cx="210301" cy="249508"/>
                </a:xfrm>
                <a:prstGeom prst="pie">
                  <a:avLst>
                    <a:gd name="adj1" fmla="val 0"/>
                    <a:gd name="adj2" fmla="val 10850550"/>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28" name="角丸四角形 85">
                <a:extLst>
                  <a:ext uri="{FF2B5EF4-FFF2-40B4-BE49-F238E27FC236}">
                    <a16:creationId xmlns:a16="http://schemas.microsoft.com/office/drawing/2014/main" id="{594DF523-6EB7-4DFC-8645-10D13C521064}"/>
                  </a:ext>
                </a:extLst>
              </p:cNvPr>
              <p:cNvSpPr/>
              <p:nvPr/>
            </p:nvSpPr>
            <p:spPr>
              <a:xfrm rot="17812602">
                <a:off x="3544907" y="4757337"/>
                <a:ext cx="594764" cy="195408"/>
              </a:xfrm>
              <a:prstGeom prst="roundRect">
                <a:avLst>
                  <a:gd name="adj" fmla="val 40855"/>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5" name="角丸四角形 85">
              <a:extLst>
                <a:ext uri="{FF2B5EF4-FFF2-40B4-BE49-F238E27FC236}">
                  <a16:creationId xmlns:a16="http://schemas.microsoft.com/office/drawing/2014/main" id="{48CE64EE-F0BB-41BE-9A82-10567B3576AF}"/>
                </a:ext>
              </a:extLst>
            </p:cNvPr>
            <p:cNvSpPr/>
            <p:nvPr/>
          </p:nvSpPr>
          <p:spPr>
            <a:xfrm rot="19541749" flipH="1">
              <a:off x="5345734" y="4638115"/>
              <a:ext cx="1385982" cy="447743"/>
            </a:xfrm>
            <a:prstGeom prst="roundRect">
              <a:avLst>
                <a:gd name="adj" fmla="val 40855"/>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Tree>
    <p:extLst>
      <p:ext uri="{BB962C8B-B14F-4D97-AF65-F5344CB8AC3E}">
        <p14:creationId xmlns:p14="http://schemas.microsoft.com/office/powerpoint/2010/main" val="74925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500"/>
                                        <p:tgtEl>
                                          <p:spTgt spid="2">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3" end="13"/>
                                            </p:txEl>
                                          </p:spTgt>
                                        </p:tgtEl>
                                        <p:attrNameLst>
                                          <p:attrName>style.visibility</p:attrName>
                                        </p:attrNameLst>
                                      </p:cBhvr>
                                      <p:to>
                                        <p:strVal val="visible"/>
                                      </p:to>
                                    </p:set>
                                    <p:animEffect transition="in" filter="fade">
                                      <p:cBhvr>
                                        <p:cTn id="57"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10037D8-84E4-6F8A-EE52-C4F7066AAD2E}"/>
              </a:ext>
            </a:extLst>
          </p:cNvPr>
          <p:cNvPicPr>
            <a:picLocks noChangeAspect="1"/>
          </p:cNvPicPr>
          <p:nvPr/>
        </p:nvPicPr>
        <p:blipFill>
          <a:blip r:embed="rId3"/>
          <a:stretch>
            <a:fillRect/>
          </a:stretch>
        </p:blipFill>
        <p:spPr>
          <a:xfrm>
            <a:off x="1940800" y="1294914"/>
            <a:ext cx="8310400" cy="5008402"/>
          </a:xfrm>
          <a:prstGeom prst="rect">
            <a:avLst/>
          </a:prstGeom>
        </p:spPr>
      </p:pic>
      <p:sp>
        <p:nvSpPr>
          <p:cNvPr id="7" name="テキスト ボックス 6">
            <a:extLst>
              <a:ext uri="{FF2B5EF4-FFF2-40B4-BE49-F238E27FC236}">
                <a16:creationId xmlns:a16="http://schemas.microsoft.com/office/drawing/2014/main" id="{A1DDA3F4-FD54-B648-4FCD-B8CE3F092F35}"/>
              </a:ext>
            </a:extLst>
          </p:cNvPr>
          <p:cNvSpPr txBox="1"/>
          <p:nvPr/>
        </p:nvSpPr>
        <p:spPr>
          <a:xfrm>
            <a:off x="396970" y="416226"/>
            <a:ext cx="6750566" cy="584775"/>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子供に</a:t>
            </a:r>
            <a:r>
              <a:rPr kumimoji="1" lang="ja-JP" altLang="en-US" sz="3200" b="1" i="0" u="none" strike="noStrike" kern="1200" cap="none" spc="0"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見せない</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親が増え始めた！？</a:t>
            </a:r>
          </a:p>
        </p:txBody>
      </p:sp>
      <p:cxnSp>
        <p:nvCxnSpPr>
          <p:cNvPr id="9" name="直線矢印コネクタ 8">
            <a:extLst>
              <a:ext uri="{FF2B5EF4-FFF2-40B4-BE49-F238E27FC236}">
                <a16:creationId xmlns:a16="http://schemas.microsoft.com/office/drawing/2014/main" id="{4F73A8A5-1F96-13DD-0909-FBEC431810F9}"/>
              </a:ext>
            </a:extLst>
          </p:cNvPr>
          <p:cNvCxnSpPr>
            <a:cxnSpLocks/>
          </p:cNvCxnSpPr>
          <p:nvPr/>
        </p:nvCxnSpPr>
        <p:spPr>
          <a:xfrm>
            <a:off x="7147536" y="3069771"/>
            <a:ext cx="838200" cy="2068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AF71D1AD-D1B3-9086-201C-EE38D01AF419}"/>
              </a:ext>
            </a:extLst>
          </p:cNvPr>
          <p:cNvCxnSpPr>
            <a:cxnSpLocks/>
          </p:cNvCxnSpPr>
          <p:nvPr/>
        </p:nvCxnSpPr>
        <p:spPr>
          <a:xfrm>
            <a:off x="5584372" y="6107372"/>
            <a:ext cx="685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E5B92E2-ACAE-803C-82F4-ECDE34C0D9D6}"/>
              </a:ext>
            </a:extLst>
          </p:cNvPr>
          <p:cNvSpPr txBox="1"/>
          <p:nvPr/>
        </p:nvSpPr>
        <p:spPr>
          <a:xfrm>
            <a:off x="8658660" y="501626"/>
            <a:ext cx="3533340" cy="646331"/>
          </a:xfrm>
          <a:prstGeom prst="rect">
            <a:avLst/>
          </a:prstGeom>
          <a:noFill/>
        </p:spPr>
        <p:txBody>
          <a:bodyPr wrap="none" rtlCol="0">
            <a:spAutoFit/>
          </a:bodyPr>
          <a:lstStyle/>
          <a:p>
            <a:r>
              <a:rPr lang="ja-JP" altLang="en-US" dirty="0"/>
              <a:t>総務省「</a:t>
            </a:r>
            <a:r>
              <a:rPr lang="en-US" altLang="ja-JP" dirty="0"/>
              <a:t>R6 </a:t>
            </a:r>
            <a:r>
              <a:rPr lang="ja-JP" altLang="en-US" dirty="0"/>
              <a:t>通信利用動向調査」</a:t>
            </a:r>
          </a:p>
          <a:p>
            <a:r>
              <a:rPr kumimoji="1" lang="ja-JP" altLang="en-US" dirty="0"/>
              <a:t>より磯村毅作図</a:t>
            </a:r>
          </a:p>
        </p:txBody>
      </p:sp>
      <p:sp>
        <p:nvSpPr>
          <p:cNvPr id="3" name="楕円 2">
            <a:extLst>
              <a:ext uri="{FF2B5EF4-FFF2-40B4-BE49-F238E27FC236}">
                <a16:creationId xmlns:a16="http://schemas.microsoft.com/office/drawing/2014/main" id="{C3764DA0-E5EC-3ADB-A3FC-C68D0E5F1346}"/>
              </a:ext>
            </a:extLst>
          </p:cNvPr>
          <p:cNvSpPr/>
          <p:nvPr/>
        </p:nvSpPr>
        <p:spPr>
          <a:xfrm>
            <a:off x="5785869" y="1423448"/>
            <a:ext cx="113122" cy="12254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2C995208-9E20-907B-CB75-89242AB5C1B7}"/>
              </a:ext>
            </a:extLst>
          </p:cNvPr>
          <p:cNvSpPr/>
          <p:nvPr/>
        </p:nvSpPr>
        <p:spPr>
          <a:xfrm>
            <a:off x="6140945" y="1423446"/>
            <a:ext cx="113122" cy="12254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468C5607-17A2-274C-FEAF-379B67E6B691}"/>
              </a:ext>
            </a:extLst>
          </p:cNvPr>
          <p:cNvSpPr/>
          <p:nvPr/>
        </p:nvSpPr>
        <p:spPr>
          <a:xfrm>
            <a:off x="6496021" y="1423447"/>
            <a:ext cx="113122" cy="12254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8113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8D5FE20-EE5C-1DBA-A94D-2F9FE92DA21D}"/>
              </a:ext>
            </a:extLst>
          </p:cNvPr>
          <p:cNvGrpSpPr/>
          <p:nvPr/>
        </p:nvGrpSpPr>
        <p:grpSpPr>
          <a:xfrm>
            <a:off x="10161105" y="3335983"/>
            <a:ext cx="978608" cy="2829527"/>
            <a:chOff x="7924800" y="2766619"/>
            <a:chExt cx="978608" cy="2829527"/>
          </a:xfrm>
        </p:grpSpPr>
        <p:sp>
          <p:nvSpPr>
            <p:cNvPr id="18" name="月 17">
              <a:extLst>
                <a:ext uri="{FF2B5EF4-FFF2-40B4-BE49-F238E27FC236}">
                  <a16:creationId xmlns:a16="http://schemas.microsoft.com/office/drawing/2014/main" id="{583722DA-F5FD-47C7-A822-94B205B036A6}"/>
                </a:ext>
              </a:extLst>
            </p:cNvPr>
            <p:cNvSpPr/>
            <p:nvPr/>
          </p:nvSpPr>
          <p:spPr>
            <a:xfrm rot="10994735">
              <a:off x="8294730" y="3345012"/>
              <a:ext cx="135267" cy="1626387"/>
            </a:xfrm>
            <a:prstGeom prst="moon">
              <a:avLst>
                <a:gd name="adj" fmla="val 58941"/>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月 18">
              <a:extLst>
                <a:ext uri="{FF2B5EF4-FFF2-40B4-BE49-F238E27FC236}">
                  <a16:creationId xmlns:a16="http://schemas.microsoft.com/office/drawing/2014/main" id="{963087AA-CF3B-4ADE-BE7A-1CAD566E804D}"/>
                </a:ext>
              </a:extLst>
            </p:cNvPr>
            <p:cNvSpPr/>
            <p:nvPr/>
          </p:nvSpPr>
          <p:spPr>
            <a:xfrm rot="20660543" flipH="1">
              <a:off x="8123298" y="3735785"/>
              <a:ext cx="181354" cy="1212157"/>
            </a:xfrm>
            <a:prstGeom prst="moon">
              <a:avLst>
                <a:gd name="adj" fmla="val 58941"/>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月 19">
              <a:extLst>
                <a:ext uri="{FF2B5EF4-FFF2-40B4-BE49-F238E27FC236}">
                  <a16:creationId xmlns:a16="http://schemas.microsoft.com/office/drawing/2014/main" id="{81D6DF7F-176C-42CE-A566-717AE227EE0C}"/>
                </a:ext>
              </a:extLst>
            </p:cNvPr>
            <p:cNvSpPr/>
            <p:nvPr/>
          </p:nvSpPr>
          <p:spPr>
            <a:xfrm rot="1421884">
              <a:off x="8349266" y="3954173"/>
              <a:ext cx="302285" cy="1030289"/>
            </a:xfrm>
            <a:prstGeom prst="moon">
              <a:avLst>
                <a:gd name="adj" fmla="val 41631"/>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台形 20">
              <a:extLst>
                <a:ext uri="{FF2B5EF4-FFF2-40B4-BE49-F238E27FC236}">
                  <a16:creationId xmlns:a16="http://schemas.microsoft.com/office/drawing/2014/main" id="{F37990E6-4B7D-4039-A680-99F181BB5F94}"/>
                </a:ext>
              </a:extLst>
            </p:cNvPr>
            <p:cNvSpPr/>
            <p:nvPr/>
          </p:nvSpPr>
          <p:spPr>
            <a:xfrm rot="10800000">
              <a:off x="7924800" y="4900056"/>
              <a:ext cx="918102" cy="696090"/>
            </a:xfrm>
            <a:prstGeom prst="trapezoid">
              <a:avLst/>
            </a:prstGeom>
            <a:solidFill>
              <a:srgbClr val="C0504D">
                <a:lumMod val="75000"/>
              </a:srgbClr>
            </a:solidFill>
            <a:ln w="25400" cap="flat" cmpd="sng" algn="ctr">
              <a:solidFill>
                <a:srgbClr val="4F81BD">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爆発: 14 pt 21">
              <a:extLst>
                <a:ext uri="{FF2B5EF4-FFF2-40B4-BE49-F238E27FC236}">
                  <a16:creationId xmlns:a16="http://schemas.microsoft.com/office/drawing/2014/main" id="{247E19B4-9085-4C49-82DB-08BFB83CAB37}"/>
                </a:ext>
              </a:extLst>
            </p:cNvPr>
            <p:cNvSpPr/>
            <p:nvPr/>
          </p:nvSpPr>
          <p:spPr>
            <a:xfrm rot="2362946">
              <a:off x="7949687" y="2766619"/>
              <a:ext cx="953721" cy="960190"/>
            </a:xfrm>
            <a:prstGeom prst="irregularSeal2">
              <a:avLst/>
            </a:prstGeom>
            <a:solidFill>
              <a:srgbClr val="FF000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楕円 22">
              <a:extLst>
                <a:ext uri="{FF2B5EF4-FFF2-40B4-BE49-F238E27FC236}">
                  <a16:creationId xmlns:a16="http://schemas.microsoft.com/office/drawing/2014/main" id="{6CD2110F-EE03-4881-AF8B-A69DBFB34CFF}"/>
                </a:ext>
              </a:extLst>
            </p:cNvPr>
            <p:cNvSpPr/>
            <p:nvPr/>
          </p:nvSpPr>
          <p:spPr>
            <a:xfrm rot="16278637">
              <a:off x="8245248" y="3133489"/>
              <a:ext cx="204115" cy="225143"/>
            </a:xfrm>
            <a:prstGeom prst="ellipse">
              <a:avLst/>
            </a:prstGeom>
            <a:solidFill>
              <a:srgbClr val="FFC00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9" name="テキスト ボックス 8">
            <a:extLst>
              <a:ext uri="{FF2B5EF4-FFF2-40B4-BE49-F238E27FC236}">
                <a16:creationId xmlns:a16="http://schemas.microsoft.com/office/drawing/2014/main" id="{A9B5C254-9D2E-4A72-8C54-215A9CF27922}"/>
              </a:ext>
            </a:extLst>
          </p:cNvPr>
          <p:cNvSpPr txBox="1"/>
          <p:nvPr/>
        </p:nvSpPr>
        <p:spPr>
          <a:xfrm>
            <a:off x="1767375" y="868214"/>
            <a:ext cx="3687228" cy="923330"/>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en-US" sz="27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ご清聴</a:t>
            </a: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en-US" sz="27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ありがとうございました。</a:t>
            </a:r>
          </a:p>
        </p:txBody>
      </p:sp>
      <p:sp>
        <p:nvSpPr>
          <p:cNvPr id="10" name="テキスト ボックス 9">
            <a:extLst>
              <a:ext uri="{FF2B5EF4-FFF2-40B4-BE49-F238E27FC236}">
                <a16:creationId xmlns:a16="http://schemas.microsoft.com/office/drawing/2014/main" id="{AF3A1683-6EBD-A196-D5FF-AE88FF7C7A82}"/>
              </a:ext>
            </a:extLst>
          </p:cNvPr>
          <p:cNvSpPr txBox="1"/>
          <p:nvPr/>
        </p:nvSpPr>
        <p:spPr>
          <a:xfrm>
            <a:off x="1767375" y="2110825"/>
            <a:ext cx="7886700"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anose="020B0600070205080204" pitchFamily="50" charset="-128"/>
                <a:cs typeface="+mn-cs"/>
              </a:rPr>
              <a:t>スライド・資料などご希望の方は・・・</a:t>
            </a:r>
            <a:endParaRPr kumimoji="1" lang="en-US" altLang="ja-JP" sz="24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今回使用したスライドの</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PPT</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や資料のファイルを希望者にお送りします。</a:t>
            </a: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下記アンケートの</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QR</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コード、または、</a:t>
            </a: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hlinkClick r:id="rId3">
                  <a:extLst>
                    <a:ext uri="{A12FA001-AC4F-418D-AE19-62706E023703}">
                      <ahyp:hlinkClr xmlns:ahyp="http://schemas.microsoft.com/office/drawing/2018/hyperlinkcolor" val="tx"/>
                    </a:ext>
                  </a:extLst>
                </a:hlinkClick>
              </a:rPr>
              <a:t>takeshi.isomura@gmail.com</a:t>
            </a: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までメールでご連絡ください。</a:t>
            </a:r>
          </a:p>
        </p:txBody>
      </p:sp>
      <p:pic>
        <p:nvPicPr>
          <p:cNvPr id="11" name="図 10">
            <a:extLst>
              <a:ext uri="{FF2B5EF4-FFF2-40B4-BE49-F238E27FC236}">
                <a16:creationId xmlns:a16="http://schemas.microsoft.com/office/drawing/2014/main" id="{6968A66D-28B0-CFB4-A6F8-ED5A09A7ED75}"/>
              </a:ext>
            </a:extLst>
          </p:cNvPr>
          <p:cNvPicPr>
            <a:picLocks noChangeAspect="1"/>
          </p:cNvPicPr>
          <p:nvPr/>
        </p:nvPicPr>
        <p:blipFill>
          <a:blip r:embed="rId4"/>
          <a:stretch>
            <a:fillRect/>
          </a:stretch>
        </p:blipFill>
        <p:spPr>
          <a:xfrm>
            <a:off x="1913014" y="4230612"/>
            <a:ext cx="2305545" cy="2305545"/>
          </a:xfrm>
          <a:prstGeom prst="rect">
            <a:avLst/>
          </a:prstGeom>
        </p:spPr>
      </p:pic>
      <p:sp>
        <p:nvSpPr>
          <p:cNvPr id="12" name="テキスト ボックス 11">
            <a:extLst>
              <a:ext uri="{FF2B5EF4-FFF2-40B4-BE49-F238E27FC236}">
                <a16:creationId xmlns:a16="http://schemas.microsoft.com/office/drawing/2014/main" id="{01C6F111-C4F9-4F16-AFF3-B8AF242279EF}"/>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16</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467053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62C255-FD9F-4FCE-9BC9-93D542ECD93C}"/>
              </a:ext>
            </a:extLst>
          </p:cNvPr>
          <p:cNvSpPr txBox="1"/>
          <p:nvPr/>
        </p:nvSpPr>
        <p:spPr>
          <a:xfrm>
            <a:off x="3340276" y="159594"/>
            <a:ext cx="5511445" cy="707886"/>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1" lang="ja-JP"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スマホ依存防止学会　アドバイザー講座</a:t>
            </a:r>
            <a:endParaRPr kumimoji="1" lang="ja-JP"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ja-JP" sz="1600" b="1" i="0" u="none" strike="noStrike" kern="1200" cap="none" spc="0" normalizeH="0" baseline="0" noProof="0" dirty="0">
                <a:ln>
                  <a:noFill/>
                </a:ln>
                <a:solidFill>
                  <a:srgbClr val="000000"/>
                </a:solidFill>
                <a:effectLst/>
                <a:uLnTx/>
                <a:uFillTx/>
                <a:latin typeface="HGP教科書体" panose="02020600000000000000" pitchFamily="18" charset="-128"/>
                <a:ea typeface="HGP教科書体" panose="02020600000000000000" pitchFamily="18" charset="-128"/>
                <a:cs typeface="+mn-cs"/>
              </a:rPr>
              <a:t>アドバイザーを目指す人もそうでない人も、共に勉強いたしましょう！</a:t>
            </a:r>
            <a:endParaRPr kumimoji="1" lang="ja-JP"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527A3AAE-1377-4995-87BB-A7E6A6EB2C96}"/>
              </a:ext>
            </a:extLst>
          </p:cNvPr>
          <p:cNvPicPr>
            <a:picLocks noChangeAspect="1"/>
          </p:cNvPicPr>
          <p:nvPr/>
        </p:nvPicPr>
        <p:blipFill>
          <a:blip r:embed="rId3"/>
          <a:stretch>
            <a:fillRect/>
          </a:stretch>
        </p:blipFill>
        <p:spPr>
          <a:xfrm>
            <a:off x="3904977" y="1242485"/>
            <a:ext cx="4382045" cy="3029142"/>
          </a:xfrm>
          <a:prstGeom prst="rect">
            <a:avLst/>
          </a:prstGeom>
        </p:spPr>
      </p:pic>
      <p:sp>
        <p:nvSpPr>
          <p:cNvPr id="4" name="テキスト ボックス 3">
            <a:extLst>
              <a:ext uri="{FF2B5EF4-FFF2-40B4-BE49-F238E27FC236}">
                <a16:creationId xmlns:a16="http://schemas.microsoft.com/office/drawing/2014/main" id="{B4AA43A1-EB1E-4FCB-B54F-BC91A4B2631C}"/>
              </a:ext>
            </a:extLst>
          </p:cNvPr>
          <p:cNvSpPr txBox="1"/>
          <p:nvPr/>
        </p:nvSpPr>
        <p:spPr>
          <a:xfrm>
            <a:off x="1834918" y="4466915"/>
            <a:ext cx="8522162" cy="1969770"/>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　</a:t>
            </a:r>
            <a:r>
              <a:rPr kumimoji="1" lang="ja-JP" altLang="ja-JP" sz="1800" b="0" i="0" u="none" strike="noStrike" kern="1200" cap="none" spc="0" normalizeH="0" baseline="0" noProof="0" dirty="0">
                <a:ln>
                  <a:noFill/>
                </a:ln>
                <a:solidFill>
                  <a:srgbClr val="000000"/>
                </a:solidFill>
                <a:effectLst/>
                <a:highlight>
                  <a:srgbClr val="FFFF00"/>
                </a:highlight>
                <a:uLnTx/>
                <a:uFillTx/>
                <a:latin typeface="HGPｺﾞｼｯｸE" panose="020B0900000000000000" pitchFamily="50" charset="-128"/>
                <a:ea typeface="HGPｺﾞｼｯｸE" panose="020B0900000000000000" pitchFamily="50" charset="-128"/>
                <a:cs typeface="+mn-cs"/>
              </a:rPr>
              <a:t>半日間</a:t>
            </a:r>
            <a:r>
              <a:rPr kumimoji="1" lang="ja-JP" altLang="ja-JP"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の研修・試験、およびレポート提出で認定アドバイザーとなることができます。</a:t>
            </a:r>
            <a:endParaRPr kumimoji="1" lang="ja-JP" altLang="en-US"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また、アドバイザーになると、</a:t>
            </a:r>
            <a:r>
              <a:rPr kumimoji="1" lang="ja-JP" altLang="en-US"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講演用</a:t>
            </a:r>
            <a:r>
              <a:rPr kumimoji="1" lang="ja-JP" altLang="ja-JP"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スライドなどの提供を受けることができます。</a:t>
            </a:r>
            <a:endParaRPr kumimoji="1" lang="ja-JP" altLang="en-US"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【申込・問合せ先】</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スマホ依存防止学会　</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digitaldementiakids@gmail.com</a:t>
            </a:r>
            <a:endParaRPr kumimoji="1" lang="ja-JP"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2026</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年  </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3</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月</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1</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日</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日</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　オンライン実施</a:t>
            </a:r>
            <a:endPar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2026</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年  </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6</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月</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7</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日</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日</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　オンライン実施</a:t>
            </a:r>
          </a:p>
        </p:txBody>
      </p:sp>
      <p:pic>
        <p:nvPicPr>
          <p:cNvPr id="5" name="図 4">
            <a:extLst>
              <a:ext uri="{FF2B5EF4-FFF2-40B4-BE49-F238E27FC236}">
                <a16:creationId xmlns:a16="http://schemas.microsoft.com/office/drawing/2014/main" id="{E49BA9C3-1D77-4343-9AC0-C06C770D5863}"/>
              </a:ext>
            </a:extLst>
          </p:cNvPr>
          <p:cNvPicPr>
            <a:picLocks noChangeAspect="1"/>
          </p:cNvPicPr>
          <p:nvPr/>
        </p:nvPicPr>
        <p:blipFill>
          <a:blip r:embed="rId4"/>
          <a:stretch>
            <a:fillRect/>
          </a:stretch>
        </p:blipFill>
        <p:spPr>
          <a:xfrm>
            <a:off x="9240034" y="1791814"/>
            <a:ext cx="1498038" cy="1498038"/>
          </a:xfrm>
          <a:prstGeom prst="rect">
            <a:avLst/>
          </a:prstGeom>
        </p:spPr>
      </p:pic>
      <p:sp>
        <p:nvSpPr>
          <p:cNvPr id="6" name="テキスト ボックス 5">
            <a:extLst>
              <a:ext uri="{FF2B5EF4-FFF2-40B4-BE49-F238E27FC236}">
                <a16:creationId xmlns:a16="http://schemas.microsoft.com/office/drawing/2014/main" id="{18251818-FFBA-4D49-B2D8-345CB3CF53D8}"/>
              </a:ext>
            </a:extLst>
          </p:cNvPr>
          <p:cNvSpPr txBox="1"/>
          <p:nvPr/>
        </p:nvSpPr>
        <p:spPr>
          <a:xfrm>
            <a:off x="2202947" y="6436685"/>
            <a:ext cx="77861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highlight>
                  <a:srgbClr val="FFC5F3"/>
                </a:highlight>
                <a:uLnTx/>
                <a:uFillTx/>
                <a:latin typeface="Arial"/>
                <a:ea typeface="ＭＳ Ｐゴシック"/>
                <a:cs typeface="+mn-cs"/>
              </a:rPr>
              <a:t>中高生のアドバイザーも誕生している。 推薦入試の願書に書けるとの理由も♪</a:t>
            </a:r>
          </a:p>
        </p:txBody>
      </p:sp>
      <p:sp>
        <p:nvSpPr>
          <p:cNvPr id="8" name="テキスト ボックス 7">
            <a:extLst>
              <a:ext uri="{FF2B5EF4-FFF2-40B4-BE49-F238E27FC236}">
                <a16:creationId xmlns:a16="http://schemas.microsoft.com/office/drawing/2014/main" id="{368F977D-9CAE-DCE4-71FB-F4C1F6F3D54A}"/>
              </a:ext>
            </a:extLst>
          </p:cNvPr>
          <p:cNvSpPr txBox="1"/>
          <p:nvPr/>
        </p:nvSpPr>
        <p:spPr>
          <a:xfrm>
            <a:off x="522353" y="1843690"/>
            <a:ext cx="2584362" cy="1077218"/>
          </a:xfrm>
          <a:prstGeom prst="rect">
            <a:avLst/>
          </a:prstGeom>
          <a:solidFill>
            <a:srgbClr val="DCFFD1"/>
          </a:solid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「無知は罪なり」</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知識があるほど、</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子どもを守る力が増す</a:t>
            </a:r>
          </a:p>
        </p:txBody>
      </p:sp>
    </p:spTree>
    <p:extLst>
      <p:ext uri="{BB962C8B-B14F-4D97-AF65-F5344CB8AC3E}">
        <p14:creationId xmlns:p14="http://schemas.microsoft.com/office/powerpoint/2010/main" val="39024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AB623-36D4-7A36-D745-DBA2F55DDAC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BE2C4A-5840-B4C4-4A36-03C32C2D9E04}"/>
              </a:ext>
            </a:extLst>
          </p:cNvPr>
          <p:cNvSpPr txBox="1"/>
          <p:nvPr/>
        </p:nvSpPr>
        <p:spPr>
          <a:xfrm>
            <a:off x="1074198" y="1278383"/>
            <a:ext cx="87533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0000"/>
                </a:solidFill>
                <a:effectLst/>
                <a:highlight>
                  <a:srgbClr val="FFCCFF"/>
                </a:highlight>
                <a:uLnTx/>
                <a:uFillTx/>
                <a:latin typeface="Arial"/>
                <a:ea typeface="ＭＳ Ｐゴシック"/>
                <a:cs typeface="+mn-cs"/>
              </a:rPr>
              <a:t>どう守る？　デジタルネイティブの子どもの脳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rgbClr val="000000"/>
              </a:solidFill>
              <a:effectLst/>
              <a:highlight>
                <a:srgbClr val="CCECFF"/>
              </a:highligh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3600" dirty="0">
                <a:solidFill>
                  <a:srgbClr val="000000"/>
                </a:solidFill>
                <a:highlight>
                  <a:srgbClr val="CCECFF"/>
                </a:highlight>
                <a:latin typeface="Arial"/>
                <a:ea typeface="ＭＳ Ｐゴシック"/>
              </a:rPr>
              <a:t>30</a:t>
            </a:r>
            <a:r>
              <a:rPr kumimoji="1" lang="ja-JP" altLang="en-US" sz="3600" b="0" i="0" u="none" strike="noStrike" kern="1200" cap="none" spc="0" normalizeH="0" baseline="0" noProof="0" dirty="0">
                <a:ln>
                  <a:noFill/>
                </a:ln>
                <a:solidFill>
                  <a:srgbClr val="000000"/>
                </a:solidFill>
                <a:effectLst/>
                <a:highlight>
                  <a:srgbClr val="CCECFF"/>
                </a:highlight>
                <a:uLnTx/>
                <a:uFillTx/>
                <a:latin typeface="Arial"/>
                <a:ea typeface="ＭＳ Ｐゴシック"/>
                <a:cs typeface="+mn-cs"/>
              </a:rPr>
              <a:t>分バージョン</a:t>
            </a:r>
          </a:p>
        </p:txBody>
      </p:sp>
      <p:sp>
        <p:nvSpPr>
          <p:cNvPr id="3" name="テキスト ボックス 2">
            <a:extLst>
              <a:ext uri="{FF2B5EF4-FFF2-40B4-BE49-F238E27FC236}">
                <a16:creationId xmlns:a16="http://schemas.microsoft.com/office/drawing/2014/main" id="{0F6EACEE-07ED-4BCD-486A-28C3BE8235F7}"/>
              </a:ext>
            </a:extLst>
          </p:cNvPr>
          <p:cNvSpPr txBox="1"/>
          <p:nvPr/>
        </p:nvSpPr>
        <p:spPr>
          <a:xfrm>
            <a:off x="5786437" y="5000625"/>
            <a:ext cx="4374916" cy="954107"/>
          </a:xfrm>
          <a:prstGeom prst="rect">
            <a:avLst/>
          </a:prstGeom>
          <a:noFill/>
        </p:spPr>
        <p:txBody>
          <a:bodyPr wrap="none" rtlCol="0">
            <a:spAutoFit/>
          </a:bodyPr>
          <a:lstStyle/>
          <a:p>
            <a:r>
              <a:rPr kumimoji="1" lang="ja-JP" altLang="en-US" sz="2800" dirty="0"/>
              <a:t>スマホ依存防止学会</a:t>
            </a:r>
            <a:r>
              <a:rPr kumimoji="1" lang="en-US" altLang="ja-JP" sz="2800" dirty="0"/>
              <a:t>(PISA)</a:t>
            </a:r>
            <a:endParaRPr kumimoji="1" lang="ja-JP" altLang="en-US" sz="2800" dirty="0"/>
          </a:p>
          <a:p>
            <a:r>
              <a:rPr lang="ja-JP" altLang="en-US" sz="2800" dirty="0"/>
              <a:t>磯村毅</a:t>
            </a:r>
            <a:endParaRPr kumimoji="1" lang="ja-JP" altLang="en-US" sz="2800" dirty="0"/>
          </a:p>
        </p:txBody>
      </p:sp>
    </p:spTree>
    <p:extLst>
      <p:ext uri="{BB962C8B-B14F-4D97-AF65-F5344CB8AC3E}">
        <p14:creationId xmlns:p14="http://schemas.microsoft.com/office/powerpoint/2010/main" val="1234796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8490-A60E-0A1A-E05D-77E0CA2AD0FE}"/>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C6D5FDB-DE21-BBA7-6ED9-B169260DACC8}"/>
              </a:ext>
            </a:extLst>
          </p:cNvPr>
          <p:cNvSpPr txBox="1"/>
          <p:nvPr/>
        </p:nvSpPr>
        <p:spPr>
          <a:xfrm>
            <a:off x="874294" y="262167"/>
            <a:ext cx="10443411" cy="6986528"/>
          </a:xfrm>
          <a:prstGeom prst="rect">
            <a:avLst/>
          </a:prstGeom>
          <a:noFill/>
        </p:spPr>
        <p:txBody>
          <a:bodyPr wrap="square" rtlCol="0">
            <a:spAutoFit/>
          </a:bodyPr>
          <a:lstStyle/>
          <a:p>
            <a:r>
              <a:rPr kumimoji="1" lang="en-US" altLang="ja-JP" sz="3200" dirty="0">
                <a:latin typeface="HGPｺﾞｼｯｸE" panose="020B0900000000000000" pitchFamily="50" charset="-128"/>
                <a:ea typeface="HGPｺﾞｼｯｸE" panose="020B0900000000000000" pitchFamily="50" charset="-128"/>
              </a:rPr>
              <a:t>Q</a:t>
            </a:r>
            <a:r>
              <a:rPr kumimoji="1" lang="ja-JP" altLang="en-US" sz="3200" dirty="0">
                <a:latin typeface="HGPｺﾞｼｯｸE" panose="020B0900000000000000" pitchFamily="50" charset="-128"/>
                <a:ea typeface="HGPｺﾞｼｯｸE" panose="020B0900000000000000" pitchFamily="50" charset="-128"/>
              </a:rPr>
              <a:t>：　スマホはよくないと言われているけど、実際どうなの？　</a:t>
            </a:r>
            <a:endParaRPr kumimoji="1" lang="en-US" altLang="ja-JP" sz="3200" dirty="0">
              <a:latin typeface="HGPｺﾞｼｯｸE" panose="020B0900000000000000" pitchFamily="50" charset="-128"/>
              <a:ea typeface="HGPｺﾞｼｯｸE" panose="020B0900000000000000" pitchFamily="50" charset="-128"/>
            </a:endParaRPr>
          </a:p>
          <a:p>
            <a:r>
              <a:rPr kumimoji="1" lang="ja-JP" altLang="en-US" sz="3200" dirty="0">
                <a:latin typeface="HGPｺﾞｼｯｸE" panose="020B0900000000000000" pitchFamily="50" charset="-128"/>
                <a:ea typeface="HGPｺﾞｼｯｸE" panose="020B0900000000000000" pitchFamily="50" charset="-128"/>
              </a:rPr>
              <a:t>最近条例もできたらしいし</a:t>
            </a:r>
            <a:r>
              <a:rPr kumimoji="1" lang="en-US" altLang="ja-JP" sz="3200" dirty="0">
                <a:latin typeface="HGPｺﾞｼｯｸE" panose="020B0900000000000000" pitchFamily="50" charset="-128"/>
                <a:ea typeface="HGPｺﾞｼｯｸE" panose="020B0900000000000000" pitchFamily="50" charset="-128"/>
              </a:rPr>
              <a:t>…</a:t>
            </a:r>
          </a:p>
          <a:p>
            <a:endParaRPr kumimoji="1" lang="ja-JP" altLang="en-US" sz="3200" dirty="0">
              <a:latin typeface="HGPｺﾞｼｯｸM" panose="020B0600000000000000" pitchFamily="50" charset="-128"/>
              <a:ea typeface="HGPｺﾞｼｯｸM" panose="020B0600000000000000" pitchFamily="50" charset="-128"/>
            </a:endParaRPr>
          </a:p>
          <a:p>
            <a:r>
              <a:rPr kumimoji="1" lang="en-US" altLang="ja-JP" sz="3200" dirty="0">
                <a:latin typeface="HGPｺﾞｼｯｸM" panose="020B0600000000000000" pitchFamily="50" charset="-128"/>
                <a:ea typeface="HGPｺﾞｼｯｸM" panose="020B0600000000000000" pitchFamily="50" charset="-128"/>
              </a:rPr>
              <a:t>A</a:t>
            </a:r>
            <a:r>
              <a:rPr kumimoji="1" lang="ja-JP" altLang="en-US" sz="3200" dirty="0">
                <a:latin typeface="HGPｺﾞｼｯｸM" panose="020B0600000000000000" pitchFamily="50" charset="-128"/>
                <a:ea typeface="HGPｺﾞｼｯｸM" panose="020B0600000000000000" pitchFamily="50" charset="-128"/>
              </a:rPr>
              <a:t>：　</a:t>
            </a:r>
            <a:r>
              <a:rPr kumimoji="1" lang="ja-JP" altLang="en-US" sz="3200" dirty="0">
                <a:solidFill>
                  <a:schemeClr val="accent1"/>
                </a:solidFill>
                <a:highlight>
                  <a:srgbClr val="FFFF00"/>
                </a:highlight>
                <a:latin typeface="HGPｺﾞｼｯｸM" panose="020B0600000000000000" pitchFamily="50" charset="-128"/>
                <a:ea typeface="HGPｺﾞｼｯｸM" panose="020B0600000000000000" pitchFamily="50" charset="-128"/>
              </a:rPr>
              <a:t>今までは</a:t>
            </a:r>
            <a:r>
              <a:rPr kumimoji="1" lang="ja-JP" altLang="en-US" sz="3200" dirty="0">
                <a:solidFill>
                  <a:schemeClr val="accent1"/>
                </a:solidFill>
                <a:latin typeface="HGPｺﾞｼｯｸM" panose="020B0600000000000000" pitchFamily="50" charset="-128"/>
                <a:ea typeface="HGPｺﾞｼｯｸM" panose="020B0600000000000000" pitchFamily="50" charset="-128"/>
              </a:rPr>
              <a:t>、家族でルールを作り上手に使えるように子どもを教育しようとしてきた。</a:t>
            </a:r>
          </a:p>
          <a:p>
            <a:endParaRPr kumimoji="1" lang="en-US" altLang="ja-JP" sz="3200" dirty="0">
              <a:solidFill>
                <a:srgbClr val="00B050"/>
              </a:solidFill>
              <a:highlight>
                <a:srgbClr val="FFFF00"/>
              </a:highlight>
              <a:latin typeface="HGPｺﾞｼｯｸM" panose="020B0600000000000000" pitchFamily="50" charset="-128"/>
              <a:ea typeface="HGPｺﾞｼｯｸM" panose="020B0600000000000000" pitchFamily="50" charset="-128"/>
            </a:endParaRPr>
          </a:p>
          <a:p>
            <a:r>
              <a:rPr kumimoji="1" lang="ja-JP" altLang="en-US" sz="3200" dirty="0">
                <a:solidFill>
                  <a:srgbClr val="00B050"/>
                </a:solidFill>
                <a:highlight>
                  <a:srgbClr val="FFFF00"/>
                </a:highlight>
                <a:latin typeface="HGPｺﾞｼｯｸM" panose="020B0600000000000000" pitchFamily="50" charset="-128"/>
                <a:ea typeface="HGPｺﾞｼｯｸM" panose="020B0600000000000000" pitchFamily="50" charset="-128"/>
              </a:rPr>
              <a:t>しかし最近は</a:t>
            </a:r>
            <a:r>
              <a:rPr kumimoji="1" lang="ja-JP" altLang="en-US" sz="3200" dirty="0">
                <a:solidFill>
                  <a:srgbClr val="00B050"/>
                </a:solidFill>
                <a:latin typeface="HGPｺﾞｼｯｸM" panose="020B0600000000000000" pitchFamily="50" charset="-128"/>
                <a:ea typeface="HGPｺﾞｼｯｸM" panose="020B0600000000000000" pitchFamily="50" charset="-128"/>
              </a:rPr>
              <a:t>スマホを使うとルールがあっても脳や精神への悪影響が避けられないと判明した。</a:t>
            </a:r>
            <a:r>
              <a:rPr lang="ja-JP" altLang="en-US" sz="3200" dirty="0">
                <a:solidFill>
                  <a:srgbClr val="00B050"/>
                </a:solidFill>
                <a:latin typeface="HGPｺﾞｼｯｸM" panose="020B0600000000000000" pitchFamily="50" charset="-128"/>
                <a:ea typeface="HGPｺﾞｼｯｸM" panose="020B0600000000000000" pitchFamily="50" charset="-128"/>
              </a:rPr>
              <a:t>また</a:t>
            </a:r>
            <a:r>
              <a:rPr kumimoji="1" lang="ja-JP" altLang="en-US" sz="3200" dirty="0">
                <a:solidFill>
                  <a:srgbClr val="00B050"/>
                </a:solidFill>
                <a:latin typeface="HGPｺﾞｼｯｸM" panose="020B0600000000000000" pitchFamily="50" charset="-128"/>
                <a:ea typeface="HGPｺﾞｼｯｸM" panose="020B0600000000000000" pitchFamily="50" charset="-128"/>
              </a:rPr>
              <a:t>、よい治療法もない。</a:t>
            </a:r>
          </a:p>
          <a:p>
            <a:endParaRPr kumimoji="1" lang="ja-JP" altLang="en-US" sz="3200" dirty="0">
              <a:latin typeface="HGPｺﾞｼｯｸM" panose="020B0600000000000000" pitchFamily="50" charset="-128"/>
              <a:ea typeface="HGPｺﾞｼｯｸM" panose="020B0600000000000000" pitchFamily="50" charset="-128"/>
            </a:endParaRPr>
          </a:p>
          <a:p>
            <a:br>
              <a:rPr kumimoji="1" lang="ja-JP" altLang="en-US" sz="3200" dirty="0">
                <a:solidFill>
                  <a:srgbClr val="FF0000"/>
                </a:solidFill>
                <a:latin typeface="HGPｺﾞｼｯｸM" panose="020B0600000000000000" pitchFamily="50" charset="-128"/>
                <a:ea typeface="HGPｺﾞｼｯｸM" panose="020B0600000000000000" pitchFamily="50" charset="-128"/>
              </a:rPr>
            </a:br>
            <a:r>
              <a:rPr kumimoji="1" lang="ja-JP" altLang="en-US" sz="3200" dirty="0">
                <a:solidFill>
                  <a:srgbClr val="FF0000"/>
                </a:solidFill>
                <a:latin typeface="HGPｺﾞｼｯｸM" panose="020B0600000000000000" pitchFamily="50" charset="-128"/>
                <a:ea typeface="HGPｺﾞｼｯｸM" panose="020B0600000000000000" pitchFamily="50" charset="-128"/>
              </a:rPr>
              <a:t>そこで、海外では</a:t>
            </a:r>
            <a:r>
              <a:rPr kumimoji="1" lang="ja-JP" altLang="en-US" sz="3200" b="1" dirty="0">
                <a:solidFill>
                  <a:srgbClr val="C00000"/>
                </a:solidFill>
                <a:highlight>
                  <a:srgbClr val="FFC5F3"/>
                </a:highlight>
                <a:latin typeface="HGPｺﾞｼｯｸM" panose="020B0600000000000000" pitchFamily="50" charset="-128"/>
                <a:ea typeface="HGPｺﾞｼｯｸM" panose="020B0600000000000000" pitchFamily="50" charset="-128"/>
              </a:rPr>
              <a:t>子どもの使用自体を制限する必要がある</a:t>
            </a:r>
            <a:r>
              <a:rPr kumimoji="1" lang="ja-JP" altLang="en-US" sz="3200" dirty="0">
                <a:solidFill>
                  <a:srgbClr val="FF0000"/>
                </a:solidFill>
                <a:latin typeface="HGPｺﾞｼｯｸM" panose="020B0600000000000000" pitchFamily="50" charset="-128"/>
                <a:ea typeface="HGPｺﾞｼｯｸM" panose="020B0600000000000000" pitchFamily="50" charset="-128"/>
              </a:rPr>
              <a:t>と考えられるようになった。</a:t>
            </a:r>
          </a:p>
          <a:p>
            <a:endParaRPr kumimoji="1" lang="en-US" altLang="ja-JP" sz="3200" dirty="0">
              <a:latin typeface="HGPｺﾞｼｯｸM" panose="020B0600000000000000" pitchFamily="50" charset="-128"/>
              <a:ea typeface="HGPｺﾞｼｯｸM" panose="020B0600000000000000" pitchFamily="50" charset="-128"/>
            </a:endParaRPr>
          </a:p>
          <a:p>
            <a:endParaRPr kumimoji="1" lang="ja-JP" altLang="en-US" sz="3200" dirty="0">
              <a:latin typeface="HGPｺﾞｼｯｸM" panose="020B0600000000000000" pitchFamily="50" charset="-128"/>
              <a:ea typeface="HGPｺﾞｼｯｸM" panose="020B0600000000000000" pitchFamily="50" charset="-128"/>
            </a:endParaRPr>
          </a:p>
        </p:txBody>
      </p:sp>
      <p:sp>
        <p:nvSpPr>
          <p:cNvPr id="2" name="四角形: 角を丸くする 1">
            <a:extLst>
              <a:ext uri="{FF2B5EF4-FFF2-40B4-BE49-F238E27FC236}">
                <a16:creationId xmlns:a16="http://schemas.microsoft.com/office/drawing/2014/main" id="{5B780A52-7353-AE74-46C3-6570F41C6F4A}"/>
              </a:ext>
            </a:extLst>
          </p:cNvPr>
          <p:cNvSpPr/>
          <p:nvPr/>
        </p:nvSpPr>
        <p:spPr>
          <a:xfrm>
            <a:off x="55755" y="66907"/>
            <a:ext cx="12076770" cy="6713035"/>
          </a:xfrm>
          <a:prstGeom prst="roundRect">
            <a:avLst>
              <a:gd name="adj" fmla="val 2751"/>
            </a:avLst>
          </a:prstGeom>
          <a:noFill/>
          <a:ln w="76200">
            <a:solidFill>
              <a:schemeClr val="accent6">
                <a:lumMod val="20000"/>
                <a:lumOff val="8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7846052"/>
      </p:ext>
    </p:extLst>
  </p:cSld>
  <p:clrMapOvr>
    <a:masterClrMapping/>
  </p:clrMapOvr>
  <mc:AlternateContent xmlns:mc="http://schemas.openxmlformats.org/markup-compatibility/2006" xmlns:p14="http://schemas.microsoft.com/office/powerpoint/2010/main">
    <mc:Choice Requires="p14">
      <p:transition spd="slow" p14:dur="2000" advTm="30872"/>
    </mc:Choice>
    <mc:Fallback xmlns="">
      <p:transition spd="slow" advTm="308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5703F-219B-5A7E-17A9-29121ADDF8A1}"/>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9D2D66A-A909-66A1-9EFE-C662224B65C3}"/>
              </a:ext>
            </a:extLst>
          </p:cNvPr>
          <p:cNvSpPr>
            <a:spLocks noGrp="1"/>
          </p:cNvSpPr>
          <p:nvPr>
            <p:ph idx="1"/>
          </p:nvPr>
        </p:nvSpPr>
        <p:spPr>
          <a:xfrm>
            <a:off x="1981200" y="1592738"/>
            <a:ext cx="8229600" cy="3672523"/>
          </a:xfrm>
        </p:spPr>
        <p:txBody>
          <a:bodyPr/>
          <a:lstStyle/>
          <a:p>
            <a:pPr marL="0" indent="0">
              <a:buNone/>
            </a:pPr>
            <a:r>
              <a:rPr kumimoji="1" lang="ja-JP" altLang="en-US" dirty="0"/>
              <a:t>テレビは</a:t>
            </a:r>
            <a:r>
              <a:rPr kumimoji="1" lang="ja-JP" altLang="en-US" dirty="0">
                <a:highlight>
                  <a:srgbClr val="CCFFCC"/>
                </a:highlight>
              </a:rPr>
              <a:t>２時間</a:t>
            </a:r>
            <a:r>
              <a:rPr kumimoji="1" lang="ja-JP" altLang="en-US" dirty="0"/>
              <a:t>見ると眠りが悪くなります。</a:t>
            </a:r>
          </a:p>
          <a:p>
            <a:pPr marL="0" indent="0">
              <a:buNone/>
            </a:pPr>
            <a:r>
              <a:rPr kumimoji="1" lang="ja-JP" altLang="en-US" dirty="0"/>
              <a:t>スマホだと、どのくらいの時間でしょうか。</a:t>
            </a:r>
          </a:p>
          <a:p>
            <a:pPr marL="0" indent="0">
              <a:buNone/>
            </a:pPr>
            <a:endParaRPr lang="ja-JP" altLang="en-US" dirty="0"/>
          </a:p>
          <a:p>
            <a:pPr marL="0" indent="0">
              <a:buNone/>
            </a:pPr>
            <a:r>
              <a:rPr kumimoji="1" lang="en-US" altLang="ja-JP" dirty="0"/>
              <a:t>a.</a:t>
            </a:r>
            <a:r>
              <a:rPr kumimoji="1" lang="ja-JP" altLang="en-US" dirty="0"/>
              <a:t>　</a:t>
            </a:r>
            <a:r>
              <a:rPr kumimoji="1" lang="en-US" altLang="ja-JP" dirty="0"/>
              <a:t>30</a:t>
            </a:r>
            <a:r>
              <a:rPr kumimoji="1" lang="ja-JP" altLang="en-US" dirty="0"/>
              <a:t>分</a:t>
            </a:r>
            <a:endParaRPr kumimoji="1" lang="en-US" altLang="ja-JP" dirty="0"/>
          </a:p>
          <a:p>
            <a:pPr marL="0" indent="0">
              <a:buNone/>
            </a:pPr>
            <a:r>
              <a:rPr lang="en-US" altLang="ja-JP" dirty="0"/>
              <a:t>b.</a:t>
            </a:r>
            <a:r>
              <a:rPr lang="ja-JP" altLang="en-US" dirty="0"/>
              <a:t>　１時間</a:t>
            </a:r>
            <a:endParaRPr lang="en-US" altLang="ja-JP" dirty="0"/>
          </a:p>
          <a:p>
            <a:pPr marL="0" indent="0">
              <a:buNone/>
            </a:pPr>
            <a:r>
              <a:rPr kumimoji="1" lang="en-US" altLang="ja-JP" dirty="0"/>
              <a:t>c.</a:t>
            </a:r>
            <a:r>
              <a:rPr kumimoji="1" lang="ja-JP" altLang="en-US" dirty="0"/>
              <a:t>　２時間</a:t>
            </a:r>
          </a:p>
        </p:txBody>
      </p:sp>
      <p:sp>
        <p:nvSpPr>
          <p:cNvPr id="2" name="テキスト ボックス 1">
            <a:extLst>
              <a:ext uri="{FF2B5EF4-FFF2-40B4-BE49-F238E27FC236}">
                <a16:creationId xmlns:a16="http://schemas.microsoft.com/office/drawing/2014/main" id="{B15AEADA-C7C2-A4BD-6795-74F7269062D5}"/>
              </a:ext>
            </a:extLst>
          </p:cNvPr>
          <p:cNvSpPr txBox="1"/>
          <p:nvPr/>
        </p:nvSpPr>
        <p:spPr>
          <a:xfrm>
            <a:off x="381000" y="244156"/>
            <a:ext cx="9105378" cy="707886"/>
          </a:xfrm>
          <a:prstGeom prst="rect">
            <a:avLst/>
          </a:prstGeom>
          <a:noFill/>
        </p:spPr>
        <p:txBody>
          <a:bodyPr wrap="none" rtlCol="0">
            <a:spAutoFit/>
          </a:bodyPr>
          <a:lstStyle/>
          <a:p>
            <a:r>
              <a:rPr kumimoji="1" lang="ja-JP" altLang="en-US" sz="4000" dirty="0"/>
              <a:t>テレビとスマホでは</a:t>
            </a:r>
            <a:r>
              <a:rPr lang="ja-JP" altLang="en-US" sz="4000" dirty="0"/>
              <a:t>有害性</a:t>
            </a:r>
            <a:r>
              <a:rPr kumimoji="1" lang="ja-JP" altLang="en-US" sz="4000" dirty="0"/>
              <a:t>が全く違います</a:t>
            </a:r>
          </a:p>
        </p:txBody>
      </p:sp>
      <p:sp>
        <p:nvSpPr>
          <p:cNvPr id="4" name="楕円 3">
            <a:extLst>
              <a:ext uri="{FF2B5EF4-FFF2-40B4-BE49-F238E27FC236}">
                <a16:creationId xmlns:a16="http://schemas.microsoft.com/office/drawing/2014/main" id="{E965E01A-DC06-EB44-1B8A-4DC7CFCD232D}"/>
              </a:ext>
            </a:extLst>
          </p:cNvPr>
          <p:cNvSpPr/>
          <p:nvPr/>
        </p:nvSpPr>
        <p:spPr>
          <a:xfrm>
            <a:off x="1859280" y="3337559"/>
            <a:ext cx="640080" cy="6096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9D61E01-5D84-B710-6DBD-1B44292446AC}"/>
              </a:ext>
            </a:extLst>
          </p:cNvPr>
          <p:cNvSpPr txBox="1"/>
          <p:nvPr/>
        </p:nvSpPr>
        <p:spPr>
          <a:xfrm>
            <a:off x="5334000" y="3947159"/>
            <a:ext cx="6712094" cy="2677656"/>
          </a:xfrm>
          <a:prstGeom prst="rect">
            <a:avLst/>
          </a:prstGeom>
          <a:noFill/>
        </p:spPr>
        <p:txBody>
          <a:bodyPr wrap="none" rtlCol="0">
            <a:spAutoFit/>
          </a:bodyPr>
          <a:lstStyle/>
          <a:p>
            <a:r>
              <a:rPr kumimoji="1" lang="ja-JP" altLang="en-US" sz="2800" b="1" dirty="0">
                <a:solidFill>
                  <a:srgbClr val="FF0000"/>
                </a:solidFill>
              </a:rPr>
              <a:t>スマホには依存性があります。</a:t>
            </a:r>
            <a:endParaRPr kumimoji="1" lang="en-US" altLang="ja-JP" sz="2800" b="1" dirty="0">
              <a:solidFill>
                <a:srgbClr val="FF0000"/>
              </a:solidFill>
            </a:endParaRPr>
          </a:p>
          <a:p>
            <a:r>
              <a:rPr kumimoji="1" lang="ja-JP" altLang="en-US" sz="2800" b="1" dirty="0">
                <a:solidFill>
                  <a:srgbClr val="FF0000"/>
                </a:solidFill>
              </a:rPr>
              <a:t>テレビには？</a:t>
            </a:r>
            <a:endParaRPr kumimoji="1" lang="en-US" altLang="ja-JP" sz="2800" b="1" dirty="0">
              <a:solidFill>
                <a:srgbClr val="FF0000"/>
              </a:solidFill>
            </a:endParaRPr>
          </a:p>
          <a:p>
            <a:r>
              <a:rPr lang="ja-JP" altLang="en-US" sz="2800" b="1" dirty="0">
                <a:solidFill>
                  <a:srgbClr val="0070C0"/>
                </a:solidFill>
              </a:rPr>
              <a:t>テレビを見れなくしたら、</a:t>
            </a:r>
            <a:endParaRPr lang="en-US" altLang="ja-JP" sz="2800" b="1" dirty="0">
              <a:solidFill>
                <a:srgbClr val="0070C0"/>
              </a:solidFill>
            </a:endParaRPr>
          </a:p>
          <a:p>
            <a:r>
              <a:rPr lang="ja-JP" altLang="en-US" sz="2800" b="1" dirty="0">
                <a:solidFill>
                  <a:srgbClr val="0070C0"/>
                </a:solidFill>
              </a:rPr>
              <a:t>逆切れして親を刺したとかありますか？</a:t>
            </a:r>
            <a:endParaRPr lang="en-US" altLang="ja-JP" sz="2800" b="1" dirty="0">
              <a:solidFill>
                <a:srgbClr val="0070C0"/>
              </a:solidFill>
            </a:endParaRPr>
          </a:p>
          <a:p>
            <a:endParaRPr kumimoji="1" lang="en-US" altLang="ja-JP" sz="2800" b="1" dirty="0">
              <a:solidFill>
                <a:srgbClr val="0070C0"/>
              </a:solidFill>
            </a:endParaRPr>
          </a:p>
          <a:p>
            <a:r>
              <a:rPr kumimoji="1" lang="ja-JP" altLang="en-US" sz="2800" b="1" dirty="0">
                <a:solidFill>
                  <a:srgbClr val="FF0000"/>
                </a:solidFill>
              </a:rPr>
              <a:t>スマホで子どもの</a:t>
            </a:r>
            <a:r>
              <a:rPr kumimoji="1" lang="ja-JP" altLang="en-US" sz="2800" b="1" dirty="0">
                <a:solidFill>
                  <a:srgbClr val="FF0000"/>
                </a:solidFill>
                <a:highlight>
                  <a:srgbClr val="FFFF00"/>
                </a:highlight>
              </a:rPr>
              <a:t>脳が変化</a:t>
            </a:r>
            <a:r>
              <a:rPr kumimoji="1" lang="ja-JP" altLang="en-US" sz="2800" b="1" dirty="0">
                <a:solidFill>
                  <a:srgbClr val="FF0000"/>
                </a:solidFill>
              </a:rPr>
              <a:t>してしまいます。</a:t>
            </a:r>
          </a:p>
        </p:txBody>
      </p:sp>
      <p:sp>
        <p:nvSpPr>
          <p:cNvPr id="6" name="テキスト ボックス 5">
            <a:extLst>
              <a:ext uri="{FF2B5EF4-FFF2-40B4-BE49-F238E27FC236}">
                <a16:creationId xmlns:a16="http://schemas.microsoft.com/office/drawing/2014/main" id="{6C01304E-78D3-DC6D-836D-726E5DAD1FCB}"/>
              </a:ext>
            </a:extLst>
          </p:cNvPr>
          <p:cNvSpPr txBox="1"/>
          <p:nvPr/>
        </p:nvSpPr>
        <p:spPr>
          <a:xfrm>
            <a:off x="145906" y="5285987"/>
            <a:ext cx="4429418" cy="1384995"/>
          </a:xfrm>
          <a:prstGeom prst="rect">
            <a:avLst/>
          </a:prstGeom>
          <a:solidFill>
            <a:srgbClr val="FFCCFF"/>
          </a:solidFill>
        </p:spPr>
        <p:txBody>
          <a:bodyPr wrap="none" rtlCol="0">
            <a:spAutoFit/>
          </a:bodyPr>
          <a:lstStyle/>
          <a:p>
            <a:r>
              <a:rPr kumimoji="1" lang="en-US" altLang="ja-JP" sz="2800" dirty="0"/>
              <a:t>【</a:t>
            </a:r>
            <a:r>
              <a:rPr kumimoji="1" lang="ja-JP" altLang="en-US" sz="2800" dirty="0"/>
              <a:t>注意</a:t>
            </a:r>
            <a:r>
              <a:rPr kumimoji="1" lang="en-US" altLang="ja-JP" sz="2800" dirty="0"/>
              <a:t>】</a:t>
            </a:r>
            <a:endParaRPr kumimoji="1" lang="ja-JP" altLang="en-US" sz="2800" dirty="0"/>
          </a:p>
          <a:p>
            <a:r>
              <a:rPr lang="ja-JP" altLang="en-US" sz="2800" dirty="0"/>
              <a:t>テレビで</a:t>
            </a:r>
            <a:r>
              <a:rPr lang="en-US" altLang="ja-JP" sz="2800" dirty="0"/>
              <a:t>YouTube</a:t>
            </a:r>
            <a:r>
              <a:rPr lang="ja-JP" altLang="en-US" sz="2800" dirty="0"/>
              <a:t>をみたら、</a:t>
            </a:r>
          </a:p>
          <a:p>
            <a:r>
              <a:rPr kumimoji="1" lang="ja-JP" altLang="en-US" sz="2800" dirty="0"/>
              <a:t>スマホと同じ！</a:t>
            </a:r>
          </a:p>
        </p:txBody>
      </p:sp>
      <p:sp>
        <p:nvSpPr>
          <p:cNvPr id="7" name="テキスト ボックス 6">
            <a:extLst>
              <a:ext uri="{FF2B5EF4-FFF2-40B4-BE49-F238E27FC236}">
                <a16:creationId xmlns:a16="http://schemas.microsoft.com/office/drawing/2014/main" id="{27DCA2C2-D336-CC47-8410-1ED56A2D2A7D}"/>
              </a:ext>
            </a:extLst>
          </p:cNvPr>
          <p:cNvSpPr txBox="1"/>
          <p:nvPr/>
        </p:nvSpPr>
        <p:spPr>
          <a:xfrm>
            <a:off x="9799320" y="46196"/>
            <a:ext cx="2392680" cy="738664"/>
          </a:xfrm>
          <a:prstGeom prst="rect">
            <a:avLst/>
          </a:prstGeom>
          <a:noFill/>
        </p:spPr>
        <p:txBody>
          <a:bodyPr wrap="square" rtlCol="0">
            <a:spAutoFit/>
          </a:bodyPr>
          <a:lstStyle/>
          <a:p>
            <a:r>
              <a:rPr lang="en-US" altLang="ja-JP" sz="1400" dirty="0"/>
              <a:t>Kondo (2012) </a:t>
            </a:r>
          </a:p>
          <a:p>
            <a:r>
              <a:rPr lang="en-US" altLang="ja-JP" sz="1400" dirty="0"/>
              <a:t>J Epidemiol  22(1) ; 12-20.</a:t>
            </a:r>
            <a:endParaRPr lang="ja-JP" altLang="en-US" sz="1400" dirty="0"/>
          </a:p>
          <a:p>
            <a:endParaRPr kumimoji="1" lang="ja-JP" altLang="en-US" sz="1400" dirty="0"/>
          </a:p>
        </p:txBody>
      </p:sp>
    </p:spTree>
    <p:extLst>
      <p:ext uri="{BB962C8B-B14F-4D97-AF65-F5344CB8AC3E}">
        <p14:creationId xmlns:p14="http://schemas.microsoft.com/office/powerpoint/2010/main" val="408154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2B169-F6A7-1342-5C1C-92DB33E2DB13}"/>
            </a:ext>
          </a:extLst>
        </p:cNvPr>
        <p:cNvGrpSpPr/>
        <p:nvPr/>
      </p:nvGrpSpPr>
      <p:grpSpPr>
        <a:xfrm>
          <a:off x="0" y="0"/>
          <a:ext cx="0" cy="0"/>
          <a:chOff x="0" y="0"/>
          <a:chExt cx="0" cy="0"/>
        </a:xfrm>
      </p:grpSpPr>
      <p:sp>
        <p:nvSpPr>
          <p:cNvPr id="41" name="テキスト ボックス 1">
            <a:extLst>
              <a:ext uri="{FF2B5EF4-FFF2-40B4-BE49-F238E27FC236}">
                <a16:creationId xmlns:a16="http://schemas.microsoft.com/office/drawing/2014/main" id="{089EDB37-9838-A489-2910-44A9822630B4}"/>
              </a:ext>
            </a:extLst>
          </p:cNvPr>
          <p:cNvSpPr txBox="1">
            <a:spLocks noChangeArrowheads="1"/>
          </p:cNvSpPr>
          <p:nvPr/>
        </p:nvSpPr>
        <p:spPr bwMode="auto">
          <a:xfrm>
            <a:off x="713196" y="1707406"/>
            <a:ext cx="3001554" cy="1200329"/>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前頭前野の障害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a:t>
            </a:r>
            <a:endParaRPr kumimoji="1"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切れやすく感情的に</a:t>
            </a:r>
          </a:p>
        </p:txBody>
      </p:sp>
      <p:sp>
        <p:nvSpPr>
          <p:cNvPr id="42" name="テキスト ボックス 41">
            <a:extLst>
              <a:ext uri="{FF2B5EF4-FFF2-40B4-BE49-F238E27FC236}">
                <a16:creationId xmlns:a16="http://schemas.microsoft.com/office/drawing/2014/main" id="{BDC88B68-6BAD-C274-ADDC-970D2BCC33F9}"/>
              </a:ext>
            </a:extLst>
          </p:cNvPr>
          <p:cNvSpPr txBox="1"/>
          <p:nvPr/>
        </p:nvSpPr>
        <p:spPr>
          <a:xfrm>
            <a:off x="2768820" y="187777"/>
            <a:ext cx="6401111" cy="707886"/>
          </a:xfrm>
          <a:prstGeom prst="rect">
            <a:avLst/>
          </a:prstGeom>
          <a:solidFill>
            <a:srgbClr val="F0F6A8"/>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子供の脳へのスマホの影響</a:t>
            </a:r>
            <a:r>
              <a:rPr kumimoji="1" lang="en-US" altLang="ja-JP"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2" name="グループ化 1">
            <a:extLst>
              <a:ext uri="{FF2B5EF4-FFF2-40B4-BE49-F238E27FC236}">
                <a16:creationId xmlns:a16="http://schemas.microsoft.com/office/drawing/2014/main" id="{385B3F26-820E-BEC5-1493-3A377A100927}"/>
              </a:ext>
            </a:extLst>
          </p:cNvPr>
          <p:cNvGrpSpPr/>
          <p:nvPr/>
        </p:nvGrpSpPr>
        <p:grpSpPr>
          <a:xfrm>
            <a:off x="4953700" y="1235995"/>
            <a:ext cx="6399691" cy="4114800"/>
            <a:chOff x="2668109" y="1828800"/>
            <a:chExt cx="6399691" cy="4114800"/>
          </a:xfrm>
        </p:grpSpPr>
        <p:sp>
          <p:nvSpPr>
            <p:cNvPr id="44" name="Text Box 9">
              <a:extLst>
                <a:ext uri="{FF2B5EF4-FFF2-40B4-BE49-F238E27FC236}">
                  <a16:creationId xmlns:a16="http://schemas.microsoft.com/office/drawing/2014/main" id="{36EC0319-3E4A-0DA8-8C05-D3581C954B5D}"/>
                </a:ext>
              </a:extLst>
            </p:cNvPr>
            <p:cNvSpPr txBox="1">
              <a:spLocks noChangeArrowheads="1"/>
            </p:cNvSpPr>
            <p:nvPr/>
          </p:nvSpPr>
          <p:spPr bwMode="auto">
            <a:xfrm>
              <a:off x="2758860" y="4190576"/>
              <a:ext cx="3001553" cy="16677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1" fontAlgn="auto" latinLnBrk="0" hangingPunct="1">
                <a:lnSpc>
                  <a:spcPct val="150000"/>
                </a:lnSpc>
                <a:spcBef>
                  <a:spcPct val="0"/>
                </a:spcBef>
                <a:spcAft>
                  <a:spcPts val="0"/>
                </a:spcAft>
                <a:buClrTx/>
                <a:buSzTx/>
                <a:buFontTx/>
                <a:buAutoNum type="arabicPeriod"/>
                <a:tabLst/>
                <a:defRPr/>
              </a:pPr>
              <a:r>
                <a:rPr kumimoji="1" lang="ja-JP" altLang="en-US"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考える</a:t>
              </a:r>
              <a:r>
                <a:rPr kumimoji="1" lang="en-US" altLang="ja-JP"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 </a:t>
              </a:r>
              <a:r>
                <a:rPr kumimoji="1" lang="ja-JP" altLang="en-US"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、発明する</a:t>
              </a:r>
              <a:endParaRPr kumimoji="1" lang="en-US" altLang="ja-JP"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endParaRPr>
            </a:p>
            <a:p>
              <a:pPr marL="457200" marR="0" lvl="0" indent="-457200" algn="l" defTabSz="914400" rtl="0" eaLnBrk="1" fontAlgn="auto" latinLnBrk="0" hangingPunct="1">
                <a:lnSpc>
                  <a:spcPct val="150000"/>
                </a:lnSpc>
                <a:spcBef>
                  <a:spcPct val="0"/>
                </a:spcBef>
                <a:spcAft>
                  <a:spcPts val="0"/>
                </a:spcAft>
                <a:buClrTx/>
                <a:buSzTx/>
                <a:buFontTx/>
                <a:buAutoNum type="arabicPeriod"/>
                <a:tabLst/>
                <a:defRPr/>
              </a:pPr>
              <a:r>
                <a:rPr kumimoji="1" lang="ja-JP" altLang="en-US"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人をおもいやる</a:t>
              </a:r>
              <a:r>
                <a:rPr kumimoji="1" lang="en-US" altLang="ja-JP"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 </a:t>
              </a:r>
            </a:p>
            <a:p>
              <a:pPr marL="457200" marR="0" lvl="0" indent="-457200" algn="l" defTabSz="914400" rtl="0" eaLnBrk="1" fontAlgn="auto" latinLnBrk="0" hangingPunct="1">
                <a:lnSpc>
                  <a:spcPct val="150000"/>
                </a:lnSpc>
                <a:spcBef>
                  <a:spcPct val="0"/>
                </a:spcBef>
                <a:spcAft>
                  <a:spcPts val="0"/>
                </a:spcAft>
                <a:buClrTx/>
                <a:buSzTx/>
                <a:buFontTx/>
                <a:buAutoNum type="arabicPeriod"/>
                <a:tabLst/>
                <a:defRPr/>
              </a:pPr>
              <a:r>
                <a:rPr kumimoji="1" lang="ja-JP" altLang="en-US"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がまんする</a:t>
              </a:r>
              <a:endParaRPr kumimoji="1" lang="en-US" altLang="ja-JP"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endParaRPr>
            </a:p>
          </p:txBody>
        </p:sp>
        <p:sp>
          <p:nvSpPr>
            <p:cNvPr id="45" name="Text Box 10">
              <a:extLst>
                <a:ext uri="{FF2B5EF4-FFF2-40B4-BE49-F238E27FC236}">
                  <a16:creationId xmlns:a16="http://schemas.microsoft.com/office/drawing/2014/main" id="{7A12E240-70E5-C56E-B151-DED59704EF7D}"/>
                </a:ext>
              </a:extLst>
            </p:cNvPr>
            <p:cNvSpPr txBox="1">
              <a:spLocks noChangeArrowheads="1"/>
            </p:cNvSpPr>
            <p:nvPr/>
          </p:nvSpPr>
          <p:spPr bwMode="auto">
            <a:xfrm>
              <a:off x="2668109" y="3632429"/>
              <a:ext cx="228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dirty="0">
                  <a:ln>
                    <a:noFill/>
                  </a:ln>
                  <a:solidFill>
                    <a:srgbClr val="333399"/>
                  </a:solidFill>
                  <a:effectLst/>
                  <a:uLnTx/>
                  <a:uFillTx/>
                  <a:latin typeface="Times New Roman" panose="02020603050405020304" pitchFamily="18" charset="0"/>
                  <a:ea typeface="HGP創英角ﾎﾟｯﾌﾟ体" panose="040B0A00000000000000" pitchFamily="50" charset="-128"/>
                  <a:cs typeface="+mn-cs"/>
                </a:rPr>
                <a:t>前頭前野の働き</a:t>
              </a:r>
            </a:p>
          </p:txBody>
        </p:sp>
        <p:sp>
          <p:nvSpPr>
            <p:cNvPr id="46" name="台形 45">
              <a:extLst>
                <a:ext uri="{FF2B5EF4-FFF2-40B4-BE49-F238E27FC236}">
                  <a16:creationId xmlns:a16="http://schemas.microsoft.com/office/drawing/2014/main" id="{4B565928-0914-175F-1005-4063059BD0C4}"/>
                </a:ext>
              </a:extLst>
            </p:cNvPr>
            <p:cNvSpPr/>
            <p:nvPr/>
          </p:nvSpPr>
          <p:spPr>
            <a:xfrm>
              <a:off x="6733909" y="4873384"/>
              <a:ext cx="1885078" cy="1070216"/>
            </a:xfrm>
            <a:prstGeom prst="trapezoid">
              <a:avLst/>
            </a:prstGeom>
            <a:solidFill>
              <a:srgbClr val="0070C0"/>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47" name="円/楕円 66">
              <a:extLst>
                <a:ext uri="{FF2B5EF4-FFF2-40B4-BE49-F238E27FC236}">
                  <a16:creationId xmlns:a16="http://schemas.microsoft.com/office/drawing/2014/main" id="{33C5689E-9E48-F11C-B53D-1DD98E160BCB}"/>
                </a:ext>
              </a:extLst>
            </p:cNvPr>
            <p:cNvSpPr/>
            <p:nvPr/>
          </p:nvSpPr>
          <p:spPr>
            <a:xfrm rot="209446">
              <a:off x="6188880" y="2585952"/>
              <a:ext cx="2563683" cy="2653337"/>
            </a:xfrm>
            <a:prstGeom prst="ellipse">
              <a:avLst/>
            </a:prstGeom>
            <a:solidFill>
              <a:srgbClr val="FFFF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48" name="円/楕円 77">
              <a:extLst>
                <a:ext uri="{FF2B5EF4-FFF2-40B4-BE49-F238E27FC236}">
                  <a16:creationId xmlns:a16="http://schemas.microsoft.com/office/drawing/2014/main" id="{FFFC9C80-1F06-0806-B2A7-E5B13A8FE9A5}"/>
                </a:ext>
              </a:extLst>
            </p:cNvPr>
            <p:cNvSpPr/>
            <p:nvPr/>
          </p:nvSpPr>
          <p:spPr>
            <a:xfrm>
              <a:off x="6294857" y="3848984"/>
              <a:ext cx="98877" cy="287152"/>
            </a:xfrm>
            <a:prstGeom prst="ellipse">
              <a:avLst/>
            </a:prstGeom>
            <a:solidFill>
              <a:srgbClr val="0070C0"/>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49" name="円弧 48">
              <a:extLst>
                <a:ext uri="{FF2B5EF4-FFF2-40B4-BE49-F238E27FC236}">
                  <a16:creationId xmlns:a16="http://schemas.microsoft.com/office/drawing/2014/main" id="{BEE26B78-7DAD-220D-65E2-AE039544E74E}"/>
                </a:ext>
              </a:extLst>
            </p:cNvPr>
            <p:cNvSpPr/>
            <p:nvPr/>
          </p:nvSpPr>
          <p:spPr>
            <a:xfrm rot="5173775">
              <a:off x="6660314" y="4344579"/>
              <a:ext cx="164128" cy="592749"/>
            </a:xfrm>
            <a:prstGeom prst="arc">
              <a:avLst>
                <a:gd name="adj1" fmla="val 16788062"/>
                <a:gd name="adj2" fmla="val 4413820"/>
              </a:avLst>
            </a:prstGeom>
            <a:noFill/>
            <a:ln w="28575"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50" name="フリーフォーム: 図形 49">
              <a:extLst>
                <a:ext uri="{FF2B5EF4-FFF2-40B4-BE49-F238E27FC236}">
                  <a16:creationId xmlns:a16="http://schemas.microsoft.com/office/drawing/2014/main" id="{AC645D28-F4CA-6B45-0AFE-60B7CE6EBE77}"/>
                </a:ext>
              </a:extLst>
            </p:cNvPr>
            <p:cNvSpPr/>
            <p:nvPr/>
          </p:nvSpPr>
          <p:spPr>
            <a:xfrm rot="209446">
              <a:off x="7503328" y="2721637"/>
              <a:ext cx="622090" cy="759957"/>
            </a:xfrm>
            <a:custGeom>
              <a:avLst/>
              <a:gdLst>
                <a:gd name="connsiteX0" fmla="*/ 153723 w 1139371"/>
                <a:gd name="connsiteY0" fmla="*/ 77640 h 1196229"/>
                <a:gd name="connsiteX1" fmla="*/ 650872 w 1139371"/>
                <a:gd name="connsiteY1" fmla="*/ 86517 h 1196229"/>
                <a:gd name="connsiteX2" fmla="*/ 1103634 w 1139371"/>
                <a:gd name="connsiteY2" fmla="*/ 308459 h 1196229"/>
                <a:gd name="connsiteX3" fmla="*/ 997102 w 1139371"/>
                <a:gd name="connsiteY3" fmla="*/ 992040 h 1196229"/>
                <a:gd name="connsiteX4" fmla="*/ 100457 w 1139371"/>
                <a:gd name="connsiteY4" fmla="*/ 1187348 h 1196229"/>
                <a:gd name="connsiteX5" fmla="*/ 29436 w 1139371"/>
                <a:gd name="connsiteY5" fmla="*/ 1045306 h 1196229"/>
                <a:gd name="connsiteX6" fmla="*/ 153723 w 1139371"/>
                <a:gd name="connsiteY6" fmla="*/ 77640 h 119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371" h="1196229">
                  <a:moveTo>
                    <a:pt x="153723" y="77640"/>
                  </a:moveTo>
                  <a:cubicBezTo>
                    <a:pt x="257296" y="-82158"/>
                    <a:pt x="492554" y="48047"/>
                    <a:pt x="650872" y="86517"/>
                  </a:cubicBezTo>
                  <a:cubicBezTo>
                    <a:pt x="809190" y="124987"/>
                    <a:pt x="1045929" y="157539"/>
                    <a:pt x="1103634" y="308459"/>
                  </a:cubicBezTo>
                  <a:cubicBezTo>
                    <a:pt x="1161339" y="459379"/>
                    <a:pt x="1164298" y="845559"/>
                    <a:pt x="997102" y="992040"/>
                  </a:cubicBezTo>
                  <a:cubicBezTo>
                    <a:pt x="829906" y="1138522"/>
                    <a:pt x="261735" y="1178470"/>
                    <a:pt x="100457" y="1187348"/>
                  </a:cubicBezTo>
                  <a:cubicBezTo>
                    <a:pt x="-60821" y="1196226"/>
                    <a:pt x="17599" y="1233216"/>
                    <a:pt x="29436" y="1045306"/>
                  </a:cubicBezTo>
                  <a:cubicBezTo>
                    <a:pt x="41273" y="857396"/>
                    <a:pt x="50150" y="237438"/>
                    <a:pt x="153723" y="77640"/>
                  </a:cubicBezTo>
                  <a:close/>
                </a:path>
              </a:pathLst>
            </a:custGeom>
            <a:solidFill>
              <a:srgbClr val="DAEDEF"/>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1" name="フリーフォーム: 図形 50">
              <a:extLst>
                <a:ext uri="{FF2B5EF4-FFF2-40B4-BE49-F238E27FC236}">
                  <a16:creationId xmlns:a16="http://schemas.microsoft.com/office/drawing/2014/main" id="{905D810D-771D-9435-99DA-C6C6D5D4E967}"/>
                </a:ext>
              </a:extLst>
            </p:cNvPr>
            <p:cNvSpPr/>
            <p:nvPr/>
          </p:nvSpPr>
          <p:spPr>
            <a:xfrm rot="209446">
              <a:off x="8054731" y="2955696"/>
              <a:ext cx="602448" cy="850071"/>
            </a:xfrm>
            <a:custGeom>
              <a:avLst/>
              <a:gdLst>
                <a:gd name="connsiteX0" fmla="*/ 120637 w 941031"/>
                <a:gd name="connsiteY0" fmla="*/ 1235 h 1338074"/>
                <a:gd name="connsiteX1" fmla="*/ 85127 w 941031"/>
                <a:gd name="connsiteY1" fmla="*/ 90011 h 1338074"/>
                <a:gd name="connsiteX2" fmla="*/ 58494 w 941031"/>
                <a:gd name="connsiteY2" fmla="*/ 347464 h 1338074"/>
                <a:gd name="connsiteX3" fmla="*/ 5228 w 941031"/>
                <a:gd name="connsiteY3" fmla="*/ 720326 h 1338074"/>
                <a:gd name="connsiteX4" fmla="*/ 200536 w 941031"/>
                <a:gd name="connsiteY4" fmla="*/ 1270742 h 1338074"/>
                <a:gd name="connsiteX5" fmla="*/ 280435 w 941031"/>
                <a:gd name="connsiteY5" fmla="*/ 1324008 h 1338074"/>
                <a:gd name="connsiteX6" fmla="*/ 857484 w 941031"/>
                <a:gd name="connsiteY6" fmla="*/ 1324008 h 1338074"/>
                <a:gd name="connsiteX7" fmla="*/ 928505 w 941031"/>
                <a:gd name="connsiteY7" fmla="*/ 1164209 h 1338074"/>
                <a:gd name="connsiteX8" fmla="*/ 768707 w 941031"/>
                <a:gd name="connsiteY8" fmla="*/ 684815 h 1338074"/>
                <a:gd name="connsiteX9" fmla="*/ 386967 w 941031"/>
                <a:gd name="connsiteY9" fmla="*/ 143277 h 1338074"/>
                <a:gd name="connsiteX10" fmla="*/ 120637 w 941031"/>
                <a:gd name="connsiteY10" fmla="*/ 1235 h 133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1031" h="1338074">
                  <a:moveTo>
                    <a:pt x="120637" y="1235"/>
                  </a:moveTo>
                  <a:cubicBezTo>
                    <a:pt x="70330" y="-7643"/>
                    <a:pt x="95484" y="32306"/>
                    <a:pt x="85127" y="90011"/>
                  </a:cubicBezTo>
                  <a:cubicBezTo>
                    <a:pt x="74770" y="147716"/>
                    <a:pt x="71810" y="242412"/>
                    <a:pt x="58494" y="347464"/>
                  </a:cubicBezTo>
                  <a:cubicBezTo>
                    <a:pt x="45178" y="452516"/>
                    <a:pt x="-18446" y="566446"/>
                    <a:pt x="5228" y="720326"/>
                  </a:cubicBezTo>
                  <a:cubicBezTo>
                    <a:pt x="28902" y="874206"/>
                    <a:pt x="154668" y="1170128"/>
                    <a:pt x="200536" y="1270742"/>
                  </a:cubicBezTo>
                  <a:cubicBezTo>
                    <a:pt x="246404" y="1371356"/>
                    <a:pt x="170944" y="1315130"/>
                    <a:pt x="280435" y="1324008"/>
                  </a:cubicBezTo>
                  <a:cubicBezTo>
                    <a:pt x="389926" y="1332886"/>
                    <a:pt x="749472" y="1350641"/>
                    <a:pt x="857484" y="1324008"/>
                  </a:cubicBezTo>
                  <a:cubicBezTo>
                    <a:pt x="965496" y="1297375"/>
                    <a:pt x="943301" y="1270741"/>
                    <a:pt x="928505" y="1164209"/>
                  </a:cubicBezTo>
                  <a:cubicBezTo>
                    <a:pt x="913709" y="1057677"/>
                    <a:pt x="858963" y="854970"/>
                    <a:pt x="768707" y="684815"/>
                  </a:cubicBezTo>
                  <a:cubicBezTo>
                    <a:pt x="678451" y="514660"/>
                    <a:pt x="497938" y="261646"/>
                    <a:pt x="386967" y="143277"/>
                  </a:cubicBezTo>
                  <a:cubicBezTo>
                    <a:pt x="275996" y="24908"/>
                    <a:pt x="170944" y="10113"/>
                    <a:pt x="120637" y="1235"/>
                  </a:cubicBezTo>
                  <a:close/>
                </a:path>
              </a:pathLst>
            </a:custGeom>
            <a:solidFill>
              <a:srgbClr val="DAEDEF"/>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2" name="フリーフォーム: 図形 51">
              <a:extLst>
                <a:ext uri="{FF2B5EF4-FFF2-40B4-BE49-F238E27FC236}">
                  <a16:creationId xmlns:a16="http://schemas.microsoft.com/office/drawing/2014/main" id="{954FF8A0-5B03-570A-C55D-35E2B7FCB835}"/>
                </a:ext>
              </a:extLst>
            </p:cNvPr>
            <p:cNvSpPr/>
            <p:nvPr/>
          </p:nvSpPr>
          <p:spPr>
            <a:xfrm rot="209446">
              <a:off x="7817992" y="3791802"/>
              <a:ext cx="674253" cy="251109"/>
            </a:xfrm>
            <a:custGeom>
              <a:avLst/>
              <a:gdLst>
                <a:gd name="connsiteX0" fmla="*/ 17607 w 1053191"/>
                <a:gd name="connsiteY0" fmla="*/ 22364 h 395264"/>
                <a:gd name="connsiteX1" fmla="*/ 399347 w 1053191"/>
                <a:gd name="connsiteY1" fmla="*/ 13487 h 395264"/>
                <a:gd name="connsiteX2" fmla="*/ 896496 w 1053191"/>
                <a:gd name="connsiteY2" fmla="*/ 13487 h 395264"/>
                <a:gd name="connsiteX3" fmla="*/ 1020784 w 1053191"/>
                <a:gd name="connsiteY3" fmla="*/ 191040 h 395264"/>
                <a:gd name="connsiteX4" fmla="*/ 1011906 w 1053191"/>
                <a:gd name="connsiteY4" fmla="*/ 315327 h 395264"/>
                <a:gd name="connsiteX5" fmla="*/ 568022 w 1053191"/>
                <a:gd name="connsiteY5" fmla="*/ 395226 h 395264"/>
                <a:gd name="connsiteX6" fmla="*/ 239549 w 1053191"/>
                <a:gd name="connsiteY6" fmla="*/ 324205 h 395264"/>
                <a:gd name="connsiteX7" fmla="*/ 79751 w 1053191"/>
                <a:gd name="connsiteY7" fmla="*/ 208795 h 395264"/>
                <a:gd name="connsiteX8" fmla="*/ 17607 w 1053191"/>
                <a:gd name="connsiteY8" fmla="*/ 22364 h 39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1" h="395264">
                  <a:moveTo>
                    <a:pt x="17607" y="22364"/>
                  </a:moveTo>
                  <a:cubicBezTo>
                    <a:pt x="70873" y="-10187"/>
                    <a:pt x="252866" y="14966"/>
                    <a:pt x="399347" y="13487"/>
                  </a:cubicBezTo>
                  <a:cubicBezTo>
                    <a:pt x="545829" y="12007"/>
                    <a:pt x="792923" y="-16105"/>
                    <a:pt x="896496" y="13487"/>
                  </a:cubicBezTo>
                  <a:cubicBezTo>
                    <a:pt x="1000069" y="43079"/>
                    <a:pt x="1001549" y="140733"/>
                    <a:pt x="1020784" y="191040"/>
                  </a:cubicBezTo>
                  <a:cubicBezTo>
                    <a:pt x="1040019" y="241347"/>
                    <a:pt x="1087366" y="281296"/>
                    <a:pt x="1011906" y="315327"/>
                  </a:cubicBezTo>
                  <a:cubicBezTo>
                    <a:pt x="936446" y="349358"/>
                    <a:pt x="696748" y="393746"/>
                    <a:pt x="568022" y="395226"/>
                  </a:cubicBezTo>
                  <a:cubicBezTo>
                    <a:pt x="439296" y="396706"/>
                    <a:pt x="320927" y="355277"/>
                    <a:pt x="239549" y="324205"/>
                  </a:cubicBezTo>
                  <a:cubicBezTo>
                    <a:pt x="158171" y="293133"/>
                    <a:pt x="113782" y="254663"/>
                    <a:pt x="79751" y="208795"/>
                  </a:cubicBezTo>
                  <a:cubicBezTo>
                    <a:pt x="45720" y="162927"/>
                    <a:pt x="-35659" y="54915"/>
                    <a:pt x="17607" y="22364"/>
                  </a:cubicBezTo>
                  <a:close/>
                </a:path>
              </a:pathLst>
            </a:custGeom>
            <a:solidFill>
              <a:srgbClr val="DAEDEF"/>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3" name="フリーフォーム: 図形 52">
              <a:extLst>
                <a:ext uri="{FF2B5EF4-FFF2-40B4-BE49-F238E27FC236}">
                  <a16:creationId xmlns:a16="http://schemas.microsoft.com/office/drawing/2014/main" id="{36DC492C-43FF-4276-7286-206A577878EC}"/>
                </a:ext>
              </a:extLst>
            </p:cNvPr>
            <p:cNvSpPr/>
            <p:nvPr/>
          </p:nvSpPr>
          <p:spPr>
            <a:xfrm rot="6768">
              <a:off x="6355304" y="2666688"/>
              <a:ext cx="1245817" cy="1040212"/>
            </a:xfrm>
            <a:custGeom>
              <a:avLst/>
              <a:gdLst>
                <a:gd name="connsiteX0" fmla="*/ 1384141 w 1511654"/>
                <a:gd name="connsiteY0" fmla="*/ 20030 h 1532491"/>
                <a:gd name="connsiteX1" fmla="*/ 673927 w 1511654"/>
                <a:gd name="connsiteY1" fmla="*/ 241972 h 1532491"/>
                <a:gd name="connsiteX2" fmla="*/ 52490 w 1511654"/>
                <a:gd name="connsiteY2" fmla="*/ 987696 h 1532491"/>
                <a:gd name="connsiteX3" fmla="*/ 105756 w 1511654"/>
                <a:gd name="connsiteY3" fmla="*/ 1360558 h 1532491"/>
                <a:gd name="connsiteX4" fmla="*/ 682805 w 1511654"/>
                <a:gd name="connsiteY4" fmla="*/ 1529234 h 1532491"/>
                <a:gd name="connsiteX5" fmla="*/ 1171077 w 1511654"/>
                <a:gd name="connsiteY5" fmla="*/ 1431579 h 1532491"/>
                <a:gd name="connsiteX6" fmla="*/ 1401896 w 1511654"/>
                <a:gd name="connsiteY6" fmla="*/ 978818 h 1532491"/>
                <a:gd name="connsiteX7" fmla="*/ 1472918 w 1511654"/>
                <a:gd name="connsiteY7" fmla="*/ 339626 h 1532491"/>
                <a:gd name="connsiteX8" fmla="*/ 1508428 w 1511654"/>
                <a:gd name="connsiteY8" fmla="*/ 46663 h 1532491"/>
                <a:gd name="connsiteX9" fmla="*/ 1384141 w 1511654"/>
                <a:gd name="connsiteY9" fmla="*/ 20030 h 153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654" h="1532491">
                  <a:moveTo>
                    <a:pt x="1384141" y="20030"/>
                  </a:moveTo>
                  <a:cubicBezTo>
                    <a:pt x="1245058" y="52581"/>
                    <a:pt x="895869" y="80694"/>
                    <a:pt x="673927" y="241972"/>
                  </a:cubicBezTo>
                  <a:cubicBezTo>
                    <a:pt x="451985" y="403250"/>
                    <a:pt x="147185" y="801265"/>
                    <a:pt x="52490" y="987696"/>
                  </a:cubicBezTo>
                  <a:cubicBezTo>
                    <a:pt x="-42205" y="1174127"/>
                    <a:pt x="703" y="1270302"/>
                    <a:pt x="105756" y="1360558"/>
                  </a:cubicBezTo>
                  <a:cubicBezTo>
                    <a:pt x="210809" y="1450814"/>
                    <a:pt x="505252" y="1517397"/>
                    <a:pt x="682805" y="1529234"/>
                  </a:cubicBezTo>
                  <a:cubicBezTo>
                    <a:pt x="860358" y="1541071"/>
                    <a:pt x="1051229" y="1523315"/>
                    <a:pt x="1171077" y="1431579"/>
                  </a:cubicBezTo>
                  <a:cubicBezTo>
                    <a:pt x="1290925" y="1339843"/>
                    <a:pt x="1351589" y="1160810"/>
                    <a:pt x="1401896" y="978818"/>
                  </a:cubicBezTo>
                  <a:cubicBezTo>
                    <a:pt x="1452203" y="796826"/>
                    <a:pt x="1455163" y="494985"/>
                    <a:pt x="1472918" y="339626"/>
                  </a:cubicBezTo>
                  <a:cubicBezTo>
                    <a:pt x="1490673" y="184267"/>
                    <a:pt x="1521744" y="99929"/>
                    <a:pt x="1508428" y="46663"/>
                  </a:cubicBezTo>
                  <a:cubicBezTo>
                    <a:pt x="1495112" y="-6603"/>
                    <a:pt x="1523224" y="-12521"/>
                    <a:pt x="1384141" y="20030"/>
                  </a:cubicBezTo>
                  <a:close/>
                </a:path>
              </a:pathLst>
            </a:custGeom>
            <a:solidFill>
              <a:srgbClr val="FFC000"/>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4" name="フリーフォーム: 図形 53">
              <a:extLst>
                <a:ext uri="{FF2B5EF4-FFF2-40B4-BE49-F238E27FC236}">
                  <a16:creationId xmlns:a16="http://schemas.microsoft.com/office/drawing/2014/main" id="{4FA074BD-6530-6DAF-AA70-F37EC3E997AF}"/>
                </a:ext>
              </a:extLst>
            </p:cNvPr>
            <p:cNvSpPr/>
            <p:nvPr/>
          </p:nvSpPr>
          <p:spPr>
            <a:xfrm rot="209446">
              <a:off x="7088464" y="3326228"/>
              <a:ext cx="1096008" cy="454668"/>
            </a:xfrm>
            <a:custGeom>
              <a:avLst/>
              <a:gdLst>
                <a:gd name="connsiteX0" fmla="*/ 1335474 w 1711976"/>
                <a:gd name="connsiteY0" fmla="*/ 40908 h 715681"/>
                <a:gd name="connsiteX1" fmla="*/ 367808 w 1711976"/>
                <a:gd name="connsiteY1" fmla="*/ 182951 h 715681"/>
                <a:gd name="connsiteX2" fmla="*/ 3823 w 1711976"/>
                <a:gd name="connsiteY2" fmla="*/ 538058 h 715681"/>
                <a:gd name="connsiteX3" fmla="*/ 199132 w 1711976"/>
                <a:gd name="connsiteY3" fmla="*/ 662345 h 715681"/>
                <a:gd name="connsiteX4" fmla="*/ 545361 w 1711976"/>
                <a:gd name="connsiteY4" fmla="*/ 715611 h 715681"/>
                <a:gd name="connsiteX5" fmla="*/ 1211187 w 1711976"/>
                <a:gd name="connsiteY5" fmla="*/ 671223 h 715681"/>
                <a:gd name="connsiteX6" fmla="*/ 1699458 w 1711976"/>
                <a:gd name="connsiteY6" fmla="*/ 573568 h 715681"/>
                <a:gd name="connsiteX7" fmla="*/ 1548538 w 1711976"/>
                <a:gd name="connsiteY7" fmla="*/ 49786 h 715681"/>
                <a:gd name="connsiteX8" fmla="*/ 1335474 w 1711976"/>
                <a:gd name="connsiteY8" fmla="*/ 40908 h 7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976" h="715681">
                  <a:moveTo>
                    <a:pt x="1335474" y="40908"/>
                  </a:moveTo>
                  <a:cubicBezTo>
                    <a:pt x="1138686" y="63102"/>
                    <a:pt x="589750" y="100093"/>
                    <a:pt x="367808" y="182951"/>
                  </a:cubicBezTo>
                  <a:cubicBezTo>
                    <a:pt x="145866" y="265809"/>
                    <a:pt x="31936" y="458159"/>
                    <a:pt x="3823" y="538058"/>
                  </a:cubicBezTo>
                  <a:cubicBezTo>
                    <a:pt x="-24290" y="617957"/>
                    <a:pt x="108876" y="632753"/>
                    <a:pt x="199132" y="662345"/>
                  </a:cubicBezTo>
                  <a:cubicBezTo>
                    <a:pt x="289388" y="691937"/>
                    <a:pt x="376685" y="714131"/>
                    <a:pt x="545361" y="715611"/>
                  </a:cubicBezTo>
                  <a:cubicBezTo>
                    <a:pt x="714037" y="717091"/>
                    <a:pt x="1018838" y="694897"/>
                    <a:pt x="1211187" y="671223"/>
                  </a:cubicBezTo>
                  <a:cubicBezTo>
                    <a:pt x="1403536" y="647549"/>
                    <a:pt x="1643233" y="677141"/>
                    <a:pt x="1699458" y="573568"/>
                  </a:cubicBezTo>
                  <a:cubicBezTo>
                    <a:pt x="1755683" y="469995"/>
                    <a:pt x="1607722" y="143002"/>
                    <a:pt x="1548538" y="49786"/>
                  </a:cubicBezTo>
                  <a:cubicBezTo>
                    <a:pt x="1489354" y="-43430"/>
                    <a:pt x="1532262" y="18714"/>
                    <a:pt x="1335474" y="40908"/>
                  </a:cubicBezTo>
                  <a:close/>
                </a:path>
              </a:pathLst>
            </a:custGeom>
            <a:solidFill>
              <a:srgbClr val="DAEDEF"/>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5" name="フリーフォーム: 図形 54">
              <a:extLst>
                <a:ext uri="{FF2B5EF4-FFF2-40B4-BE49-F238E27FC236}">
                  <a16:creationId xmlns:a16="http://schemas.microsoft.com/office/drawing/2014/main" id="{A468158E-3024-4F0A-E1AB-8782A1FBC3FD}"/>
                </a:ext>
              </a:extLst>
            </p:cNvPr>
            <p:cNvSpPr/>
            <p:nvPr/>
          </p:nvSpPr>
          <p:spPr>
            <a:xfrm rot="209446">
              <a:off x="7341057" y="2717399"/>
              <a:ext cx="53505" cy="710631"/>
            </a:xfrm>
            <a:custGeom>
              <a:avLst/>
              <a:gdLst>
                <a:gd name="connsiteX0" fmla="*/ 170021 w 170021"/>
                <a:gd name="connsiteY0" fmla="*/ 0 h 1118586"/>
                <a:gd name="connsiteX1" fmla="*/ 99000 w 170021"/>
                <a:gd name="connsiteY1" fmla="*/ 106532 h 1118586"/>
                <a:gd name="connsiteX2" fmla="*/ 19101 w 170021"/>
                <a:gd name="connsiteY2" fmla="*/ 408372 h 1118586"/>
                <a:gd name="connsiteX3" fmla="*/ 10223 w 170021"/>
                <a:gd name="connsiteY3" fmla="*/ 843378 h 1118586"/>
                <a:gd name="connsiteX4" fmla="*/ 143388 w 170021"/>
                <a:gd name="connsiteY4" fmla="*/ 1118586 h 1118586"/>
                <a:gd name="connsiteX5" fmla="*/ 143388 w 170021"/>
                <a:gd name="connsiteY5" fmla="*/ 1118586 h 11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021" h="1118586">
                  <a:moveTo>
                    <a:pt x="170021" y="0"/>
                  </a:moveTo>
                  <a:cubicBezTo>
                    <a:pt x="147087" y="19235"/>
                    <a:pt x="124153" y="38470"/>
                    <a:pt x="99000" y="106532"/>
                  </a:cubicBezTo>
                  <a:cubicBezTo>
                    <a:pt x="73847" y="174594"/>
                    <a:pt x="33897" y="285564"/>
                    <a:pt x="19101" y="408372"/>
                  </a:cubicBezTo>
                  <a:cubicBezTo>
                    <a:pt x="4305" y="531180"/>
                    <a:pt x="-10491" y="725009"/>
                    <a:pt x="10223" y="843378"/>
                  </a:cubicBezTo>
                  <a:cubicBezTo>
                    <a:pt x="30937" y="961747"/>
                    <a:pt x="143388" y="1118586"/>
                    <a:pt x="143388" y="1118586"/>
                  </a:cubicBezTo>
                  <a:lnTo>
                    <a:pt x="143388" y="1118586"/>
                  </a:lnTo>
                </a:path>
              </a:pathLst>
            </a:custGeom>
            <a:noFill/>
            <a:ln w="25400" cap="flat" cmpd="sng" algn="ctr">
              <a:solidFill>
                <a:srgbClr val="BBE0E3">
                  <a:shade val="50000"/>
                </a:srgb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8" name="Text Box 3">
              <a:extLst>
                <a:ext uri="{FF2B5EF4-FFF2-40B4-BE49-F238E27FC236}">
                  <a16:creationId xmlns:a16="http://schemas.microsoft.com/office/drawing/2014/main" id="{90BAFEFC-A738-B0D6-9FAD-E825D01DE016}"/>
                </a:ext>
              </a:extLst>
            </p:cNvPr>
            <p:cNvSpPr txBox="1">
              <a:spLocks noChangeArrowheads="1"/>
            </p:cNvSpPr>
            <p:nvPr/>
          </p:nvSpPr>
          <p:spPr bwMode="auto">
            <a:xfrm>
              <a:off x="4661087" y="2713864"/>
              <a:ext cx="1246828" cy="707886"/>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1" i="0" u="none" strike="noStrike" kern="0" cap="none" spc="0" normalizeH="0" baseline="0" noProof="0" dirty="0">
                  <a:ln>
                    <a:noFill/>
                  </a:ln>
                  <a:solidFill>
                    <a:srgbClr val="FF0000"/>
                  </a:solidFill>
                  <a:effectLst/>
                  <a:uLnTx/>
                  <a:uFillTx/>
                  <a:latin typeface="ＭＳ Ｐゴシック"/>
                  <a:ea typeface="ＭＳ Ｐゴシック"/>
                  <a:cs typeface="+mn-cs"/>
                </a:rPr>
                <a:t>前頭葉</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1" i="0" u="none" strike="noStrike" kern="0" cap="none" spc="0" normalizeH="0" baseline="0" noProof="0" dirty="0">
                  <a:ln>
                    <a:noFill/>
                  </a:ln>
                  <a:solidFill>
                    <a:srgbClr val="FF0000"/>
                  </a:solidFill>
                  <a:effectLst/>
                  <a:uLnTx/>
                  <a:uFillTx/>
                  <a:latin typeface="ＭＳ Ｐゴシック"/>
                  <a:ea typeface="ＭＳ Ｐゴシック"/>
                  <a:cs typeface="+mn-cs"/>
                </a:rPr>
                <a:t>前頭前野</a:t>
              </a:r>
              <a:endParaRPr kumimoji="1" lang="ja-JP" altLang="en-US" sz="2000" b="1" i="0" u="none" strike="noStrike" kern="0" cap="none" spc="0" normalizeH="0" baseline="0" noProof="0" dirty="0">
                <a:ln>
                  <a:noFill/>
                </a:ln>
                <a:solidFill>
                  <a:srgbClr val="FFFFFF"/>
                </a:solidFill>
                <a:effectLst/>
                <a:uLnTx/>
                <a:uFillTx/>
                <a:latin typeface="ＭＳ Ｐゴシック"/>
                <a:ea typeface="ＭＳ Ｐゴシック"/>
                <a:cs typeface="+mn-cs"/>
              </a:endParaRPr>
            </a:p>
          </p:txBody>
        </p:sp>
        <p:cxnSp>
          <p:nvCxnSpPr>
            <p:cNvPr id="59" name="直線矢印コネクタ 58">
              <a:extLst>
                <a:ext uri="{FF2B5EF4-FFF2-40B4-BE49-F238E27FC236}">
                  <a16:creationId xmlns:a16="http://schemas.microsoft.com/office/drawing/2014/main" id="{18F5D316-F703-4460-457E-2A098715C4EF}"/>
                </a:ext>
              </a:extLst>
            </p:cNvPr>
            <p:cNvCxnSpPr>
              <a:cxnSpLocks/>
            </p:cNvCxnSpPr>
            <p:nvPr/>
          </p:nvCxnSpPr>
          <p:spPr>
            <a:xfrm>
              <a:off x="6002937" y="2989568"/>
              <a:ext cx="663573" cy="210832"/>
            </a:xfrm>
            <a:prstGeom prst="straightConnector1">
              <a:avLst/>
            </a:prstGeom>
            <a:noFill/>
            <a:ln w="76200" cap="flat" cmpd="sng" algn="ctr">
              <a:solidFill>
                <a:srgbClr val="FF0000"/>
              </a:solidFill>
              <a:prstDash val="solid"/>
              <a:tailEnd type="triangle"/>
            </a:ln>
            <a:effectLst/>
          </p:spPr>
        </p:cxnSp>
        <p:cxnSp>
          <p:nvCxnSpPr>
            <p:cNvPr id="60" name="直線矢印コネクタ 59">
              <a:extLst>
                <a:ext uri="{FF2B5EF4-FFF2-40B4-BE49-F238E27FC236}">
                  <a16:creationId xmlns:a16="http://schemas.microsoft.com/office/drawing/2014/main" id="{9863D39D-C0F8-F823-48AE-A97545E8989B}"/>
                </a:ext>
              </a:extLst>
            </p:cNvPr>
            <p:cNvCxnSpPr>
              <a:cxnSpLocks/>
            </p:cNvCxnSpPr>
            <p:nvPr/>
          </p:nvCxnSpPr>
          <p:spPr>
            <a:xfrm flipH="1">
              <a:off x="7953488" y="2434939"/>
              <a:ext cx="363206" cy="1185010"/>
            </a:xfrm>
            <a:prstGeom prst="straightConnector1">
              <a:avLst/>
            </a:prstGeom>
            <a:noFill/>
            <a:ln w="76200" cap="flat" cmpd="sng" algn="ctr">
              <a:solidFill>
                <a:srgbClr val="FF0000"/>
              </a:solidFill>
              <a:prstDash val="solid"/>
              <a:tailEnd type="triangle"/>
            </a:ln>
            <a:effectLst/>
          </p:spPr>
        </p:cxnSp>
        <p:sp>
          <p:nvSpPr>
            <p:cNvPr id="61" name="円弧 60">
              <a:extLst>
                <a:ext uri="{FF2B5EF4-FFF2-40B4-BE49-F238E27FC236}">
                  <a16:creationId xmlns:a16="http://schemas.microsoft.com/office/drawing/2014/main" id="{503A8F8B-2B53-C680-1691-87A51298DAB6}"/>
                </a:ext>
              </a:extLst>
            </p:cNvPr>
            <p:cNvSpPr/>
            <p:nvPr/>
          </p:nvSpPr>
          <p:spPr>
            <a:xfrm rot="16470207">
              <a:off x="5594166" y="3447211"/>
              <a:ext cx="1114083" cy="1520310"/>
            </a:xfrm>
            <a:prstGeom prst="arc">
              <a:avLst>
                <a:gd name="adj1" fmla="val 21055558"/>
                <a:gd name="adj2" fmla="val 2636396"/>
              </a:avLst>
            </a:prstGeom>
            <a:noFill/>
            <a:ln w="28575"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62" name="矢印: 環状 61">
              <a:extLst>
                <a:ext uri="{FF2B5EF4-FFF2-40B4-BE49-F238E27FC236}">
                  <a16:creationId xmlns:a16="http://schemas.microsoft.com/office/drawing/2014/main" id="{26570068-1ED9-F2CD-060E-1656583BE39C}"/>
                </a:ext>
              </a:extLst>
            </p:cNvPr>
            <p:cNvSpPr/>
            <p:nvPr/>
          </p:nvSpPr>
          <p:spPr>
            <a:xfrm rot="4920193" flipH="1">
              <a:off x="7342160" y="3318335"/>
              <a:ext cx="518556" cy="1099719"/>
            </a:xfrm>
            <a:prstGeom prst="circularArrow">
              <a:avLst>
                <a:gd name="adj1" fmla="val 17587"/>
                <a:gd name="adj2" fmla="val 1203577"/>
                <a:gd name="adj3" fmla="val 18588442"/>
                <a:gd name="adj4" fmla="val 15925474"/>
                <a:gd name="adj5" fmla="val 19247"/>
              </a:avLst>
            </a:prstGeom>
            <a:solidFill>
              <a:srgbClr val="FF0000"/>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E3471D"/>
                </a:solidFill>
                <a:effectLst/>
                <a:uLnTx/>
                <a:uFillTx/>
                <a:latin typeface="Arial"/>
                <a:ea typeface="ＭＳ Ｐゴシック"/>
                <a:cs typeface="+mn-cs"/>
              </a:endParaRPr>
            </a:p>
          </p:txBody>
        </p:sp>
        <p:sp>
          <p:nvSpPr>
            <p:cNvPr id="63" name="Text Box 3">
              <a:extLst>
                <a:ext uri="{FF2B5EF4-FFF2-40B4-BE49-F238E27FC236}">
                  <a16:creationId xmlns:a16="http://schemas.microsoft.com/office/drawing/2014/main" id="{E60F279A-978C-D79E-C799-803B58EF5BF2}"/>
                </a:ext>
              </a:extLst>
            </p:cNvPr>
            <p:cNvSpPr txBox="1">
              <a:spLocks noChangeArrowheads="1"/>
            </p:cNvSpPr>
            <p:nvPr/>
          </p:nvSpPr>
          <p:spPr bwMode="auto">
            <a:xfrm>
              <a:off x="6952755" y="1828800"/>
              <a:ext cx="2115045" cy="707886"/>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0" cap="none" spc="0" normalizeH="0" baseline="0" noProof="0" dirty="0">
                  <a:ln>
                    <a:noFill/>
                  </a:ln>
                  <a:solidFill>
                    <a:srgbClr val="FF0000"/>
                  </a:solidFill>
                  <a:effectLst/>
                  <a:uLnTx/>
                  <a:uFillTx/>
                  <a:latin typeface="ＭＳ Ｐゴシック"/>
                  <a:ea typeface="ＭＳ Ｐゴシック"/>
                  <a:cs typeface="+mn-cs"/>
                </a:rPr>
                <a:t>ドーパミン神経</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ＭＳ Ｐゴシック"/>
                  <a:ea typeface="ＭＳ Ｐゴシック"/>
                  <a:cs typeface="+mn-cs"/>
                </a:rPr>
                <a:t>喜び・意欲・学習</a:t>
              </a:r>
              <a:endParaRPr kumimoji="1" lang="ja-JP" altLang="en-US" sz="2000" b="0" i="0" u="none" strike="noStrike" kern="0" cap="none" spc="0" normalizeH="0" baseline="0" noProof="0" dirty="0">
                <a:ln>
                  <a:noFill/>
                </a:ln>
                <a:solidFill>
                  <a:srgbClr val="FFFFFF"/>
                </a:solidFill>
                <a:effectLst/>
                <a:uLnTx/>
                <a:uFillTx/>
                <a:latin typeface="ＭＳ Ｐゴシック"/>
                <a:ea typeface="ＭＳ Ｐゴシック"/>
                <a:cs typeface="+mn-cs"/>
              </a:endParaRPr>
            </a:p>
          </p:txBody>
        </p:sp>
      </p:grpSp>
      <p:sp>
        <p:nvSpPr>
          <p:cNvPr id="65" name="テキスト ボックス 1">
            <a:extLst>
              <a:ext uri="{FF2B5EF4-FFF2-40B4-BE49-F238E27FC236}">
                <a16:creationId xmlns:a16="http://schemas.microsoft.com/office/drawing/2014/main" id="{CA4411C4-D9A4-67AF-789B-6293A60CDDCE}"/>
              </a:ext>
            </a:extLst>
          </p:cNvPr>
          <p:cNvSpPr txBox="1">
            <a:spLocks noChangeArrowheads="1"/>
          </p:cNvSpPr>
          <p:nvPr/>
        </p:nvSpPr>
        <p:spPr bwMode="auto">
          <a:xfrm>
            <a:off x="713196" y="3487896"/>
            <a:ext cx="3001554" cy="1323439"/>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rPr>
              <a:t>ドーパミン神経の障害 　</a:t>
            </a:r>
            <a:endParaRPr kumimoji="1" lang="en-US" altLang="ja-JP" sz="2000" b="0" i="0" u="none" strike="noStrike" kern="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rPr>
              <a:t>よろこび・意欲の低下</a:t>
            </a:r>
            <a:endParaRPr kumimoji="1" lang="en-US" altLang="ja-JP" sz="2000" b="0" i="0" u="none" strike="noStrike" kern="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kern="0" dirty="0">
                <a:solidFill>
                  <a:srgbClr val="000000"/>
                </a:solidFill>
              </a:rPr>
              <a:t>うつ・依存症</a:t>
            </a:r>
            <a:r>
              <a:rPr kumimoji="1" lang="ja-JP" altLang="en-US" sz="2000" b="0" i="0" u="none" strike="noStrike" kern="0" cap="none" spc="0" normalizeH="0" baseline="0" noProof="0" dirty="0">
                <a:ln>
                  <a:noFill/>
                </a:ln>
                <a:solidFill>
                  <a:srgbClr val="000000"/>
                </a:solidFill>
                <a:effectLst/>
                <a:uLnTx/>
                <a:uFillTx/>
              </a:rPr>
              <a:t>　</a:t>
            </a:r>
          </a:p>
        </p:txBody>
      </p:sp>
      <p:grpSp>
        <p:nvGrpSpPr>
          <p:cNvPr id="67" name="グループ化 66">
            <a:extLst>
              <a:ext uri="{FF2B5EF4-FFF2-40B4-BE49-F238E27FC236}">
                <a16:creationId xmlns:a16="http://schemas.microsoft.com/office/drawing/2014/main" id="{71A0B285-A12F-8F19-B5AB-653AAD939A0E}"/>
              </a:ext>
            </a:extLst>
          </p:cNvPr>
          <p:cNvGrpSpPr/>
          <p:nvPr/>
        </p:nvGrpSpPr>
        <p:grpSpPr>
          <a:xfrm>
            <a:off x="285750" y="1242174"/>
            <a:ext cx="838200" cy="780366"/>
            <a:chOff x="132080" y="1428084"/>
            <a:chExt cx="838200" cy="780366"/>
          </a:xfrm>
        </p:grpSpPr>
        <p:sp>
          <p:nvSpPr>
            <p:cNvPr id="23" name="星: 8 pt 22">
              <a:extLst>
                <a:ext uri="{FF2B5EF4-FFF2-40B4-BE49-F238E27FC236}">
                  <a16:creationId xmlns:a16="http://schemas.microsoft.com/office/drawing/2014/main" id="{F5E941CA-6741-2E0E-E0DB-4EFF9795E39C}"/>
                </a:ext>
              </a:extLst>
            </p:cNvPr>
            <p:cNvSpPr/>
            <p:nvPr/>
          </p:nvSpPr>
          <p:spPr>
            <a:xfrm>
              <a:off x="132080"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26" name="テキスト ボックス 25">
              <a:extLst>
                <a:ext uri="{FF2B5EF4-FFF2-40B4-BE49-F238E27FC236}">
                  <a16:creationId xmlns:a16="http://schemas.microsoft.com/office/drawing/2014/main" id="{68B3F587-E323-888F-E6EA-AA935DB49FF3}"/>
                </a:ext>
              </a:extLst>
            </p:cNvPr>
            <p:cNvSpPr txBox="1"/>
            <p:nvPr/>
          </p:nvSpPr>
          <p:spPr>
            <a:xfrm>
              <a:off x="283171" y="1480234"/>
              <a:ext cx="50045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１</a:t>
              </a:r>
            </a:p>
          </p:txBody>
        </p:sp>
      </p:grpSp>
      <p:grpSp>
        <p:nvGrpSpPr>
          <p:cNvPr id="68" name="グループ化 67">
            <a:extLst>
              <a:ext uri="{FF2B5EF4-FFF2-40B4-BE49-F238E27FC236}">
                <a16:creationId xmlns:a16="http://schemas.microsoft.com/office/drawing/2014/main" id="{D11B5621-C88C-C528-CC09-8B49CF4059CC}"/>
              </a:ext>
            </a:extLst>
          </p:cNvPr>
          <p:cNvGrpSpPr/>
          <p:nvPr/>
        </p:nvGrpSpPr>
        <p:grpSpPr>
          <a:xfrm>
            <a:off x="285750" y="3210024"/>
            <a:ext cx="838200" cy="780366"/>
            <a:chOff x="132080" y="1428084"/>
            <a:chExt cx="838200" cy="780366"/>
          </a:xfrm>
        </p:grpSpPr>
        <p:sp>
          <p:nvSpPr>
            <p:cNvPr id="69" name="星: 8 pt 68">
              <a:extLst>
                <a:ext uri="{FF2B5EF4-FFF2-40B4-BE49-F238E27FC236}">
                  <a16:creationId xmlns:a16="http://schemas.microsoft.com/office/drawing/2014/main" id="{909D717C-3B06-48BB-09F9-3857F7E3C505}"/>
                </a:ext>
              </a:extLst>
            </p:cNvPr>
            <p:cNvSpPr/>
            <p:nvPr/>
          </p:nvSpPr>
          <p:spPr>
            <a:xfrm>
              <a:off x="132080"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70" name="テキスト ボックス 69">
              <a:extLst>
                <a:ext uri="{FF2B5EF4-FFF2-40B4-BE49-F238E27FC236}">
                  <a16:creationId xmlns:a16="http://schemas.microsoft.com/office/drawing/2014/main" id="{B108DBC6-0963-0BEE-0C9E-C4F8EBA44A3D}"/>
                </a:ext>
              </a:extLst>
            </p:cNvPr>
            <p:cNvSpPr txBox="1"/>
            <p:nvPr/>
          </p:nvSpPr>
          <p:spPr>
            <a:xfrm>
              <a:off x="283171" y="1480234"/>
              <a:ext cx="502061"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２</a:t>
              </a:r>
            </a:p>
          </p:txBody>
        </p:sp>
      </p:grpSp>
      <p:sp>
        <p:nvSpPr>
          <p:cNvPr id="3" name="テキスト ボックス 2">
            <a:extLst>
              <a:ext uri="{FF2B5EF4-FFF2-40B4-BE49-F238E27FC236}">
                <a16:creationId xmlns:a16="http://schemas.microsoft.com/office/drawing/2014/main" id="{DBD0C139-AA01-C35F-C9B2-0F72AE55B8C1}"/>
              </a:ext>
            </a:extLst>
          </p:cNvPr>
          <p:cNvSpPr txBox="1"/>
          <p:nvPr/>
        </p:nvSpPr>
        <p:spPr>
          <a:xfrm>
            <a:off x="9806239" y="5721906"/>
            <a:ext cx="2370403" cy="1077218"/>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他にも、ストレス反応による過覚醒の持続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睡眠リズム・ホルモンバランスの変調など</a:t>
            </a:r>
          </a:p>
        </p:txBody>
      </p:sp>
      <p:sp>
        <p:nvSpPr>
          <p:cNvPr id="4" name="テキスト ボックス 1">
            <a:extLst>
              <a:ext uri="{FF2B5EF4-FFF2-40B4-BE49-F238E27FC236}">
                <a16:creationId xmlns:a16="http://schemas.microsoft.com/office/drawing/2014/main" id="{49F15CF3-6D4D-1FFE-9D3D-617C328F0870}"/>
              </a:ext>
            </a:extLst>
          </p:cNvPr>
          <p:cNvSpPr txBox="1">
            <a:spLocks noChangeArrowheads="1"/>
          </p:cNvSpPr>
          <p:nvPr/>
        </p:nvSpPr>
        <p:spPr bwMode="auto">
          <a:xfrm>
            <a:off x="793082" y="5387498"/>
            <a:ext cx="3001554" cy="1323439"/>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kern="0" dirty="0">
                <a:solidFill>
                  <a:srgbClr val="000000"/>
                </a:solidFill>
              </a:rPr>
              <a:t>海馬の障害</a:t>
            </a:r>
            <a:r>
              <a:rPr kumimoji="1" lang="ja-JP" altLang="en-US" sz="2000" b="0" i="0" u="none" strike="noStrike" kern="0" cap="none" spc="0" normalizeH="0" baseline="0" noProof="0" dirty="0">
                <a:ln>
                  <a:noFill/>
                </a:ln>
                <a:solidFill>
                  <a:srgbClr val="000000"/>
                </a:solidFill>
                <a:effectLst/>
                <a:uLnTx/>
                <a:uFillTx/>
              </a:rPr>
              <a:t> 　</a:t>
            </a:r>
            <a:endParaRPr kumimoji="1" lang="en-US" altLang="ja-JP" sz="2000" b="0" i="0" u="none" strike="noStrike" kern="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rPr>
              <a:t>記憶力の低下</a:t>
            </a:r>
            <a:endParaRPr kumimoji="1" lang="en-US" altLang="ja-JP" sz="2000" b="0" i="0" u="none" strike="noStrike" kern="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kern="0" dirty="0">
                <a:solidFill>
                  <a:srgbClr val="000000"/>
                </a:solidFill>
              </a:rPr>
              <a:t>デジタル認知症</a:t>
            </a:r>
            <a:r>
              <a:rPr kumimoji="1" lang="ja-JP" altLang="en-US" sz="2000" b="0" i="0" u="none" strike="noStrike" kern="0" cap="none" spc="0" normalizeH="0" baseline="0" noProof="0" dirty="0">
                <a:ln>
                  <a:noFill/>
                </a:ln>
                <a:solidFill>
                  <a:srgbClr val="000000"/>
                </a:solidFill>
                <a:effectLst/>
                <a:uLnTx/>
                <a:uFillTx/>
              </a:rPr>
              <a:t>　</a:t>
            </a:r>
          </a:p>
        </p:txBody>
      </p:sp>
      <p:grpSp>
        <p:nvGrpSpPr>
          <p:cNvPr id="5" name="グループ化 4">
            <a:extLst>
              <a:ext uri="{FF2B5EF4-FFF2-40B4-BE49-F238E27FC236}">
                <a16:creationId xmlns:a16="http://schemas.microsoft.com/office/drawing/2014/main" id="{9E7FB56F-DF05-1FAB-123E-D2A067A7EE20}"/>
              </a:ext>
            </a:extLst>
          </p:cNvPr>
          <p:cNvGrpSpPr/>
          <p:nvPr/>
        </p:nvGrpSpPr>
        <p:grpSpPr>
          <a:xfrm>
            <a:off x="285750" y="5187394"/>
            <a:ext cx="838200" cy="780366"/>
            <a:chOff x="132080" y="1428084"/>
            <a:chExt cx="838200" cy="780366"/>
          </a:xfrm>
        </p:grpSpPr>
        <p:sp>
          <p:nvSpPr>
            <p:cNvPr id="6" name="星: 8 pt 5">
              <a:extLst>
                <a:ext uri="{FF2B5EF4-FFF2-40B4-BE49-F238E27FC236}">
                  <a16:creationId xmlns:a16="http://schemas.microsoft.com/office/drawing/2014/main" id="{5F4F7558-B196-B2DD-3268-1C8D3DA59BDC}"/>
                </a:ext>
              </a:extLst>
            </p:cNvPr>
            <p:cNvSpPr/>
            <p:nvPr/>
          </p:nvSpPr>
          <p:spPr>
            <a:xfrm>
              <a:off x="132080"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7" name="テキスト ボックス 6">
              <a:extLst>
                <a:ext uri="{FF2B5EF4-FFF2-40B4-BE49-F238E27FC236}">
                  <a16:creationId xmlns:a16="http://schemas.microsoft.com/office/drawing/2014/main" id="{8AC9200B-FDAE-C23E-74E4-596FA5F36494}"/>
                </a:ext>
              </a:extLst>
            </p:cNvPr>
            <p:cNvSpPr txBox="1"/>
            <p:nvPr/>
          </p:nvSpPr>
          <p:spPr>
            <a:xfrm>
              <a:off x="283171" y="1480234"/>
              <a:ext cx="502061"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3600" b="1"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rPr>
                <a:t>３</a:t>
              </a:r>
              <a:endPar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grpSp>
      <p:sp>
        <p:nvSpPr>
          <p:cNvPr id="8" name="四角形: 角を丸くする 7">
            <a:extLst>
              <a:ext uri="{FF2B5EF4-FFF2-40B4-BE49-F238E27FC236}">
                <a16:creationId xmlns:a16="http://schemas.microsoft.com/office/drawing/2014/main" id="{DF9970F1-779B-7668-0C46-92850083F32E}"/>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1">
            <a:extLst>
              <a:ext uri="{FF2B5EF4-FFF2-40B4-BE49-F238E27FC236}">
                <a16:creationId xmlns:a16="http://schemas.microsoft.com/office/drawing/2014/main" id="{3413FE8C-30C8-BABA-1D96-EFF6965B94C1}"/>
              </a:ext>
            </a:extLst>
          </p:cNvPr>
          <p:cNvSpPr txBox="1">
            <a:spLocks noChangeArrowheads="1"/>
          </p:cNvSpPr>
          <p:nvPr/>
        </p:nvSpPr>
        <p:spPr bwMode="auto">
          <a:xfrm>
            <a:off x="4953700" y="5584290"/>
            <a:ext cx="3203484" cy="1077218"/>
          </a:xfrm>
          <a:prstGeom prst="rect">
            <a:avLst/>
          </a:prstGeom>
          <a:solidFill>
            <a:srgbClr val="FFFF00"/>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発達障害に</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kern="0" dirty="0">
                <a:solidFill>
                  <a:srgbClr val="000000"/>
                </a:solidFill>
                <a:latin typeface="HGPｺﾞｼｯｸM" panose="020B0600000000000000" pitchFamily="50" charset="-128"/>
                <a:ea typeface="HGPｺﾞｼｯｸM" panose="020B0600000000000000" pitchFamily="50" charset="-128"/>
              </a:rPr>
              <a:t>誤診される</a:t>
            </a:r>
            <a:endParaRPr kumimoji="1" lang="ja-JP" altLang="en-US" sz="3200" b="1"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spTree>
    <p:custDataLst>
      <p:tags r:id="rId1"/>
    </p:custDataLst>
    <p:extLst>
      <p:ext uri="{BB962C8B-B14F-4D97-AF65-F5344CB8AC3E}">
        <p14:creationId xmlns:p14="http://schemas.microsoft.com/office/powerpoint/2010/main" val="30151720"/>
      </p:ext>
    </p:extLst>
  </p:cSld>
  <p:clrMapOvr>
    <a:masterClrMapping/>
  </p:clrMapOvr>
  <mc:AlternateContent xmlns:mc="http://schemas.openxmlformats.org/markup-compatibility/2006" xmlns:p14="http://schemas.microsoft.com/office/powerpoint/2010/main">
    <mc:Choice Requires="p14">
      <p:transition spd="slow" p14:dur="2000" advTm="71550"/>
    </mc:Choice>
    <mc:Fallback xmlns="">
      <p:transition spd="slow" advTm="71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xEl>
                                              <p:pRg st="0" end="0"/>
                                            </p:txEl>
                                          </p:spTgt>
                                        </p:tgtEl>
                                        <p:attrNameLst>
                                          <p:attrName>style.visibility</p:attrName>
                                        </p:attrNameLst>
                                      </p:cBhvr>
                                      <p:to>
                                        <p:strVal val="visible"/>
                                      </p:to>
                                    </p:set>
                                    <p:animEffect transition="in" filter="fade">
                                      <p:cBhvr>
                                        <p:cTn id="17" dur="500"/>
                                        <p:tgtEl>
                                          <p:spTgt spid="4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xEl>
                                              <p:pRg st="1" end="1"/>
                                            </p:txEl>
                                          </p:spTgt>
                                        </p:tgtEl>
                                        <p:attrNameLst>
                                          <p:attrName>style.visibility</p:attrName>
                                        </p:attrNameLst>
                                      </p:cBhvr>
                                      <p:to>
                                        <p:strVal val="visible"/>
                                      </p:to>
                                    </p:set>
                                    <p:animEffect transition="in" filter="fade">
                                      <p:cBhvr>
                                        <p:cTn id="22" dur="500"/>
                                        <p:tgtEl>
                                          <p:spTgt spid="4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xEl>
                                              <p:pRg st="2" end="2"/>
                                            </p:txEl>
                                          </p:spTgt>
                                        </p:tgtEl>
                                        <p:attrNameLst>
                                          <p:attrName>style.visibility</p:attrName>
                                        </p:attrNameLst>
                                      </p:cBhvr>
                                      <p:to>
                                        <p:strVal val="visible"/>
                                      </p:to>
                                    </p:set>
                                    <p:animEffect transition="in" filter="fade">
                                      <p:cBhvr>
                                        <p:cTn id="27" dur="500"/>
                                        <p:tgtEl>
                                          <p:spTgt spid="4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
                                            <p:txEl>
                                              <p:pRg st="0" end="0"/>
                                            </p:txEl>
                                          </p:spTgt>
                                        </p:tgtEl>
                                        <p:attrNameLst>
                                          <p:attrName>style.visibility</p:attrName>
                                        </p:attrNameLst>
                                      </p:cBhvr>
                                      <p:to>
                                        <p:strVal val="visible"/>
                                      </p:to>
                                    </p:set>
                                    <p:animEffect transition="in" filter="fade">
                                      <p:cBhvr>
                                        <p:cTn id="37" dur="500"/>
                                        <p:tgtEl>
                                          <p:spTgt spid="6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5">
                                            <p:txEl>
                                              <p:pRg st="1" end="1"/>
                                            </p:txEl>
                                          </p:spTgt>
                                        </p:tgtEl>
                                        <p:attrNameLst>
                                          <p:attrName>style.visibility</p:attrName>
                                        </p:attrNameLst>
                                      </p:cBhvr>
                                      <p:to>
                                        <p:strVal val="visible"/>
                                      </p:to>
                                    </p:set>
                                    <p:animEffect transition="in" filter="fade">
                                      <p:cBhvr>
                                        <p:cTn id="42" dur="500"/>
                                        <p:tgtEl>
                                          <p:spTgt spid="6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5">
                                            <p:txEl>
                                              <p:pRg st="2" end="2"/>
                                            </p:txEl>
                                          </p:spTgt>
                                        </p:tgtEl>
                                        <p:attrNameLst>
                                          <p:attrName>style.visibility</p:attrName>
                                        </p:attrNameLst>
                                      </p:cBhvr>
                                      <p:to>
                                        <p:strVal val="visible"/>
                                      </p:to>
                                    </p:set>
                                    <p:animEffect transition="in" filter="fade">
                                      <p:cBhvr>
                                        <p:cTn id="47" dur="500"/>
                                        <p:tgtEl>
                                          <p:spTgt spid="6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5">
                                            <p:txEl>
                                              <p:pRg st="3" end="3"/>
                                            </p:txEl>
                                          </p:spTgt>
                                        </p:tgtEl>
                                        <p:attrNameLst>
                                          <p:attrName>style.visibility</p:attrName>
                                        </p:attrNameLst>
                                      </p:cBhvr>
                                      <p:to>
                                        <p:strVal val="visible"/>
                                      </p:to>
                                    </p:set>
                                    <p:animEffect transition="in" filter="fade">
                                      <p:cBhvr>
                                        <p:cTn id="52" dur="500"/>
                                        <p:tgtEl>
                                          <p:spTgt spid="6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0" end="0"/>
                                            </p:txEl>
                                          </p:spTgt>
                                        </p:tgtEl>
                                        <p:attrNameLst>
                                          <p:attrName>style.visibility</p:attrName>
                                        </p:attrNameLst>
                                      </p:cBhvr>
                                      <p:to>
                                        <p:strVal val="visible"/>
                                      </p:to>
                                    </p:set>
                                    <p:animEffect transition="in" filter="fade">
                                      <p:cBhvr>
                                        <p:cTn id="67" dur="500"/>
                                        <p:tgtEl>
                                          <p:spTgt spid="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1" end="1"/>
                                            </p:txEl>
                                          </p:spTgt>
                                        </p:tgtEl>
                                        <p:attrNameLst>
                                          <p:attrName>style.visibility</p:attrName>
                                        </p:attrNameLst>
                                      </p:cBhvr>
                                      <p:to>
                                        <p:strVal val="visible"/>
                                      </p:to>
                                    </p:set>
                                    <p:animEffect transition="in" filter="fade">
                                      <p:cBhvr>
                                        <p:cTn id="72" dur="500"/>
                                        <p:tgtEl>
                                          <p:spTgt spid="4">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Effect transition="in" filter="fade">
                                      <p:cBhvr>
                                        <p:cTn id="77" dur="500"/>
                                        <p:tgtEl>
                                          <p:spTgt spid="4">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3" end="3"/>
                                            </p:txEl>
                                          </p:spTgt>
                                        </p:tgtEl>
                                        <p:attrNameLst>
                                          <p:attrName>style.visibility</p:attrName>
                                        </p:attrNameLst>
                                      </p:cBhvr>
                                      <p:to>
                                        <p:strVal val="visible"/>
                                      </p:to>
                                    </p:set>
                                    <p:animEffect transition="in" filter="fade">
                                      <p:cBhvr>
                                        <p:cTn id="82" dur="500"/>
                                        <p:tgtEl>
                                          <p:spTgt spid="4">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9">
                                            <p:txEl>
                                              <p:pRg st="0" end="0"/>
                                            </p:txEl>
                                          </p:spTgt>
                                        </p:tgtEl>
                                        <p:attrNameLst>
                                          <p:attrName>style.visibility</p:attrName>
                                        </p:attrNameLst>
                                      </p:cBhvr>
                                      <p:to>
                                        <p:strVal val="visible"/>
                                      </p:to>
                                    </p:set>
                                    <p:animEffect transition="in" filter="fade">
                                      <p:cBhvr>
                                        <p:cTn id="87" dur="500"/>
                                        <p:tgtEl>
                                          <p:spTgt spid="9">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9">
                                            <p:txEl>
                                              <p:pRg st="1" end="1"/>
                                            </p:txEl>
                                          </p:spTgt>
                                        </p:tgtEl>
                                        <p:attrNameLst>
                                          <p:attrName>style.visibility</p:attrName>
                                        </p:attrNameLst>
                                      </p:cBhvr>
                                      <p:to>
                                        <p:strVal val="visible"/>
                                      </p:to>
                                    </p:set>
                                    <p:animEffect transition="in" filter="fade">
                                      <p:cBhvr>
                                        <p:cTn id="9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DD3D0-A330-1EC0-A84D-DAB929910469}"/>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BF0D337D-A142-DCF4-74D9-7300AFC12383}"/>
              </a:ext>
            </a:extLst>
          </p:cNvPr>
          <p:cNvSpPr>
            <a:spLocks noGrp="1" noChangeArrowheads="1"/>
          </p:cNvSpPr>
          <p:nvPr>
            <p:ph type="title"/>
          </p:nvPr>
        </p:nvSpPr>
        <p:spPr>
          <a:xfrm>
            <a:off x="2209800" y="609601"/>
            <a:ext cx="7772400" cy="938213"/>
          </a:xfrm>
        </p:spPr>
        <p:txBody>
          <a:bodyPr/>
          <a:lstStyle/>
          <a:p>
            <a:pPr eaLnBrk="1" hangingPunct="1"/>
            <a:r>
              <a:rPr lang="ja-JP" altLang="en-US" dirty="0">
                <a:ea typeface="HGP創英角ﾎﾟｯﾌﾟ体" panose="040B0A00000000000000" pitchFamily="50" charset="-128"/>
              </a:rPr>
              <a:t>前頭前野の大きさ</a:t>
            </a:r>
          </a:p>
        </p:txBody>
      </p:sp>
      <p:sp>
        <p:nvSpPr>
          <p:cNvPr id="110596" name="Text Box 6">
            <a:extLst>
              <a:ext uri="{FF2B5EF4-FFF2-40B4-BE49-F238E27FC236}">
                <a16:creationId xmlns:a16="http://schemas.microsoft.com/office/drawing/2014/main" id="{FE039592-05FC-3C14-1B63-E7774F240216}"/>
              </a:ext>
            </a:extLst>
          </p:cNvPr>
          <p:cNvSpPr txBox="1">
            <a:spLocks noChangeArrowheads="1"/>
          </p:cNvSpPr>
          <p:nvPr/>
        </p:nvSpPr>
        <p:spPr bwMode="auto">
          <a:xfrm>
            <a:off x="3970338" y="4270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HGP創英角ﾎﾟｯﾌﾟ体" panose="040B0A00000000000000" pitchFamily="50" charset="-128"/>
                <a:cs typeface="+mn-cs"/>
              </a:rPr>
              <a:t>ぜんとうぜんや</a:t>
            </a:r>
          </a:p>
        </p:txBody>
      </p:sp>
      <p:grpSp>
        <p:nvGrpSpPr>
          <p:cNvPr id="14" name="グループ化 13">
            <a:extLst>
              <a:ext uri="{FF2B5EF4-FFF2-40B4-BE49-F238E27FC236}">
                <a16:creationId xmlns:a16="http://schemas.microsoft.com/office/drawing/2014/main" id="{0B9987DD-0355-D19C-81A9-926291EF201E}"/>
              </a:ext>
            </a:extLst>
          </p:cNvPr>
          <p:cNvGrpSpPr/>
          <p:nvPr/>
        </p:nvGrpSpPr>
        <p:grpSpPr>
          <a:xfrm>
            <a:off x="2513014" y="1547812"/>
            <a:ext cx="7886701" cy="5137731"/>
            <a:chOff x="2513014" y="1547812"/>
            <a:chExt cx="7886701" cy="5137731"/>
          </a:xfrm>
        </p:grpSpPr>
        <p:sp>
          <p:nvSpPr>
            <p:cNvPr id="5" name="フリーフォーム: 図形 4">
              <a:extLst>
                <a:ext uri="{FF2B5EF4-FFF2-40B4-BE49-F238E27FC236}">
                  <a16:creationId xmlns:a16="http://schemas.microsoft.com/office/drawing/2014/main" id="{DFC06E46-A566-FAF7-7F5C-9B5C87E67972}"/>
                </a:ext>
              </a:extLst>
            </p:cNvPr>
            <p:cNvSpPr/>
            <p:nvPr/>
          </p:nvSpPr>
          <p:spPr>
            <a:xfrm>
              <a:off x="3626334" y="1704514"/>
              <a:ext cx="2698267" cy="4980043"/>
            </a:xfrm>
            <a:custGeom>
              <a:avLst/>
              <a:gdLst>
                <a:gd name="connsiteX0" fmla="*/ 196096 w 2698267"/>
                <a:gd name="connsiteY0" fmla="*/ 1473693 h 4980043"/>
                <a:gd name="connsiteX1" fmla="*/ 133952 w 2698267"/>
                <a:gd name="connsiteY1" fmla="*/ 1349405 h 4980043"/>
                <a:gd name="connsiteX2" fmla="*/ 125075 w 2698267"/>
                <a:gd name="connsiteY2" fmla="*/ 1207363 h 4980043"/>
                <a:gd name="connsiteX3" fmla="*/ 125075 w 2698267"/>
                <a:gd name="connsiteY3" fmla="*/ 958788 h 4980043"/>
                <a:gd name="connsiteX4" fmla="*/ 196096 w 2698267"/>
                <a:gd name="connsiteY4" fmla="*/ 710213 h 4980043"/>
                <a:gd name="connsiteX5" fmla="*/ 275995 w 2698267"/>
                <a:gd name="connsiteY5" fmla="*/ 470516 h 4980043"/>
                <a:gd name="connsiteX6" fmla="*/ 444671 w 2698267"/>
                <a:gd name="connsiteY6" fmla="*/ 248574 h 4980043"/>
                <a:gd name="connsiteX7" fmla="*/ 595591 w 2698267"/>
                <a:gd name="connsiteY7" fmla="*/ 150920 h 4980043"/>
                <a:gd name="connsiteX8" fmla="*/ 826410 w 2698267"/>
                <a:gd name="connsiteY8" fmla="*/ 62143 h 4980043"/>
                <a:gd name="connsiteX9" fmla="*/ 1101618 w 2698267"/>
                <a:gd name="connsiteY9" fmla="*/ 26633 h 4980043"/>
                <a:gd name="connsiteX10" fmla="*/ 1332438 w 2698267"/>
                <a:gd name="connsiteY10" fmla="*/ 0 h 4980043"/>
                <a:gd name="connsiteX11" fmla="*/ 1563257 w 2698267"/>
                <a:gd name="connsiteY11" fmla="*/ 26633 h 4980043"/>
                <a:gd name="connsiteX12" fmla="*/ 1847342 w 2698267"/>
                <a:gd name="connsiteY12" fmla="*/ 115409 h 4980043"/>
                <a:gd name="connsiteX13" fmla="*/ 2024896 w 2698267"/>
                <a:gd name="connsiteY13" fmla="*/ 257452 h 4980043"/>
                <a:gd name="connsiteX14" fmla="*/ 2220205 w 2698267"/>
                <a:gd name="connsiteY14" fmla="*/ 417250 h 4980043"/>
                <a:gd name="connsiteX15" fmla="*/ 2362247 w 2698267"/>
                <a:gd name="connsiteY15" fmla="*/ 630314 h 4980043"/>
                <a:gd name="connsiteX16" fmla="*/ 2424391 w 2698267"/>
                <a:gd name="connsiteY16" fmla="*/ 958788 h 4980043"/>
                <a:gd name="connsiteX17" fmla="*/ 2344492 w 2698267"/>
                <a:gd name="connsiteY17" fmla="*/ 1500326 h 4980043"/>
                <a:gd name="connsiteX18" fmla="*/ 2264593 w 2698267"/>
                <a:gd name="connsiteY18" fmla="*/ 1642369 h 4980043"/>
                <a:gd name="connsiteX19" fmla="*/ 2255715 w 2698267"/>
                <a:gd name="connsiteY19" fmla="*/ 1695635 h 4980043"/>
                <a:gd name="connsiteX20" fmla="*/ 2140306 w 2698267"/>
                <a:gd name="connsiteY20" fmla="*/ 2077374 h 4980043"/>
                <a:gd name="connsiteX21" fmla="*/ 2113673 w 2698267"/>
                <a:gd name="connsiteY21" fmla="*/ 2396970 h 4980043"/>
                <a:gd name="connsiteX22" fmla="*/ 2158061 w 2698267"/>
                <a:gd name="connsiteY22" fmla="*/ 2760955 h 4980043"/>
                <a:gd name="connsiteX23" fmla="*/ 2175816 w 2698267"/>
                <a:gd name="connsiteY23" fmla="*/ 2849732 h 4980043"/>
                <a:gd name="connsiteX24" fmla="*/ 2273471 w 2698267"/>
                <a:gd name="connsiteY24" fmla="*/ 3116062 h 4980043"/>
                <a:gd name="connsiteX25" fmla="*/ 2566434 w 2698267"/>
                <a:gd name="connsiteY25" fmla="*/ 3701988 h 4980043"/>
                <a:gd name="connsiteX26" fmla="*/ 2672966 w 2698267"/>
                <a:gd name="connsiteY26" fmla="*/ 4509856 h 4980043"/>
                <a:gd name="connsiteX27" fmla="*/ 2664088 w 2698267"/>
                <a:gd name="connsiteY27" fmla="*/ 4873840 h 4980043"/>
                <a:gd name="connsiteX28" fmla="*/ 2646333 w 2698267"/>
                <a:gd name="connsiteY28" fmla="*/ 4971495 h 4980043"/>
                <a:gd name="connsiteX29" fmla="*/ 2016018 w 2698267"/>
                <a:gd name="connsiteY29" fmla="*/ 4953739 h 4980043"/>
                <a:gd name="connsiteX30" fmla="*/ 613346 w 2698267"/>
                <a:gd name="connsiteY30" fmla="*/ 4971495 h 4980043"/>
                <a:gd name="connsiteX31" fmla="*/ 586713 w 2698267"/>
                <a:gd name="connsiteY31" fmla="*/ 4971495 h 4980043"/>
                <a:gd name="connsiteX32" fmla="*/ 551203 w 2698267"/>
                <a:gd name="connsiteY32" fmla="*/ 4971495 h 4980043"/>
                <a:gd name="connsiteX33" fmla="*/ 560080 w 2698267"/>
                <a:gd name="connsiteY33" fmla="*/ 4856085 h 4980043"/>
                <a:gd name="connsiteX34" fmla="*/ 604469 w 2698267"/>
                <a:gd name="connsiteY34" fmla="*/ 4616388 h 4980043"/>
                <a:gd name="connsiteX35" fmla="*/ 755389 w 2698267"/>
                <a:gd name="connsiteY35" fmla="*/ 4279037 h 4980043"/>
                <a:gd name="connsiteX36" fmla="*/ 924065 w 2698267"/>
                <a:gd name="connsiteY36" fmla="*/ 4021584 h 4980043"/>
                <a:gd name="connsiteX37" fmla="*/ 1137129 w 2698267"/>
                <a:gd name="connsiteY37" fmla="*/ 3586578 h 4980043"/>
                <a:gd name="connsiteX38" fmla="*/ 1163762 w 2698267"/>
                <a:gd name="connsiteY38" fmla="*/ 3506679 h 4980043"/>
                <a:gd name="connsiteX39" fmla="*/ 1199273 w 2698267"/>
                <a:gd name="connsiteY39" fmla="*/ 3417903 h 4980043"/>
                <a:gd name="connsiteX40" fmla="*/ 1208150 w 2698267"/>
                <a:gd name="connsiteY40" fmla="*/ 3258104 h 4980043"/>
                <a:gd name="connsiteX41" fmla="*/ 1199273 w 2698267"/>
                <a:gd name="connsiteY41" fmla="*/ 3133817 h 4980043"/>
                <a:gd name="connsiteX42" fmla="*/ 1163762 w 2698267"/>
                <a:gd name="connsiteY42" fmla="*/ 3071673 h 4980043"/>
                <a:gd name="connsiteX43" fmla="*/ 1083863 w 2698267"/>
                <a:gd name="connsiteY43" fmla="*/ 3027285 h 4980043"/>
                <a:gd name="connsiteX44" fmla="*/ 1021719 w 2698267"/>
                <a:gd name="connsiteY44" fmla="*/ 2885242 h 4980043"/>
                <a:gd name="connsiteX45" fmla="*/ 968453 w 2698267"/>
                <a:gd name="connsiteY45" fmla="*/ 2778710 h 4980043"/>
                <a:gd name="connsiteX46" fmla="*/ 906309 w 2698267"/>
                <a:gd name="connsiteY46" fmla="*/ 2681056 h 4980043"/>
                <a:gd name="connsiteX47" fmla="*/ 879676 w 2698267"/>
                <a:gd name="connsiteY47" fmla="*/ 2672178 h 4980043"/>
                <a:gd name="connsiteX48" fmla="*/ 808655 w 2698267"/>
                <a:gd name="connsiteY48" fmla="*/ 2672178 h 4980043"/>
                <a:gd name="connsiteX49" fmla="*/ 711001 w 2698267"/>
                <a:gd name="connsiteY49" fmla="*/ 2672178 h 4980043"/>
                <a:gd name="connsiteX50" fmla="*/ 613346 w 2698267"/>
                <a:gd name="connsiteY50" fmla="*/ 2681056 h 4980043"/>
                <a:gd name="connsiteX51" fmla="*/ 524570 w 2698267"/>
                <a:gd name="connsiteY51" fmla="*/ 2707689 h 4980043"/>
                <a:gd name="connsiteX52" fmla="*/ 444671 w 2698267"/>
                <a:gd name="connsiteY52" fmla="*/ 2698811 h 4980043"/>
                <a:gd name="connsiteX53" fmla="*/ 347016 w 2698267"/>
                <a:gd name="connsiteY53" fmla="*/ 2654423 h 4980043"/>
                <a:gd name="connsiteX54" fmla="*/ 302628 w 2698267"/>
                <a:gd name="connsiteY54" fmla="*/ 2618912 h 4980043"/>
                <a:gd name="connsiteX55" fmla="*/ 267117 w 2698267"/>
                <a:gd name="connsiteY55" fmla="*/ 2565646 h 4980043"/>
                <a:gd name="connsiteX56" fmla="*/ 267117 w 2698267"/>
                <a:gd name="connsiteY56" fmla="*/ 2485747 h 4980043"/>
                <a:gd name="connsiteX57" fmla="*/ 275995 w 2698267"/>
                <a:gd name="connsiteY57" fmla="*/ 2432481 h 4980043"/>
                <a:gd name="connsiteX58" fmla="*/ 284873 w 2698267"/>
                <a:gd name="connsiteY58" fmla="*/ 2325949 h 4980043"/>
                <a:gd name="connsiteX59" fmla="*/ 284873 w 2698267"/>
                <a:gd name="connsiteY59" fmla="*/ 2290438 h 4980043"/>
                <a:gd name="connsiteX60" fmla="*/ 258240 w 2698267"/>
                <a:gd name="connsiteY60" fmla="*/ 2246050 h 4980043"/>
                <a:gd name="connsiteX61" fmla="*/ 258240 w 2698267"/>
                <a:gd name="connsiteY61" fmla="*/ 2237172 h 4980043"/>
                <a:gd name="connsiteX62" fmla="*/ 258240 w 2698267"/>
                <a:gd name="connsiteY62" fmla="*/ 2219417 h 4980043"/>
                <a:gd name="connsiteX63" fmla="*/ 275995 w 2698267"/>
                <a:gd name="connsiteY63" fmla="*/ 2210539 h 4980043"/>
                <a:gd name="connsiteX64" fmla="*/ 204974 w 2698267"/>
                <a:gd name="connsiteY64" fmla="*/ 2183906 h 4980043"/>
                <a:gd name="connsiteX65" fmla="*/ 187218 w 2698267"/>
                <a:gd name="connsiteY65" fmla="*/ 2166151 h 4980043"/>
                <a:gd name="connsiteX66" fmla="*/ 169463 w 2698267"/>
                <a:gd name="connsiteY66" fmla="*/ 2148396 h 4980043"/>
                <a:gd name="connsiteX67" fmla="*/ 151708 w 2698267"/>
                <a:gd name="connsiteY67" fmla="*/ 2112885 h 4980043"/>
                <a:gd name="connsiteX68" fmla="*/ 151708 w 2698267"/>
                <a:gd name="connsiteY68" fmla="*/ 2050741 h 4980043"/>
                <a:gd name="connsiteX69" fmla="*/ 151708 w 2698267"/>
                <a:gd name="connsiteY69" fmla="*/ 2024108 h 4980043"/>
                <a:gd name="connsiteX70" fmla="*/ 80686 w 2698267"/>
                <a:gd name="connsiteY70" fmla="*/ 1953087 h 4980043"/>
                <a:gd name="connsiteX71" fmla="*/ 27420 w 2698267"/>
                <a:gd name="connsiteY71" fmla="*/ 1908699 h 4980043"/>
                <a:gd name="connsiteX72" fmla="*/ 787 w 2698267"/>
                <a:gd name="connsiteY72" fmla="*/ 1873188 h 4980043"/>
                <a:gd name="connsiteX73" fmla="*/ 9665 w 2698267"/>
                <a:gd name="connsiteY73" fmla="*/ 1846555 h 4980043"/>
                <a:gd name="connsiteX74" fmla="*/ 36298 w 2698267"/>
                <a:gd name="connsiteY74" fmla="*/ 1775534 h 4980043"/>
                <a:gd name="connsiteX75" fmla="*/ 80686 w 2698267"/>
                <a:gd name="connsiteY75" fmla="*/ 1731145 h 4980043"/>
                <a:gd name="connsiteX76" fmla="*/ 116197 w 2698267"/>
                <a:gd name="connsiteY76" fmla="*/ 1651246 h 4980043"/>
                <a:gd name="connsiteX77" fmla="*/ 142830 w 2698267"/>
                <a:gd name="connsiteY77" fmla="*/ 1606858 h 4980043"/>
                <a:gd name="connsiteX78" fmla="*/ 196096 w 2698267"/>
                <a:gd name="connsiteY78" fmla="*/ 1473693 h 498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698267" h="4980043">
                  <a:moveTo>
                    <a:pt x="196096" y="1473693"/>
                  </a:moveTo>
                  <a:cubicBezTo>
                    <a:pt x="194616" y="1430784"/>
                    <a:pt x="145789" y="1393793"/>
                    <a:pt x="133952" y="1349405"/>
                  </a:cubicBezTo>
                  <a:cubicBezTo>
                    <a:pt x="122115" y="1305017"/>
                    <a:pt x="126554" y="1272466"/>
                    <a:pt x="125075" y="1207363"/>
                  </a:cubicBezTo>
                  <a:cubicBezTo>
                    <a:pt x="123595" y="1142260"/>
                    <a:pt x="113238" y="1041646"/>
                    <a:pt x="125075" y="958788"/>
                  </a:cubicBezTo>
                  <a:cubicBezTo>
                    <a:pt x="136912" y="875930"/>
                    <a:pt x="170943" y="791592"/>
                    <a:pt x="196096" y="710213"/>
                  </a:cubicBezTo>
                  <a:cubicBezTo>
                    <a:pt x="221249" y="628834"/>
                    <a:pt x="234566" y="547456"/>
                    <a:pt x="275995" y="470516"/>
                  </a:cubicBezTo>
                  <a:cubicBezTo>
                    <a:pt x="317424" y="393576"/>
                    <a:pt x="391405" y="301840"/>
                    <a:pt x="444671" y="248574"/>
                  </a:cubicBezTo>
                  <a:cubicBezTo>
                    <a:pt x="497937" y="195308"/>
                    <a:pt x="531968" y="181992"/>
                    <a:pt x="595591" y="150920"/>
                  </a:cubicBezTo>
                  <a:cubicBezTo>
                    <a:pt x="659214" y="119848"/>
                    <a:pt x="742072" y="82857"/>
                    <a:pt x="826410" y="62143"/>
                  </a:cubicBezTo>
                  <a:cubicBezTo>
                    <a:pt x="910748" y="41429"/>
                    <a:pt x="1101618" y="26633"/>
                    <a:pt x="1101618" y="26633"/>
                  </a:cubicBezTo>
                  <a:cubicBezTo>
                    <a:pt x="1185956" y="16276"/>
                    <a:pt x="1255498" y="0"/>
                    <a:pt x="1332438" y="0"/>
                  </a:cubicBezTo>
                  <a:cubicBezTo>
                    <a:pt x="1409378" y="0"/>
                    <a:pt x="1477440" y="7398"/>
                    <a:pt x="1563257" y="26633"/>
                  </a:cubicBezTo>
                  <a:cubicBezTo>
                    <a:pt x="1649074" y="45868"/>
                    <a:pt x="1770402" y="76939"/>
                    <a:pt x="1847342" y="115409"/>
                  </a:cubicBezTo>
                  <a:cubicBezTo>
                    <a:pt x="1924282" y="153879"/>
                    <a:pt x="2024896" y="257452"/>
                    <a:pt x="2024896" y="257452"/>
                  </a:cubicBezTo>
                  <a:cubicBezTo>
                    <a:pt x="2087040" y="307759"/>
                    <a:pt x="2163980" y="355106"/>
                    <a:pt x="2220205" y="417250"/>
                  </a:cubicBezTo>
                  <a:cubicBezTo>
                    <a:pt x="2276430" y="479394"/>
                    <a:pt x="2328216" y="540058"/>
                    <a:pt x="2362247" y="630314"/>
                  </a:cubicBezTo>
                  <a:cubicBezTo>
                    <a:pt x="2396278" y="720570"/>
                    <a:pt x="2427350" y="813786"/>
                    <a:pt x="2424391" y="958788"/>
                  </a:cubicBezTo>
                  <a:cubicBezTo>
                    <a:pt x="2421432" y="1103790"/>
                    <a:pt x="2371125" y="1386396"/>
                    <a:pt x="2344492" y="1500326"/>
                  </a:cubicBezTo>
                  <a:cubicBezTo>
                    <a:pt x="2317859" y="1614256"/>
                    <a:pt x="2279389" y="1609818"/>
                    <a:pt x="2264593" y="1642369"/>
                  </a:cubicBezTo>
                  <a:cubicBezTo>
                    <a:pt x="2249797" y="1674920"/>
                    <a:pt x="2276429" y="1623134"/>
                    <a:pt x="2255715" y="1695635"/>
                  </a:cubicBezTo>
                  <a:cubicBezTo>
                    <a:pt x="2235001" y="1768136"/>
                    <a:pt x="2163980" y="1960485"/>
                    <a:pt x="2140306" y="2077374"/>
                  </a:cubicBezTo>
                  <a:cubicBezTo>
                    <a:pt x="2116632" y="2194263"/>
                    <a:pt x="2110714" y="2283040"/>
                    <a:pt x="2113673" y="2396970"/>
                  </a:cubicBezTo>
                  <a:cubicBezTo>
                    <a:pt x="2116632" y="2510900"/>
                    <a:pt x="2147704" y="2685495"/>
                    <a:pt x="2158061" y="2760955"/>
                  </a:cubicBezTo>
                  <a:cubicBezTo>
                    <a:pt x="2168418" y="2836415"/>
                    <a:pt x="2156581" y="2790548"/>
                    <a:pt x="2175816" y="2849732"/>
                  </a:cubicBezTo>
                  <a:cubicBezTo>
                    <a:pt x="2195051" y="2908916"/>
                    <a:pt x="2208368" y="2974019"/>
                    <a:pt x="2273471" y="3116062"/>
                  </a:cubicBezTo>
                  <a:cubicBezTo>
                    <a:pt x="2338574" y="3258105"/>
                    <a:pt x="2499852" y="3469689"/>
                    <a:pt x="2566434" y="3701988"/>
                  </a:cubicBezTo>
                  <a:cubicBezTo>
                    <a:pt x="2633016" y="3934287"/>
                    <a:pt x="2656690" y="4314547"/>
                    <a:pt x="2672966" y="4509856"/>
                  </a:cubicBezTo>
                  <a:cubicBezTo>
                    <a:pt x="2689242" y="4705165"/>
                    <a:pt x="2668527" y="4796900"/>
                    <a:pt x="2664088" y="4873840"/>
                  </a:cubicBezTo>
                  <a:cubicBezTo>
                    <a:pt x="2659649" y="4950780"/>
                    <a:pt x="2754345" y="4958179"/>
                    <a:pt x="2646333" y="4971495"/>
                  </a:cubicBezTo>
                  <a:cubicBezTo>
                    <a:pt x="2538321" y="4984811"/>
                    <a:pt x="2354849" y="4953739"/>
                    <a:pt x="2016018" y="4953739"/>
                  </a:cubicBezTo>
                  <a:cubicBezTo>
                    <a:pt x="1677187" y="4953739"/>
                    <a:pt x="613346" y="4971495"/>
                    <a:pt x="613346" y="4971495"/>
                  </a:cubicBezTo>
                  <a:cubicBezTo>
                    <a:pt x="375129" y="4974454"/>
                    <a:pt x="586713" y="4971495"/>
                    <a:pt x="586713" y="4971495"/>
                  </a:cubicBezTo>
                  <a:cubicBezTo>
                    <a:pt x="576356" y="4971495"/>
                    <a:pt x="555642" y="4990730"/>
                    <a:pt x="551203" y="4971495"/>
                  </a:cubicBezTo>
                  <a:cubicBezTo>
                    <a:pt x="546764" y="4952260"/>
                    <a:pt x="551202" y="4915269"/>
                    <a:pt x="560080" y="4856085"/>
                  </a:cubicBezTo>
                  <a:cubicBezTo>
                    <a:pt x="568958" y="4796901"/>
                    <a:pt x="571917" y="4712563"/>
                    <a:pt x="604469" y="4616388"/>
                  </a:cubicBezTo>
                  <a:cubicBezTo>
                    <a:pt x="637021" y="4520213"/>
                    <a:pt x="702123" y="4378171"/>
                    <a:pt x="755389" y="4279037"/>
                  </a:cubicBezTo>
                  <a:cubicBezTo>
                    <a:pt x="808655" y="4179903"/>
                    <a:pt x="860442" y="4136994"/>
                    <a:pt x="924065" y="4021584"/>
                  </a:cubicBezTo>
                  <a:cubicBezTo>
                    <a:pt x="987688" y="3906174"/>
                    <a:pt x="1097180" y="3672395"/>
                    <a:pt x="1137129" y="3586578"/>
                  </a:cubicBezTo>
                  <a:cubicBezTo>
                    <a:pt x="1177078" y="3500761"/>
                    <a:pt x="1153405" y="3534791"/>
                    <a:pt x="1163762" y="3506679"/>
                  </a:cubicBezTo>
                  <a:cubicBezTo>
                    <a:pt x="1174119" y="3478567"/>
                    <a:pt x="1191875" y="3459332"/>
                    <a:pt x="1199273" y="3417903"/>
                  </a:cubicBezTo>
                  <a:cubicBezTo>
                    <a:pt x="1206671" y="3376474"/>
                    <a:pt x="1208150" y="3305452"/>
                    <a:pt x="1208150" y="3258104"/>
                  </a:cubicBezTo>
                  <a:cubicBezTo>
                    <a:pt x="1208150" y="3210756"/>
                    <a:pt x="1206671" y="3164889"/>
                    <a:pt x="1199273" y="3133817"/>
                  </a:cubicBezTo>
                  <a:cubicBezTo>
                    <a:pt x="1191875" y="3102745"/>
                    <a:pt x="1182997" y="3089428"/>
                    <a:pt x="1163762" y="3071673"/>
                  </a:cubicBezTo>
                  <a:cubicBezTo>
                    <a:pt x="1144527" y="3053918"/>
                    <a:pt x="1107537" y="3058357"/>
                    <a:pt x="1083863" y="3027285"/>
                  </a:cubicBezTo>
                  <a:cubicBezTo>
                    <a:pt x="1060189" y="2996213"/>
                    <a:pt x="1040954" y="2926671"/>
                    <a:pt x="1021719" y="2885242"/>
                  </a:cubicBezTo>
                  <a:cubicBezTo>
                    <a:pt x="1002484" y="2843813"/>
                    <a:pt x="987688" y="2812741"/>
                    <a:pt x="968453" y="2778710"/>
                  </a:cubicBezTo>
                  <a:cubicBezTo>
                    <a:pt x="949218" y="2744679"/>
                    <a:pt x="906309" y="2681056"/>
                    <a:pt x="906309" y="2681056"/>
                  </a:cubicBezTo>
                  <a:cubicBezTo>
                    <a:pt x="891513" y="2663301"/>
                    <a:pt x="895952" y="2673658"/>
                    <a:pt x="879676" y="2672178"/>
                  </a:cubicBezTo>
                  <a:cubicBezTo>
                    <a:pt x="863400" y="2670698"/>
                    <a:pt x="808655" y="2672178"/>
                    <a:pt x="808655" y="2672178"/>
                  </a:cubicBezTo>
                  <a:cubicBezTo>
                    <a:pt x="780543" y="2672178"/>
                    <a:pt x="743553" y="2670698"/>
                    <a:pt x="711001" y="2672178"/>
                  </a:cubicBezTo>
                  <a:cubicBezTo>
                    <a:pt x="678450" y="2673658"/>
                    <a:pt x="644418" y="2675137"/>
                    <a:pt x="613346" y="2681056"/>
                  </a:cubicBezTo>
                  <a:cubicBezTo>
                    <a:pt x="582274" y="2686975"/>
                    <a:pt x="552683" y="2704730"/>
                    <a:pt x="524570" y="2707689"/>
                  </a:cubicBezTo>
                  <a:cubicBezTo>
                    <a:pt x="496458" y="2710648"/>
                    <a:pt x="474263" y="2707689"/>
                    <a:pt x="444671" y="2698811"/>
                  </a:cubicBezTo>
                  <a:cubicBezTo>
                    <a:pt x="415079" y="2689933"/>
                    <a:pt x="370690" y="2667739"/>
                    <a:pt x="347016" y="2654423"/>
                  </a:cubicBezTo>
                  <a:cubicBezTo>
                    <a:pt x="323342" y="2641107"/>
                    <a:pt x="315944" y="2633708"/>
                    <a:pt x="302628" y="2618912"/>
                  </a:cubicBezTo>
                  <a:cubicBezTo>
                    <a:pt x="289312" y="2604116"/>
                    <a:pt x="273036" y="2587840"/>
                    <a:pt x="267117" y="2565646"/>
                  </a:cubicBezTo>
                  <a:cubicBezTo>
                    <a:pt x="261199" y="2543452"/>
                    <a:pt x="267117" y="2485747"/>
                    <a:pt x="267117" y="2485747"/>
                  </a:cubicBezTo>
                  <a:cubicBezTo>
                    <a:pt x="268597" y="2463553"/>
                    <a:pt x="273036" y="2459114"/>
                    <a:pt x="275995" y="2432481"/>
                  </a:cubicBezTo>
                  <a:cubicBezTo>
                    <a:pt x="278954" y="2405848"/>
                    <a:pt x="283393" y="2349623"/>
                    <a:pt x="284873" y="2325949"/>
                  </a:cubicBezTo>
                  <a:cubicBezTo>
                    <a:pt x="286353" y="2302275"/>
                    <a:pt x="289312" y="2303754"/>
                    <a:pt x="284873" y="2290438"/>
                  </a:cubicBezTo>
                  <a:cubicBezTo>
                    <a:pt x="280434" y="2277122"/>
                    <a:pt x="258240" y="2246050"/>
                    <a:pt x="258240" y="2246050"/>
                  </a:cubicBezTo>
                  <a:cubicBezTo>
                    <a:pt x="253801" y="2237172"/>
                    <a:pt x="258240" y="2237172"/>
                    <a:pt x="258240" y="2237172"/>
                  </a:cubicBezTo>
                  <a:lnTo>
                    <a:pt x="258240" y="2219417"/>
                  </a:lnTo>
                  <a:cubicBezTo>
                    <a:pt x="261199" y="2214978"/>
                    <a:pt x="284873" y="2216457"/>
                    <a:pt x="275995" y="2210539"/>
                  </a:cubicBezTo>
                  <a:cubicBezTo>
                    <a:pt x="267117" y="2204621"/>
                    <a:pt x="204974" y="2183906"/>
                    <a:pt x="204974" y="2183906"/>
                  </a:cubicBezTo>
                  <a:cubicBezTo>
                    <a:pt x="190178" y="2176508"/>
                    <a:pt x="187218" y="2166151"/>
                    <a:pt x="187218" y="2166151"/>
                  </a:cubicBezTo>
                  <a:lnTo>
                    <a:pt x="169463" y="2148396"/>
                  </a:lnTo>
                  <a:cubicBezTo>
                    <a:pt x="163545" y="2139518"/>
                    <a:pt x="154667" y="2129161"/>
                    <a:pt x="151708" y="2112885"/>
                  </a:cubicBezTo>
                  <a:cubicBezTo>
                    <a:pt x="148749" y="2096609"/>
                    <a:pt x="151708" y="2050741"/>
                    <a:pt x="151708" y="2050741"/>
                  </a:cubicBezTo>
                  <a:cubicBezTo>
                    <a:pt x="151708" y="2035945"/>
                    <a:pt x="163545" y="2040384"/>
                    <a:pt x="151708" y="2024108"/>
                  </a:cubicBezTo>
                  <a:cubicBezTo>
                    <a:pt x="139871" y="2007832"/>
                    <a:pt x="101401" y="1972322"/>
                    <a:pt x="80686" y="1953087"/>
                  </a:cubicBezTo>
                  <a:cubicBezTo>
                    <a:pt x="59971" y="1933852"/>
                    <a:pt x="27420" y="1908699"/>
                    <a:pt x="27420" y="1908699"/>
                  </a:cubicBezTo>
                  <a:cubicBezTo>
                    <a:pt x="14104" y="1895383"/>
                    <a:pt x="787" y="1873188"/>
                    <a:pt x="787" y="1873188"/>
                  </a:cubicBezTo>
                  <a:cubicBezTo>
                    <a:pt x="-2172" y="1862831"/>
                    <a:pt x="3746" y="1862831"/>
                    <a:pt x="9665" y="1846555"/>
                  </a:cubicBezTo>
                  <a:cubicBezTo>
                    <a:pt x="15583" y="1830279"/>
                    <a:pt x="24461" y="1794769"/>
                    <a:pt x="36298" y="1775534"/>
                  </a:cubicBezTo>
                  <a:cubicBezTo>
                    <a:pt x="48135" y="1756299"/>
                    <a:pt x="67369" y="1751860"/>
                    <a:pt x="80686" y="1731145"/>
                  </a:cubicBezTo>
                  <a:cubicBezTo>
                    <a:pt x="94002" y="1710430"/>
                    <a:pt x="105840" y="1671961"/>
                    <a:pt x="116197" y="1651246"/>
                  </a:cubicBezTo>
                  <a:cubicBezTo>
                    <a:pt x="126554" y="1630532"/>
                    <a:pt x="130993" y="1633491"/>
                    <a:pt x="142830" y="1606858"/>
                  </a:cubicBezTo>
                  <a:cubicBezTo>
                    <a:pt x="154667" y="1580225"/>
                    <a:pt x="197576" y="1516602"/>
                    <a:pt x="196096" y="1473693"/>
                  </a:cubicBez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6" name="フリーフォーム: 図形 5">
              <a:extLst>
                <a:ext uri="{FF2B5EF4-FFF2-40B4-BE49-F238E27FC236}">
                  <a16:creationId xmlns:a16="http://schemas.microsoft.com/office/drawing/2014/main" id="{7D6FB718-95BD-9E81-F1E7-16078EEA7924}"/>
                </a:ext>
              </a:extLst>
            </p:cNvPr>
            <p:cNvSpPr/>
            <p:nvPr/>
          </p:nvSpPr>
          <p:spPr>
            <a:xfrm>
              <a:off x="5281574" y="3334636"/>
              <a:ext cx="3192040" cy="3350907"/>
            </a:xfrm>
            <a:custGeom>
              <a:avLst/>
              <a:gdLst>
                <a:gd name="connsiteX0" fmla="*/ 1688426 w 3192040"/>
                <a:gd name="connsiteY0" fmla="*/ 136534 h 3350907"/>
                <a:gd name="connsiteX1" fmla="*/ 1439852 w 3192040"/>
                <a:gd name="connsiteY1" fmla="*/ 30002 h 3350907"/>
                <a:gd name="connsiteX2" fmla="*/ 1235665 w 3192040"/>
                <a:gd name="connsiteY2" fmla="*/ 3369 h 3350907"/>
                <a:gd name="connsiteX3" fmla="*/ 995968 w 3192040"/>
                <a:gd name="connsiteY3" fmla="*/ 12247 h 3350907"/>
                <a:gd name="connsiteX4" fmla="*/ 845048 w 3192040"/>
                <a:gd name="connsiteY4" fmla="*/ 109901 h 3350907"/>
                <a:gd name="connsiteX5" fmla="*/ 649739 w 3192040"/>
                <a:gd name="connsiteY5" fmla="*/ 269699 h 3350907"/>
                <a:gd name="connsiteX6" fmla="*/ 623106 w 3192040"/>
                <a:gd name="connsiteY6" fmla="*/ 340720 h 3350907"/>
                <a:gd name="connsiteX7" fmla="*/ 463308 w 3192040"/>
                <a:gd name="connsiteY7" fmla="*/ 376231 h 3350907"/>
                <a:gd name="connsiteX8" fmla="*/ 410042 w 3192040"/>
                <a:gd name="connsiteY8" fmla="*/ 429497 h 3350907"/>
                <a:gd name="connsiteX9" fmla="*/ 383409 w 3192040"/>
                <a:gd name="connsiteY9" fmla="*/ 553784 h 3350907"/>
                <a:gd name="connsiteX10" fmla="*/ 401164 w 3192040"/>
                <a:gd name="connsiteY10" fmla="*/ 695827 h 3350907"/>
                <a:gd name="connsiteX11" fmla="*/ 418919 w 3192040"/>
                <a:gd name="connsiteY11" fmla="*/ 864503 h 3350907"/>
                <a:gd name="connsiteX12" fmla="*/ 418919 w 3192040"/>
                <a:gd name="connsiteY12" fmla="*/ 900014 h 3350907"/>
                <a:gd name="connsiteX13" fmla="*/ 267999 w 3192040"/>
                <a:gd name="connsiteY13" fmla="*/ 1024301 h 3350907"/>
                <a:gd name="connsiteX14" fmla="*/ 241366 w 3192040"/>
                <a:gd name="connsiteY14" fmla="*/ 1086445 h 3350907"/>
                <a:gd name="connsiteX15" fmla="*/ 223611 w 3192040"/>
                <a:gd name="connsiteY15" fmla="*/ 1175221 h 3350907"/>
                <a:gd name="connsiteX16" fmla="*/ 134834 w 3192040"/>
                <a:gd name="connsiteY16" fmla="*/ 1281753 h 3350907"/>
                <a:gd name="connsiteX17" fmla="*/ 81568 w 3192040"/>
                <a:gd name="connsiteY17" fmla="*/ 1361652 h 3350907"/>
                <a:gd name="connsiteX18" fmla="*/ 37180 w 3192040"/>
                <a:gd name="connsiteY18" fmla="*/ 1459307 h 3350907"/>
                <a:gd name="connsiteX19" fmla="*/ 19424 w 3192040"/>
                <a:gd name="connsiteY19" fmla="*/ 1503695 h 3350907"/>
                <a:gd name="connsiteX20" fmla="*/ 1669 w 3192040"/>
                <a:gd name="connsiteY20" fmla="*/ 1574716 h 3350907"/>
                <a:gd name="connsiteX21" fmla="*/ 63813 w 3192040"/>
                <a:gd name="connsiteY21" fmla="*/ 1707882 h 3350907"/>
                <a:gd name="connsiteX22" fmla="*/ 99323 w 3192040"/>
                <a:gd name="connsiteY22" fmla="*/ 1770025 h 3350907"/>
                <a:gd name="connsiteX23" fmla="*/ 179222 w 3192040"/>
                <a:gd name="connsiteY23" fmla="*/ 1858802 h 3350907"/>
                <a:gd name="connsiteX24" fmla="*/ 472186 w 3192040"/>
                <a:gd name="connsiteY24" fmla="*/ 1974212 h 3350907"/>
                <a:gd name="connsiteX25" fmla="*/ 596473 w 3192040"/>
                <a:gd name="connsiteY25" fmla="*/ 2018600 h 3350907"/>
                <a:gd name="connsiteX26" fmla="*/ 658617 w 3192040"/>
                <a:gd name="connsiteY26" fmla="*/ 2116254 h 3350907"/>
                <a:gd name="connsiteX27" fmla="*/ 658617 w 3192040"/>
                <a:gd name="connsiteY27" fmla="*/ 2222786 h 3350907"/>
                <a:gd name="connsiteX28" fmla="*/ 658617 w 3192040"/>
                <a:gd name="connsiteY28" fmla="*/ 2329318 h 3350907"/>
                <a:gd name="connsiteX29" fmla="*/ 560962 w 3192040"/>
                <a:gd name="connsiteY29" fmla="*/ 2471361 h 3350907"/>
                <a:gd name="connsiteX30" fmla="*/ 401164 w 3192040"/>
                <a:gd name="connsiteY30" fmla="*/ 2719936 h 3350907"/>
                <a:gd name="connsiteX31" fmla="*/ 339020 w 3192040"/>
                <a:gd name="connsiteY31" fmla="*/ 2870856 h 3350907"/>
                <a:gd name="connsiteX32" fmla="*/ 276877 w 3192040"/>
                <a:gd name="connsiteY32" fmla="*/ 2995144 h 3350907"/>
                <a:gd name="connsiteX33" fmla="*/ 205855 w 3192040"/>
                <a:gd name="connsiteY33" fmla="*/ 3163819 h 3350907"/>
                <a:gd name="connsiteX34" fmla="*/ 188100 w 3192040"/>
                <a:gd name="connsiteY34" fmla="*/ 3323617 h 3350907"/>
                <a:gd name="connsiteX35" fmla="*/ 188100 w 3192040"/>
                <a:gd name="connsiteY35" fmla="*/ 3341373 h 3350907"/>
                <a:gd name="connsiteX36" fmla="*/ 188100 w 3192040"/>
                <a:gd name="connsiteY36" fmla="*/ 3350250 h 3350907"/>
                <a:gd name="connsiteX37" fmla="*/ 223611 w 3192040"/>
                <a:gd name="connsiteY37" fmla="*/ 3350250 h 3350907"/>
                <a:gd name="connsiteX38" fmla="*/ 365653 w 3192040"/>
                <a:gd name="connsiteY38" fmla="*/ 3350250 h 3350907"/>
                <a:gd name="connsiteX39" fmla="*/ 3170997 w 3192040"/>
                <a:gd name="connsiteY39" fmla="*/ 3332495 h 3350907"/>
                <a:gd name="connsiteX40" fmla="*/ 3188752 w 3192040"/>
                <a:gd name="connsiteY40" fmla="*/ 3332495 h 3350907"/>
                <a:gd name="connsiteX41" fmla="*/ 3188752 w 3192040"/>
                <a:gd name="connsiteY41" fmla="*/ 3323617 h 3350907"/>
                <a:gd name="connsiteX42" fmla="*/ 3188752 w 3192040"/>
                <a:gd name="connsiteY42" fmla="*/ 3279229 h 3350907"/>
                <a:gd name="connsiteX43" fmla="*/ 3188752 w 3192040"/>
                <a:gd name="connsiteY43" fmla="*/ 3075043 h 3350907"/>
                <a:gd name="connsiteX44" fmla="*/ 3144364 w 3192040"/>
                <a:gd name="connsiteY44" fmla="*/ 2888612 h 3350907"/>
                <a:gd name="connsiteX45" fmla="*/ 3037832 w 3192040"/>
                <a:gd name="connsiteY45" fmla="*/ 2551260 h 3350907"/>
                <a:gd name="connsiteX46" fmla="*/ 2807013 w 3192040"/>
                <a:gd name="connsiteY46" fmla="*/ 2151765 h 3350907"/>
                <a:gd name="connsiteX47" fmla="*/ 2647215 w 3192040"/>
                <a:gd name="connsiteY47" fmla="*/ 1876557 h 3350907"/>
                <a:gd name="connsiteX48" fmla="*/ 2300986 w 3192040"/>
                <a:gd name="connsiteY48" fmla="*/ 1539206 h 3350907"/>
                <a:gd name="connsiteX49" fmla="*/ 2256597 w 3192040"/>
                <a:gd name="connsiteY49" fmla="*/ 1459307 h 3350907"/>
                <a:gd name="connsiteX50" fmla="*/ 2238842 w 3192040"/>
                <a:gd name="connsiteY50" fmla="*/ 1157466 h 3350907"/>
                <a:gd name="connsiteX51" fmla="*/ 2185576 w 3192040"/>
                <a:gd name="connsiteY51" fmla="*/ 837870 h 3350907"/>
                <a:gd name="connsiteX52" fmla="*/ 2114554 w 3192040"/>
                <a:gd name="connsiteY52" fmla="*/ 580417 h 3350907"/>
                <a:gd name="connsiteX53" fmla="*/ 1892613 w 3192040"/>
                <a:gd name="connsiteY53" fmla="*/ 296332 h 3350907"/>
                <a:gd name="connsiteX54" fmla="*/ 1759448 w 3192040"/>
                <a:gd name="connsiteY54" fmla="*/ 198678 h 3350907"/>
                <a:gd name="connsiteX55" fmla="*/ 1688426 w 3192040"/>
                <a:gd name="connsiteY55" fmla="*/ 136534 h 335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92040" h="3350907">
                  <a:moveTo>
                    <a:pt x="1688426" y="136534"/>
                  </a:moveTo>
                  <a:cubicBezTo>
                    <a:pt x="1635160" y="108421"/>
                    <a:pt x="1515312" y="52196"/>
                    <a:pt x="1439852" y="30002"/>
                  </a:cubicBezTo>
                  <a:cubicBezTo>
                    <a:pt x="1364392" y="7808"/>
                    <a:pt x="1309646" y="6328"/>
                    <a:pt x="1235665" y="3369"/>
                  </a:cubicBezTo>
                  <a:cubicBezTo>
                    <a:pt x="1161684" y="410"/>
                    <a:pt x="1061071" y="-5508"/>
                    <a:pt x="995968" y="12247"/>
                  </a:cubicBezTo>
                  <a:cubicBezTo>
                    <a:pt x="930865" y="30002"/>
                    <a:pt x="902753" y="66992"/>
                    <a:pt x="845048" y="109901"/>
                  </a:cubicBezTo>
                  <a:cubicBezTo>
                    <a:pt x="787343" y="152810"/>
                    <a:pt x="686729" y="231229"/>
                    <a:pt x="649739" y="269699"/>
                  </a:cubicBezTo>
                  <a:cubicBezTo>
                    <a:pt x="612749" y="308169"/>
                    <a:pt x="654178" y="322965"/>
                    <a:pt x="623106" y="340720"/>
                  </a:cubicBezTo>
                  <a:cubicBezTo>
                    <a:pt x="592034" y="358475"/>
                    <a:pt x="498819" y="361435"/>
                    <a:pt x="463308" y="376231"/>
                  </a:cubicBezTo>
                  <a:cubicBezTo>
                    <a:pt x="427797" y="391027"/>
                    <a:pt x="423358" y="399905"/>
                    <a:pt x="410042" y="429497"/>
                  </a:cubicBezTo>
                  <a:cubicBezTo>
                    <a:pt x="396726" y="459089"/>
                    <a:pt x="384889" y="509396"/>
                    <a:pt x="383409" y="553784"/>
                  </a:cubicBezTo>
                  <a:cubicBezTo>
                    <a:pt x="381929" y="598172"/>
                    <a:pt x="395246" y="644041"/>
                    <a:pt x="401164" y="695827"/>
                  </a:cubicBezTo>
                  <a:cubicBezTo>
                    <a:pt x="407082" y="747613"/>
                    <a:pt x="415960" y="830472"/>
                    <a:pt x="418919" y="864503"/>
                  </a:cubicBezTo>
                  <a:cubicBezTo>
                    <a:pt x="421878" y="898534"/>
                    <a:pt x="444072" y="873381"/>
                    <a:pt x="418919" y="900014"/>
                  </a:cubicBezTo>
                  <a:cubicBezTo>
                    <a:pt x="393766" y="926647"/>
                    <a:pt x="267999" y="1024301"/>
                    <a:pt x="267999" y="1024301"/>
                  </a:cubicBezTo>
                  <a:cubicBezTo>
                    <a:pt x="238407" y="1055373"/>
                    <a:pt x="248764" y="1061292"/>
                    <a:pt x="241366" y="1086445"/>
                  </a:cubicBezTo>
                  <a:cubicBezTo>
                    <a:pt x="233968" y="1111598"/>
                    <a:pt x="241366" y="1142670"/>
                    <a:pt x="223611" y="1175221"/>
                  </a:cubicBezTo>
                  <a:cubicBezTo>
                    <a:pt x="205856" y="1207772"/>
                    <a:pt x="158508" y="1250681"/>
                    <a:pt x="134834" y="1281753"/>
                  </a:cubicBezTo>
                  <a:cubicBezTo>
                    <a:pt x="111160" y="1312825"/>
                    <a:pt x="97844" y="1332060"/>
                    <a:pt x="81568" y="1361652"/>
                  </a:cubicBezTo>
                  <a:cubicBezTo>
                    <a:pt x="65292" y="1391244"/>
                    <a:pt x="47537" y="1435633"/>
                    <a:pt x="37180" y="1459307"/>
                  </a:cubicBezTo>
                  <a:cubicBezTo>
                    <a:pt x="26823" y="1482981"/>
                    <a:pt x="25342" y="1484460"/>
                    <a:pt x="19424" y="1503695"/>
                  </a:cubicBezTo>
                  <a:cubicBezTo>
                    <a:pt x="13506" y="1522930"/>
                    <a:pt x="-5729" y="1540685"/>
                    <a:pt x="1669" y="1574716"/>
                  </a:cubicBezTo>
                  <a:cubicBezTo>
                    <a:pt x="9067" y="1608747"/>
                    <a:pt x="47537" y="1675331"/>
                    <a:pt x="63813" y="1707882"/>
                  </a:cubicBezTo>
                  <a:cubicBezTo>
                    <a:pt x="80089" y="1740433"/>
                    <a:pt x="80088" y="1744872"/>
                    <a:pt x="99323" y="1770025"/>
                  </a:cubicBezTo>
                  <a:cubicBezTo>
                    <a:pt x="118558" y="1795178"/>
                    <a:pt x="117078" y="1824771"/>
                    <a:pt x="179222" y="1858802"/>
                  </a:cubicBezTo>
                  <a:cubicBezTo>
                    <a:pt x="241366" y="1892833"/>
                    <a:pt x="402644" y="1947579"/>
                    <a:pt x="472186" y="1974212"/>
                  </a:cubicBezTo>
                  <a:cubicBezTo>
                    <a:pt x="541728" y="2000845"/>
                    <a:pt x="565401" y="1994926"/>
                    <a:pt x="596473" y="2018600"/>
                  </a:cubicBezTo>
                  <a:cubicBezTo>
                    <a:pt x="627545" y="2042274"/>
                    <a:pt x="648260" y="2082223"/>
                    <a:pt x="658617" y="2116254"/>
                  </a:cubicBezTo>
                  <a:cubicBezTo>
                    <a:pt x="668974" y="2150285"/>
                    <a:pt x="658617" y="2222786"/>
                    <a:pt x="658617" y="2222786"/>
                  </a:cubicBezTo>
                  <a:cubicBezTo>
                    <a:pt x="658617" y="2258297"/>
                    <a:pt x="674893" y="2287889"/>
                    <a:pt x="658617" y="2329318"/>
                  </a:cubicBezTo>
                  <a:cubicBezTo>
                    <a:pt x="642341" y="2370747"/>
                    <a:pt x="603871" y="2406258"/>
                    <a:pt x="560962" y="2471361"/>
                  </a:cubicBezTo>
                  <a:cubicBezTo>
                    <a:pt x="518053" y="2536464"/>
                    <a:pt x="438154" y="2653353"/>
                    <a:pt x="401164" y="2719936"/>
                  </a:cubicBezTo>
                  <a:cubicBezTo>
                    <a:pt x="364174" y="2786519"/>
                    <a:pt x="359734" y="2824988"/>
                    <a:pt x="339020" y="2870856"/>
                  </a:cubicBezTo>
                  <a:cubicBezTo>
                    <a:pt x="318306" y="2916724"/>
                    <a:pt x="299071" y="2946317"/>
                    <a:pt x="276877" y="2995144"/>
                  </a:cubicBezTo>
                  <a:cubicBezTo>
                    <a:pt x="254683" y="3043971"/>
                    <a:pt x="220651" y="3109074"/>
                    <a:pt x="205855" y="3163819"/>
                  </a:cubicBezTo>
                  <a:cubicBezTo>
                    <a:pt x="191059" y="3218565"/>
                    <a:pt x="188100" y="3323617"/>
                    <a:pt x="188100" y="3323617"/>
                  </a:cubicBezTo>
                  <a:cubicBezTo>
                    <a:pt x="185141" y="3353209"/>
                    <a:pt x="188100" y="3341373"/>
                    <a:pt x="188100" y="3341373"/>
                  </a:cubicBezTo>
                  <a:lnTo>
                    <a:pt x="188100" y="3350250"/>
                  </a:lnTo>
                  <a:cubicBezTo>
                    <a:pt x="194018" y="3351729"/>
                    <a:pt x="223611" y="3350250"/>
                    <a:pt x="223611" y="3350250"/>
                  </a:cubicBezTo>
                  <a:lnTo>
                    <a:pt x="365653" y="3350250"/>
                  </a:lnTo>
                  <a:lnTo>
                    <a:pt x="3170997" y="3332495"/>
                  </a:lnTo>
                  <a:lnTo>
                    <a:pt x="3188752" y="3332495"/>
                  </a:lnTo>
                  <a:cubicBezTo>
                    <a:pt x="3191711" y="3331015"/>
                    <a:pt x="3188752" y="3323617"/>
                    <a:pt x="3188752" y="3323617"/>
                  </a:cubicBezTo>
                  <a:lnTo>
                    <a:pt x="3188752" y="3279229"/>
                  </a:lnTo>
                  <a:cubicBezTo>
                    <a:pt x="3188752" y="3237800"/>
                    <a:pt x="3196150" y="3140146"/>
                    <a:pt x="3188752" y="3075043"/>
                  </a:cubicBezTo>
                  <a:cubicBezTo>
                    <a:pt x="3181354" y="3009940"/>
                    <a:pt x="3169517" y="2975909"/>
                    <a:pt x="3144364" y="2888612"/>
                  </a:cubicBezTo>
                  <a:cubicBezTo>
                    <a:pt x="3119211" y="2801315"/>
                    <a:pt x="3094057" y="2674068"/>
                    <a:pt x="3037832" y="2551260"/>
                  </a:cubicBezTo>
                  <a:cubicBezTo>
                    <a:pt x="2981607" y="2428452"/>
                    <a:pt x="2807013" y="2151765"/>
                    <a:pt x="2807013" y="2151765"/>
                  </a:cubicBezTo>
                  <a:cubicBezTo>
                    <a:pt x="2741910" y="2039315"/>
                    <a:pt x="2731553" y="1978650"/>
                    <a:pt x="2647215" y="1876557"/>
                  </a:cubicBezTo>
                  <a:cubicBezTo>
                    <a:pt x="2562877" y="1774464"/>
                    <a:pt x="2366089" y="1608748"/>
                    <a:pt x="2300986" y="1539206"/>
                  </a:cubicBezTo>
                  <a:cubicBezTo>
                    <a:pt x="2235883" y="1469664"/>
                    <a:pt x="2266954" y="1522930"/>
                    <a:pt x="2256597" y="1459307"/>
                  </a:cubicBezTo>
                  <a:cubicBezTo>
                    <a:pt x="2246240" y="1395684"/>
                    <a:pt x="2250679" y="1261039"/>
                    <a:pt x="2238842" y="1157466"/>
                  </a:cubicBezTo>
                  <a:cubicBezTo>
                    <a:pt x="2227005" y="1053893"/>
                    <a:pt x="2206291" y="934045"/>
                    <a:pt x="2185576" y="837870"/>
                  </a:cubicBezTo>
                  <a:cubicBezTo>
                    <a:pt x="2164861" y="741695"/>
                    <a:pt x="2163381" y="670673"/>
                    <a:pt x="2114554" y="580417"/>
                  </a:cubicBezTo>
                  <a:cubicBezTo>
                    <a:pt x="2065727" y="490161"/>
                    <a:pt x="1951797" y="359955"/>
                    <a:pt x="1892613" y="296332"/>
                  </a:cubicBezTo>
                  <a:cubicBezTo>
                    <a:pt x="1833429" y="232709"/>
                    <a:pt x="1797918" y="220872"/>
                    <a:pt x="1759448" y="198678"/>
                  </a:cubicBezTo>
                  <a:cubicBezTo>
                    <a:pt x="1720978" y="176484"/>
                    <a:pt x="1741692" y="164647"/>
                    <a:pt x="1688426" y="136534"/>
                  </a:cubicBez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 name="フリーフォーム: 図形 10">
              <a:extLst>
                <a:ext uri="{FF2B5EF4-FFF2-40B4-BE49-F238E27FC236}">
                  <a16:creationId xmlns:a16="http://schemas.microsoft.com/office/drawing/2014/main" id="{67190F87-1516-A1E8-1FBE-717B7E2AC937}"/>
                </a:ext>
              </a:extLst>
            </p:cNvPr>
            <p:cNvSpPr/>
            <p:nvPr/>
          </p:nvSpPr>
          <p:spPr>
            <a:xfrm>
              <a:off x="7665720" y="4343400"/>
              <a:ext cx="2697480" cy="2323386"/>
            </a:xfrm>
            <a:custGeom>
              <a:avLst/>
              <a:gdLst>
                <a:gd name="connsiteX0" fmla="*/ 1106424 w 2697480"/>
                <a:gd name="connsiteY0" fmla="*/ 9954 h 2323386"/>
                <a:gd name="connsiteX1" fmla="*/ 1261872 w 2697480"/>
                <a:gd name="connsiteY1" fmla="*/ 37386 h 2323386"/>
                <a:gd name="connsiteX2" fmla="*/ 1426464 w 2697480"/>
                <a:gd name="connsiteY2" fmla="*/ 83106 h 2323386"/>
                <a:gd name="connsiteX3" fmla="*/ 1527048 w 2697480"/>
                <a:gd name="connsiteY3" fmla="*/ 156258 h 2323386"/>
                <a:gd name="connsiteX4" fmla="*/ 1682496 w 2697480"/>
                <a:gd name="connsiteY4" fmla="*/ 302562 h 2323386"/>
                <a:gd name="connsiteX5" fmla="*/ 1773936 w 2697480"/>
                <a:gd name="connsiteY5" fmla="*/ 421434 h 2323386"/>
                <a:gd name="connsiteX6" fmla="*/ 1856232 w 2697480"/>
                <a:gd name="connsiteY6" fmla="*/ 686610 h 2323386"/>
                <a:gd name="connsiteX7" fmla="*/ 1901952 w 2697480"/>
                <a:gd name="connsiteY7" fmla="*/ 915210 h 2323386"/>
                <a:gd name="connsiteX8" fmla="*/ 1929384 w 2697480"/>
                <a:gd name="connsiteY8" fmla="*/ 1134666 h 2323386"/>
                <a:gd name="connsiteX9" fmla="*/ 1984248 w 2697480"/>
                <a:gd name="connsiteY9" fmla="*/ 1308402 h 2323386"/>
                <a:gd name="connsiteX10" fmla="*/ 2020824 w 2697480"/>
                <a:gd name="connsiteY10" fmla="*/ 1491282 h 2323386"/>
                <a:gd name="connsiteX11" fmla="*/ 2075688 w 2697480"/>
                <a:gd name="connsiteY11" fmla="*/ 1619298 h 2323386"/>
                <a:gd name="connsiteX12" fmla="*/ 2231136 w 2697480"/>
                <a:gd name="connsiteY12" fmla="*/ 1710738 h 2323386"/>
                <a:gd name="connsiteX13" fmla="*/ 2377440 w 2697480"/>
                <a:gd name="connsiteY13" fmla="*/ 1921050 h 2323386"/>
                <a:gd name="connsiteX14" fmla="*/ 2487168 w 2697480"/>
                <a:gd name="connsiteY14" fmla="*/ 2021634 h 2323386"/>
                <a:gd name="connsiteX15" fmla="*/ 2596896 w 2697480"/>
                <a:gd name="connsiteY15" fmla="*/ 2094786 h 2323386"/>
                <a:gd name="connsiteX16" fmla="*/ 2679192 w 2697480"/>
                <a:gd name="connsiteY16" fmla="*/ 2213658 h 2323386"/>
                <a:gd name="connsiteX17" fmla="*/ 2697480 w 2697480"/>
                <a:gd name="connsiteY17" fmla="*/ 2323386 h 2323386"/>
                <a:gd name="connsiteX18" fmla="*/ 2697480 w 2697480"/>
                <a:gd name="connsiteY18" fmla="*/ 2323386 h 2323386"/>
                <a:gd name="connsiteX19" fmla="*/ 2660904 w 2697480"/>
                <a:gd name="connsiteY19" fmla="*/ 2323386 h 2323386"/>
                <a:gd name="connsiteX20" fmla="*/ 2578608 w 2697480"/>
                <a:gd name="connsiteY20" fmla="*/ 2323386 h 2323386"/>
                <a:gd name="connsiteX21" fmla="*/ 804672 w 2697480"/>
                <a:gd name="connsiteY21" fmla="*/ 2305098 h 2323386"/>
                <a:gd name="connsiteX22" fmla="*/ 658368 w 2697480"/>
                <a:gd name="connsiteY22" fmla="*/ 2314242 h 2323386"/>
                <a:gd name="connsiteX23" fmla="*/ 493776 w 2697480"/>
                <a:gd name="connsiteY23" fmla="*/ 2314242 h 2323386"/>
                <a:gd name="connsiteX24" fmla="*/ 475488 w 2697480"/>
                <a:gd name="connsiteY24" fmla="*/ 2314242 h 2323386"/>
                <a:gd name="connsiteX25" fmla="*/ 475488 w 2697480"/>
                <a:gd name="connsiteY25" fmla="*/ 2305098 h 2323386"/>
                <a:gd name="connsiteX26" fmla="*/ 539496 w 2697480"/>
                <a:gd name="connsiteY26" fmla="*/ 2259378 h 2323386"/>
                <a:gd name="connsiteX27" fmla="*/ 576072 w 2697480"/>
                <a:gd name="connsiteY27" fmla="*/ 2177082 h 2323386"/>
                <a:gd name="connsiteX28" fmla="*/ 640080 w 2697480"/>
                <a:gd name="connsiteY28" fmla="*/ 2085642 h 2323386"/>
                <a:gd name="connsiteX29" fmla="*/ 649224 w 2697480"/>
                <a:gd name="connsiteY29" fmla="*/ 2067354 h 2323386"/>
                <a:gd name="connsiteX30" fmla="*/ 557784 w 2697480"/>
                <a:gd name="connsiteY30" fmla="*/ 1985058 h 2323386"/>
                <a:gd name="connsiteX31" fmla="*/ 429768 w 2697480"/>
                <a:gd name="connsiteY31" fmla="*/ 1911906 h 2323386"/>
                <a:gd name="connsiteX32" fmla="*/ 338328 w 2697480"/>
                <a:gd name="connsiteY32" fmla="*/ 1838754 h 2323386"/>
                <a:gd name="connsiteX33" fmla="*/ 228600 w 2697480"/>
                <a:gd name="connsiteY33" fmla="*/ 1710738 h 2323386"/>
                <a:gd name="connsiteX34" fmla="*/ 173736 w 2697480"/>
                <a:gd name="connsiteY34" fmla="*/ 1637586 h 2323386"/>
                <a:gd name="connsiteX35" fmla="*/ 173736 w 2697480"/>
                <a:gd name="connsiteY35" fmla="*/ 1601010 h 2323386"/>
                <a:gd name="connsiteX36" fmla="*/ 173736 w 2697480"/>
                <a:gd name="connsiteY36" fmla="*/ 1546146 h 2323386"/>
                <a:gd name="connsiteX37" fmla="*/ 91440 w 2697480"/>
                <a:gd name="connsiteY37" fmla="*/ 1491282 h 2323386"/>
                <a:gd name="connsiteX38" fmla="*/ 64008 w 2697480"/>
                <a:gd name="connsiteY38" fmla="*/ 1399842 h 2323386"/>
                <a:gd name="connsiteX39" fmla="*/ 45720 w 2697480"/>
                <a:gd name="connsiteY39" fmla="*/ 1363266 h 2323386"/>
                <a:gd name="connsiteX40" fmla="*/ 45720 w 2697480"/>
                <a:gd name="connsiteY40" fmla="*/ 1344978 h 2323386"/>
                <a:gd name="connsiteX41" fmla="*/ 54864 w 2697480"/>
                <a:gd name="connsiteY41" fmla="*/ 1344978 h 2323386"/>
                <a:gd name="connsiteX42" fmla="*/ 36576 w 2697480"/>
                <a:gd name="connsiteY42" fmla="*/ 1326690 h 2323386"/>
                <a:gd name="connsiteX43" fmla="*/ 9144 w 2697480"/>
                <a:gd name="connsiteY43" fmla="*/ 1290114 h 2323386"/>
                <a:gd name="connsiteX44" fmla="*/ 0 w 2697480"/>
                <a:gd name="connsiteY44" fmla="*/ 1244394 h 2323386"/>
                <a:gd name="connsiteX45" fmla="*/ 36576 w 2697480"/>
                <a:gd name="connsiteY45" fmla="*/ 1207818 h 2323386"/>
                <a:gd name="connsiteX46" fmla="*/ 45720 w 2697480"/>
                <a:gd name="connsiteY46" fmla="*/ 1171242 h 2323386"/>
                <a:gd name="connsiteX47" fmla="*/ 45720 w 2697480"/>
                <a:gd name="connsiteY47" fmla="*/ 1088946 h 2323386"/>
                <a:gd name="connsiteX48" fmla="*/ 100584 w 2697480"/>
                <a:gd name="connsiteY48" fmla="*/ 1043226 h 2323386"/>
                <a:gd name="connsiteX49" fmla="*/ 146304 w 2697480"/>
                <a:gd name="connsiteY49" fmla="*/ 979218 h 2323386"/>
                <a:gd name="connsiteX50" fmla="*/ 201168 w 2697480"/>
                <a:gd name="connsiteY50" fmla="*/ 933498 h 2323386"/>
                <a:gd name="connsiteX51" fmla="*/ 246888 w 2697480"/>
                <a:gd name="connsiteY51" fmla="*/ 887778 h 2323386"/>
                <a:gd name="connsiteX52" fmla="*/ 274320 w 2697480"/>
                <a:gd name="connsiteY52" fmla="*/ 842058 h 2323386"/>
                <a:gd name="connsiteX53" fmla="*/ 292608 w 2697480"/>
                <a:gd name="connsiteY53" fmla="*/ 805482 h 2323386"/>
                <a:gd name="connsiteX54" fmla="*/ 292608 w 2697480"/>
                <a:gd name="connsiteY54" fmla="*/ 778050 h 2323386"/>
                <a:gd name="connsiteX55" fmla="*/ 274320 w 2697480"/>
                <a:gd name="connsiteY55" fmla="*/ 695754 h 2323386"/>
                <a:gd name="connsiteX56" fmla="*/ 256032 w 2697480"/>
                <a:gd name="connsiteY56" fmla="*/ 650034 h 2323386"/>
                <a:gd name="connsiteX57" fmla="*/ 237744 w 2697480"/>
                <a:gd name="connsiteY57" fmla="*/ 595170 h 2323386"/>
                <a:gd name="connsiteX58" fmla="*/ 237744 w 2697480"/>
                <a:gd name="connsiteY58" fmla="*/ 549450 h 2323386"/>
                <a:gd name="connsiteX59" fmla="*/ 237744 w 2697480"/>
                <a:gd name="connsiteY59" fmla="*/ 512874 h 2323386"/>
                <a:gd name="connsiteX60" fmla="*/ 237744 w 2697480"/>
                <a:gd name="connsiteY60" fmla="*/ 494586 h 2323386"/>
                <a:gd name="connsiteX61" fmla="*/ 201168 w 2697480"/>
                <a:gd name="connsiteY61" fmla="*/ 467154 h 2323386"/>
                <a:gd name="connsiteX62" fmla="*/ 155448 w 2697480"/>
                <a:gd name="connsiteY62" fmla="*/ 421434 h 2323386"/>
                <a:gd name="connsiteX63" fmla="*/ 155448 w 2697480"/>
                <a:gd name="connsiteY63" fmla="*/ 357426 h 2323386"/>
                <a:gd name="connsiteX64" fmla="*/ 219456 w 2697480"/>
                <a:gd name="connsiteY64" fmla="*/ 284274 h 2323386"/>
                <a:gd name="connsiteX65" fmla="*/ 310896 w 2697480"/>
                <a:gd name="connsiteY65" fmla="*/ 211122 h 2323386"/>
                <a:gd name="connsiteX66" fmla="*/ 457200 w 2697480"/>
                <a:gd name="connsiteY66" fmla="*/ 137970 h 2323386"/>
                <a:gd name="connsiteX67" fmla="*/ 603504 w 2697480"/>
                <a:gd name="connsiteY67" fmla="*/ 55674 h 2323386"/>
                <a:gd name="connsiteX68" fmla="*/ 758952 w 2697480"/>
                <a:gd name="connsiteY68" fmla="*/ 28242 h 2323386"/>
                <a:gd name="connsiteX69" fmla="*/ 905256 w 2697480"/>
                <a:gd name="connsiteY69" fmla="*/ 19098 h 2323386"/>
                <a:gd name="connsiteX70" fmla="*/ 1042416 w 2697480"/>
                <a:gd name="connsiteY70" fmla="*/ 810 h 2323386"/>
                <a:gd name="connsiteX71" fmla="*/ 1106424 w 2697480"/>
                <a:gd name="connsiteY71" fmla="*/ 9954 h 232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97480" h="2323386">
                  <a:moveTo>
                    <a:pt x="1106424" y="9954"/>
                  </a:moveTo>
                  <a:cubicBezTo>
                    <a:pt x="1143000" y="16050"/>
                    <a:pt x="1208532" y="25194"/>
                    <a:pt x="1261872" y="37386"/>
                  </a:cubicBezTo>
                  <a:cubicBezTo>
                    <a:pt x="1315212" y="49578"/>
                    <a:pt x="1382268" y="63294"/>
                    <a:pt x="1426464" y="83106"/>
                  </a:cubicBezTo>
                  <a:cubicBezTo>
                    <a:pt x="1470660" y="102918"/>
                    <a:pt x="1484376" y="119682"/>
                    <a:pt x="1527048" y="156258"/>
                  </a:cubicBezTo>
                  <a:cubicBezTo>
                    <a:pt x="1569720" y="192834"/>
                    <a:pt x="1641348" y="258366"/>
                    <a:pt x="1682496" y="302562"/>
                  </a:cubicBezTo>
                  <a:cubicBezTo>
                    <a:pt x="1723644" y="346758"/>
                    <a:pt x="1744980" y="357426"/>
                    <a:pt x="1773936" y="421434"/>
                  </a:cubicBezTo>
                  <a:cubicBezTo>
                    <a:pt x="1802892" y="485442"/>
                    <a:pt x="1834896" y="604314"/>
                    <a:pt x="1856232" y="686610"/>
                  </a:cubicBezTo>
                  <a:cubicBezTo>
                    <a:pt x="1877568" y="768906"/>
                    <a:pt x="1889760" y="840534"/>
                    <a:pt x="1901952" y="915210"/>
                  </a:cubicBezTo>
                  <a:cubicBezTo>
                    <a:pt x="1914144" y="989886"/>
                    <a:pt x="1915668" y="1069134"/>
                    <a:pt x="1929384" y="1134666"/>
                  </a:cubicBezTo>
                  <a:cubicBezTo>
                    <a:pt x="1943100" y="1200198"/>
                    <a:pt x="1969008" y="1248966"/>
                    <a:pt x="1984248" y="1308402"/>
                  </a:cubicBezTo>
                  <a:cubicBezTo>
                    <a:pt x="1999488" y="1367838"/>
                    <a:pt x="2005584" y="1439466"/>
                    <a:pt x="2020824" y="1491282"/>
                  </a:cubicBezTo>
                  <a:cubicBezTo>
                    <a:pt x="2036064" y="1543098"/>
                    <a:pt x="2040636" y="1582722"/>
                    <a:pt x="2075688" y="1619298"/>
                  </a:cubicBezTo>
                  <a:cubicBezTo>
                    <a:pt x="2110740" y="1655874"/>
                    <a:pt x="2180844" y="1660446"/>
                    <a:pt x="2231136" y="1710738"/>
                  </a:cubicBezTo>
                  <a:cubicBezTo>
                    <a:pt x="2281428" y="1761030"/>
                    <a:pt x="2334768" y="1869234"/>
                    <a:pt x="2377440" y="1921050"/>
                  </a:cubicBezTo>
                  <a:cubicBezTo>
                    <a:pt x="2420112" y="1972866"/>
                    <a:pt x="2450592" y="1992678"/>
                    <a:pt x="2487168" y="2021634"/>
                  </a:cubicBezTo>
                  <a:cubicBezTo>
                    <a:pt x="2523744" y="2050590"/>
                    <a:pt x="2564892" y="2062782"/>
                    <a:pt x="2596896" y="2094786"/>
                  </a:cubicBezTo>
                  <a:cubicBezTo>
                    <a:pt x="2628900" y="2126790"/>
                    <a:pt x="2662428" y="2175558"/>
                    <a:pt x="2679192" y="2213658"/>
                  </a:cubicBezTo>
                  <a:cubicBezTo>
                    <a:pt x="2695956" y="2251758"/>
                    <a:pt x="2697480" y="2323386"/>
                    <a:pt x="2697480" y="2323386"/>
                  </a:cubicBezTo>
                  <a:lnTo>
                    <a:pt x="2697480" y="2323386"/>
                  </a:lnTo>
                  <a:lnTo>
                    <a:pt x="2660904" y="2323386"/>
                  </a:lnTo>
                  <a:lnTo>
                    <a:pt x="2578608" y="2323386"/>
                  </a:lnTo>
                  <a:lnTo>
                    <a:pt x="804672" y="2305098"/>
                  </a:lnTo>
                  <a:cubicBezTo>
                    <a:pt x="484632" y="2303574"/>
                    <a:pt x="710184" y="2312718"/>
                    <a:pt x="658368" y="2314242"/>
                  </a:cubicBezTo>
                  <a:cubicBezTo>
                    <a:pt x="606552" y="2315766"/>
                    <a:pt x="493776" y="2314242"/>
                    <a:pt x="493776" y="2314242"/>
                  </a:cubicBezTo>
                  <a:lnTo>
                    <a:pt x="475488" y="2314242"/>
                  </a:lnTo>
                  <a:cubicBezTo>
                    <a:pt x="472440" y="2312718"/>
                    <a:pt x="475488" y="2305098"/>
                    <a:pt x="475488" y="2305098"/>
                  </a:cubicBezTo>
                  <a:cubicBezTo>
                    <a:pt x="486156" y="2295954"/>
                    <a:pt x="522732" y="2280714"/>
                    <a:pt x="539496" y="2259378"/>
                  </a:cubicBezTo>
                  <a:cubicBezTo>
                    <a:pt x="556260" y="2238042"/>
                    <a:pt x="559308" y="2206038"/>
                    <a:pt x="576072" y="2177082"/>
                  </a:cubicBezTo>
                  <a:cubicBezTo>
                    <a:pt x="592836" y="2148126"/>
                    <a:pt x="640080" y="2085642"/>
                    <a:pt x="640080" y="2085642"/>
                  </a:cubicBezTo>
                  <a:cubicBezTo>
                    <a:pt x="652272" y="2067354"/>
                    <a:pt x="662940" y="2084118"/>
                    <a:pt x="649224" y="2067354"/>
                  </a:cubicBezTo>
                  <a:cubicBezTo>
                    <a:pt x="635508" y="2050590"/>
                    <a:pt x="594360" y="2010966"/>
                    <a:pt x="557784" y="1985058"/>
                  </a:cubicBezTo>
                  <a:cubicBezTo>
                    <a:pt x="521208" y="1959150"/>
                    <a:pt x="466344" y="1936290"/>
                    <a:pt x="429768" y="1911906"/>
                  </a:cubicBezTo>
                  <a:cubicBezTo>
                    <a:pt x="393192" y="1887522"/>
                    <a:pt x="371856" y="1872282"/>
                    <a:pt x="338328" y="1838754"/>
                  </a:cubicBezTo>
                  <a:cubicBezTo>
                    <a:pt x="304800" y="1805226"/>
                    <a:pt x="256032" y="1744266"/>
                    <a:pt x="228600" y="1710738"/>
                  </a:cubicBezTo>
                  <a:cubicBezTo>
                    <a:pt x="201168" y="1677210"/>
                    <a:pt x="173736" y="1637586"/>
                    <a:pt x="173736" y="1637586"/>
                  </a:cubicBezTo>
                  <a:cubicBezTo>
                    <a:pt x="164592" y="1619298"/>
                    <a:pt x="173736" y="1601010"/>
                    <a:pt x="173736" y="1601010"/>
                  </a:cubicBezTo>
                  <a:cubicBezTo>
                    <a:pt x="173736" y="1585770"/>
                    <a:pt x="187452" y="1564434"/>
                    <a:pt x="173736" y="1546146"/>
                  </a:cubicBezTo>
                  <a:cubicBezTo>
                    <a:pt x="160020" y="1527858"/>
                    <a:pt x="109728" y="1515666"/>
                    <a:pt x="91440" y="1491282"/>
                  </a:cubicBezTo>
                  <a:cubicBezTo>
                    <a:pt x="73152" y="1466898"/>
                    <a:pt x="71628" y="1421178"/>
                    <a:pt x="64008" y="1399842"/>
                  </a:cubicBezTo>
                  <a:cubicBezTo>
                    <a:pt x="56388" y="1378506"/>
                    <a:pt x="45720" y="1363266"/>
                    <a:pt x="45720" y="1363266"/>
                  </a:cubicBezTo>
                  <a:cubicBezTo>
                    <a:pt x="42672" y="1354122"/>
                    <a:pt x="45720" y="1344978"/>
                    <a:pt x="45720" y="1344978"/>
                  </a:cubicBezTo>
                  <a:cubicBezTo>
                    <a:pt x="47244" y="1341930"/>
                    <a:pt x="54864" y="1344978"/>
                    <a:pt x="54864" y="1344978"/>
                  </a:cubicBezTo>
                  <a:cubicBezTo>
                    <a:pt x="53340" y="1341930"/>
                    <a:pt x="36576" y="1326690"/>
                    <a:pt x="36576" y="1326690"/>
                  </a:cubicBezTo>
                  <a:cubicBezTo>
                    <a:pt x="28956" y="1317546"/>
                    <a:pt x="15240" y="1303830"/>
                    <a:pt x="9144" y="1290114"/>
                  </a:cubicBezTo>
                  <a:cubicBezTo>
                    <a:pt x="3048" y="1276398"/>
                    <a:pt x="0" y="1244394"/>
                    <a:pt x="0" y="1244394"/>
                  </a:cubicBezTo>
                  <a:cubicBezTo>
                    <a:pt x="4572" y="1230678"/>
                    <a:pt x="36576" y="1207818"/>
                    <a:pt x="36576" y="1207818"/>
                  </a:cubicBezTo>
                  <a:cubicBezTo>
                    <a:pt x="44196" y="1195626"/>
                    <a:pt x="44196" y="1191054"/>
                    <a:pt x="45720" y="1171242"/>
                  </a:cubicBezTo>
                  <a:cubicBezTo>
                    <a:pt x="47244" y="1151430"/>
                    <a:pt x="36576" y="1110282"/>
                    <a:pt x="45720" y="1088946"/>
                  </a:cubicBezTo>
                  <a:cubicBezTo>
                    <a:pt x="54864" y="1067610"/>
                    <a:pt x="83820" y="1061514"/>
                    <a:pt x="100584" y="1043226"/>
                  </a:cubicBezTo>
                  <a:cubicBezTo>
                    <a:pt x="117348" y="1024938"/>
                    <a:pt x="129540" y="997506"/>
                    <a:pt x="146304" y="979218"/>
                  </a:cubicBezTo>
                  <a:cubicBezTo>
                    <a:pt x="163068" y="960930"/>
                    <a:pt x="201168" y="933498"/>
                    <a:pt x="201168" y="933498"/>
                  </a:cubicBezTo>
                  <a:cubicBezTo>
                    <a:pt x="217932" y="918258"/>
                    <a:pt x="234696" y="903018"/>
                    <a:pt x="246888" y="887778"/>
                  </a:cubicBezTo>
                  <a:cubicBezTo>
                    <a:pt x="259080" y="872538"/>
                    <a:pt x="274320" y="842058"/>
                    <a:pt x="274320" y="842058"/>
                  </a:cubicBezTo>
                  <a:cubicBezTo>
                    <a:pt x="281940" y="828342"/>
                    <a:pt x="292608" y="805482"/>
                    <a:pt x="292608" y="805482"/>
                  </a:cubicBezTo>
                  <a:cubicBezTo>
                    <a:pt x="295656" y="794814"/>
                    <a:pt x="295656" y="796338"/>
                    <a:pt x="292608" y="778050"/>
                  </a:cubicBezTo>
                  <a:cubicBezTo>
                    <a:pt x="289560" y="759762"/>
                    <a:pt x="280416" y="717090"/>
                    <a:pt x="274320" y="695754"/>
                  </a:cubicBezTo>
                  <a:cubicBezTo>
                    <a:pt x="268224" y="674418"/>
                    <a:pt x="262128" y="666798"/>
                    <a:pt x="256032" y="650034"/>
                  </a:cubicBezTo>
                  <a:cubicBezTo>
                    <a:pt x="249936" y="633270"/>
                    <a:pt x="240792" y="611934"/>
                    <a:pt x="237744" y="595170"/>
                  </a:cubicBezTo>
                  <a:cubicBezTo>
                    <a:pt x="234696" y="578406"/>
                    <a:pt x="237744" y="549450"/>
                    <a:pt x="237744" y="549450"/>
                  </a:cubicBezTo>
                  <a:lnTo>
                    <a:pt x="237744" y="512874"/>
                  </a:lnTo>
                  <a:lnTo>
                    <a:pt x="237744" y="494586"/>
                  </a:lnTo>
                  <a:cubicBezTo>
                    <a:pt x="231648" y="486966"/>
                    <a:pt x="214884" y="479346"/>
                    <a:pt x="201168" y="467154"/>
                  </a:cubicBezTo>
                  <a:cubicBezTo>
                    <a:pt x="187452" y="454962"/>
                    <a:pt x="163068" y="439722"/>
                    <a:pt x="155448" y="421434"/>
                  </a:cubicBezTo>
                  <a:cubicBezTo>
                    <a:pt x="147828" y="403146"/>
                    <a:pt x="144780" y="380286"/>
                    <a:pt x="155448" y="357426"/>
                  </a:cubicBezTo>
                  <a:cubicBezTo>
                    <a:pt x="166116" y="334566"/>
                    <a:pt x="193548" y="308658"/>
                    <a:pt x="219456" y="284274"/>
                  </a:cubicBezTo>
                  <a:cubicBezTo>
                    <a:pt x="245364" y="259890"/>
                    <a:pt x="271272" y="235506"/>
                    <a:pt x="310896" y="211122"/>
                  </a:cubicBezTo>
                  <a:cubicBezTo>
                    <a:pt x="350520" y="186738"/>
                    <a:pt x="408432" y="163878"/>
                    <a:pt x="457200" y="137970"/>
                  </a:cubicBezTo>
                  <a:cubicBezTo>
                    <a:pt x="505968" y="112062"/>
                    <a:pt x="553212" y="73962"/>
                    <a:pt x="603504" y="55674"/>
                  </a:cubicBezTo>
                  <a:cubicBezTo>
                    <a:pt x="653796" y="37386"/>
                    <a:pt x="708660" y="34338"/>
                    <a:pt x="758952" y="28242"/>
                  </a:cubicBezTo>
                  <a:cubicBezTo>
                    <a:pt x="809244" y="22146"/>
                    <a:pt x="858012" y="23670"/>
                    <a:pt x="905256" y="19098"/>
                  </a:cubicBezTo>
                  <a:cubicBezTo>
                    <a:pt x="952500" y="14526"/>
                    <a:pt x="1005840" y="3858"/>
                    <a:pt x="1042416" y="810"/>
                  </a:cubicBezTo>
                  <a:cubicBezTo>
                    <a:pt x="1078992" y="-2238"/>
                    <a:pt x="1069848" y="3858"/>
                    <a:pt x="1106424" y="9954"/>
                  </a:cubicBez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10597" name="Group 10">
              <a:extLst>
                <a:ext uri="{FF2B5EF4-FFF2-40B4-BE49-F238E27FC236}">
                  <a16:creationId xmlns:a16="http://schemas.microsoft.com/office/drawing/2014/main" id="{1F459B3C-2F95-6B61-7328-077223E070B1}"/>
                </a:ext>
              </a:extLst>
            </p:cNvPr>
            <p:cNvGrpSpPr>
              <a:grpSpLocks/>
            </p:cNvGrpSpPr>
            <p:nvPr/>
          </p:nvGrpSpPr>
          <p:grpSpPr bwMode="auto">
            <a:xfrm>
              <a:off x="2513014" y="1547812"/>
              <a:ext cx="7886701" cy="2865436"/>
              <a:chOff x="623" y="975"/>
              <a:chExt cx="4968" cy="1805"/>
            </a:xfrm>
          </p:grpSpPr>
          <p:sp>
            <p:nvSpPr>
              <p:cNvPr id="110598" name="Text Box 7">
                <a:extLst>
                  <a:ext uri="{FF2B5EF4-FFF2-40B4-BE49-F238E27FC236}">
                    <a16:creationId xmlns:a16="http://schemas.microsoft.com/office/drawing/2014/main" id="{2AA0ADCF-F40F-8CA6-240D-914B895A62D4}"/>
                  </a:ext>
                </a:extLst>
              </p:cNvPr>
              <p:cNvSpPr txBox="1">
                <a:spLocks noChangeArrowheads="1"/>
              </p:cNvSpPr>
              <p:nvPr/>
            </p:nvSpPr>
            <p:spPr bwMode="auto">
              <a:xfrm>
                <a:off x="623" y="975"/>
                <a:ext cx="86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ヒト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30</a:t>
                </a:r>
                <a:r>
                  <a:rPr kumimoji="1" lang="ja-JP" altLang="en-US" sz="4000" b="0" i="0" u="none" strike="noStrike" kern="120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a:t>
                </a:r>
              </a:p>
            </p:txBody>
          </p:sp>
          <p:sp>
            <p:nvSpPr>
              <p:cNvPr id="110599" name="Text Box 8">
                <a:extLst>
                  <a:ext uri="{FF2B5EF4-FFF2-40B4-BE49-F238E27FC236}">
                    <a16:creationId xmlns:a16="http://schemas.microsoft.com/office/drawing/2014/main" id="{285B5067-A146-3FEE-FB31-18993E6EE774}"/>
                  </a:ext>
                </a:extLst>
              </p:cNvPr>
              <p:cNvSpPr txBox="1">
                <a:spLocks noChangeArrowheads="1"/>
              </p:cNvSpPr>
              <p:nvPr/>
            </p:nvSpPr>
            <p:spPr bwMode="auto">
              <a:xfrm>
                <a:off x="3082" y="1217"/>
                <a:ext cx="1871"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チンパンジー</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10</a:t>
                </a:r>
                <a:r>
                  <a:rPr kumimoji="1" lang="ja-JP" altLang="en-US" sz="4000" b="0" i="0" u="none" strike="noStrike" kern="120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a:t>
                </a:r>
              </a:p>
            </p:txBody>
          </p:sp>
          <p:sp>
            <p:nvSpPr>
              <p:cNvPr id="110600" name="Text Box 9">
                <a:extLst>
                  <a:ext uri="{FF2B5EF4-FFF2-40B4-BE49-F238E27FC236}">
                    <a16:creationId xmlns:a16="http://schemas.microsoft.com/office/drawing/2014/main" id="{114E4875-57AD-9BBC-DDC4-D52099E906E7}"/>
                  </a:ext>
                </a:extLst>
              </p:cNvPr>
              <p:cNvSpPr txBox="1">
                <a:spLocks noChangeArrowheads="1"/>
              </p:cNvSpPr>
              <p:nvPr/>
            </p:nvSpPr>
            <p:spPr bwMode="auto">
              <a:xfrm>
                <a:off x="4067" y="2101"/>
                <a:ext cx="152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ニホンザル</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ほとんどない</a:t>
                </a:r>
              </a:p>
            </p:txBody>
          </p:sp>
        </p:grpSp>
        <p:sp>
          <p:nvSpPr>
            <p:cNvPr id="3" name="フリーフォーム: 図形 2">
              <a:extLst>
                <a:ext uri="{FF2B5EF4-FFF2-40B4-BE49-F238E27FC236}">
                  <a16:creationId xmlns:a16="http://schemas.microsoft.com/office/drawing/2014/main" id="{16833938-C3F6-FB42-58A1-6D8085193E53}"/>
                </a:ext>
              </a:extLst>
            </p:cNvPr>
            <p:cNvSpPr/>
            <p:nvPr/>
          </p:nvSpPr>
          <p:spPr>
            <a:xfrm>
              <a:off x="4419600" y="1838801"/>
              <a:ext cx="1504002" cy="1348283"/>
            </a:xfrm>
            <a:custGeom>
              <a:avLst/>
              <a:gdLst>
                <a:gd name="connsiteX0" fmla="*/ 470516 w 1504002"/>
                <a:gd name="connsiteY0" fmla="*/ 16633 h 1348283"/>
                <a:gd name="connsiteX1" fmla="*/ 452761 w 1504002"/>
                <a:gd name="connsiteY1" fmla="*/ 194186 h 1348283"/>
                <a:gd name="connsiteX2" fmla="*/ 452761 w 1504002"/>
                <a:gd name="connsiteY2" fmla="*/ 353984 h 1348283"/>
                <a:gd name="connsiteX3" fmla="*/ 399495 w 1504002"/>
                <a:gd name="connsiteY3" fmla="*/ 540416 h 1348283"/>
                <a:gd name="connsiteX4" fmla="*/ 381740 w 1504002"/>
                <a:gd name="connsiteY4" fmla="*/ 709091 h 1348283"/>
                <a:gd name="connsiteX5" fmla="*/ 363984 w 1504002"/>
                <a:gd name="connsiteY5" fmla="*/ 868889 h 1348283"/>
                <a:gd name="connsiteX6" fmla="*/ 301841 w 1504002"/>
                <a:gd name="connsiteY6" fmla="*/ 948788 h 1348283"/>
                <a:gd name="connsiteX7" fmla="*/ 221942 w 1504002"/>
                <a:gd name="connsiteY7" fmla="*/ 984299 h 1348283"/>
                <a:gd name="connsiteX8" fmla="*/ 115409 w 1504002"/>
                <a:gd name="connsiteY8" fmla="*/ 1064198 h 1348283"/>
                <a:gd name="connsiteX9" fmla="*/ 44388 w 1504002"/>
                <a:gd name="connsiteY9" fmla="*/ 1117464 h 1348283"/>
                <a:gd name="connsiteX10" fmla="*/ 0 w 1504002"/>
                <a:gd name="connsiteY10" fmla="*/ 1188485 h 1348283"/>
                <a:gd name="connsiteX11" fmla="*/ 44388 w 1504002"/>
                <a:gd name="connsiteY11" fmla="*/ 1259507 h 1348283"/>
                <a:gd name="connsiteX12" fmla="*/ 204186 w 1504002"/>
                <a:gd name="connsiteY12" fmla="*/ 1295017 h 1348283"/>
                <a:gd name="connsiteX13" fmla="*/ 337351 w 1504002"/>
                <a:gd name="connsiteY13" fmla="*/ 1321650 h 1348283"/>
                <a:gd name="connsiteX14" fmla="*/ 372862 w 1504002"/>
                <a:gd name="connsiteY14" fmla="*/ 1348283 h 1348283"/>
                <a:gd name="connsiteX15" fmla="*/ 612559 w 1504002"/>
                <a:gd name="connsiteY15" fmla="*/ 1321650 h 1348283"/>
                <a:gd name="connsiteX16" fmla="*/ 639192 w 1504002"/>
                <a:gd name="connsiteY16" fmla="*/ 1303895 h 1348283"/>
                <a:gd name="connsiteX17" fmla="*/ 852256 w 1504002"/>
                <a:gd name="connsiteY17" fmla="*/ 1259507 h 1348283"/>
                <a:gd name="connsiteX18" fmla="*/ 1047565 w 1504002"/>
                <a:gd name="connsiteY18" fmla="*/ 1232874 h 1348283"/>
                <a:gd name="connsiteX19" fmla="*/ 1180730 w 1504002"/>
                <a:gd name="connsiteY19" fmla="*/ 1197363 h 1348283"/>
                <a:gd name="connsiteX20" fmla="*/ 1313895 w 1504002"/>
                <a:gd name="connsiteY20" fmla="*/ 1179608 h 1348283"/>
                <a:gd name="connsiteX21" fmla="*/ 1411549 w 1504002"/>
                <a:gd name="connsiteY21" fmla="*/ 1117464 h 1348283"/>
                <a:gd name="connsiteX22" fmla="*/ 1482571 w 1504002"/>
                <a:gd name="connsiteY22" fmla="*/ 984299 h 1348283"/>
                <a:gd name="connsiteX23" fmla="*/ 1500326 w 1504002"/>
                <a:gd name="connsiteY23" fmla="*/ 797868 h 1348283"/>
                <a:gd name="connsiteX24" fmla="*/ 1420427 w 1504002"/>
                <a:gd name="connsiteY24" fmla="*/ 513783 h 1348283"/>
                <a:gd name="connsiteX25" fmla="*/ 1313895 w 1504002"/>
                <a:gd name="connsiteY25" fmla="*/ 318474 h 1348283"/>
                <a:gd name="connsiteX26" fmla="*/ 1091953 w 1504002"/>
                <a:gd name="connsiteY26" fmla="*/ 176431 h 1348283"/>
                <a:gd name="connsiteX27" fmla="*/ 905522 w 1504002"/>
                <a:gd name="connsiteY27" fmla="*/ 96532 h 1348283"/>
                <a:gd name="connsiteX28" fmla="*/ 692458 w 1504002"/>
                <a:gd name="connsiteY28" fmla="*/ 16633 h 1348283"/>
                <a:gd name="connsiteX29" fmla="*/ 470516 w 1504002"/>
                <a:gd name="connsiteY29" fmla="*/ 16633 h 134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002" h="1348283">
                  <a:moveTo>
                    <a:pt x="470516" y="16633"/>
                  </a:moveTo>
                  <a:cubicBezTo>
                    <a:pt x="430567" y="46225"/>
                    <a:pt x="455720" y="137961"/>
                    <a:pt x="452761" y="194186"/>
                  </a:cubicBezTo>
                  <a:cubicBezTo>
                    <a:pt x="449802" y="250411"/>
                    <a:pt x="461639" y="296279"/>
                    <a:pt x="452761" y="353984"/>
                  </a:cubicBezTo>
                  <a:cubicBezTo>
                    <a:pt x="443883" y="411689"/>
                    <a:pt x="411332" y="481232"/>
                    <a:pt x="399495" y="540416"/>
                  </a:cubicBezTo>
                  <a:cubicBezTo>
                    <a:pt x="387658" y="599601"/>
                    <a:pt x="387658" y="654346"/>
                    <a:pt x="381740" y="709091"/>
                  </a:cubicBezTo>
                  <a:cubicBezTo>
                    <a:pt x="375822" y="763836"/>
                    <a:pt x="377300" y="828940"/>
                    <a:pt x="363984" y="868889"/>
                  </a:cubicBezTo>
                  <a:cubicBezTo>
                    <a:pt x="350668" y="908838"/>
                    <a:pt x="325515" y="929553"/>
                    <a:pt x="301841" y="948788"/>
                  </a:cubicBezTo>
                  <a:cubicBezTo>
                    <a:pt x="278167" y="968023"/>
                    <a:pt x="253014" y="965064"/>
                    <a:pt x="221942" y="984299"/>
                  </a:cubicBezTo>
                  <a:cubicBezTo>
                    <a:pt x="190870" y="1003534"/>
                    <a:pt x="115409" y="1064198"/>
                    <a:pt x="115409" y="1064198"/>
                  </a:cubicBezTo>
                  <a:cubicBezTo>
                    <a:pt x="85817" y="1086392"/>
                    <a:pt x="63623" y="1096750"/>
                    <a:pt x="44388" y="1117464"/>
                  </a:cubicBezTo>
                  <a:cubicBezTo>
                    <a:pt x="25153" y="1138178"/>
                    <a:pt x="0" y="1164811"/>
                    <a:pt x="0" y="1188485"/>
                  </a:cubicBezTo>
                  <a:cubicBezTo>
                    <a:pt x="0" y="1212159"/>
                    <a:pt x="10357" y="1241752"/>
                    <a:pt x="44388" y="1259507"/>
                  </a:cubicBezTo>
                  <a:cubicBezTo>
                    <a:pt x="78419" y="1277262"/>
                    <a:pt x="155359" y="1284660"/>
                    <a:pt x="204186" y="1295017"/>
                  </a:cubicBezTo>
                  <a:cubicBezTo>
                    <a:pt x="253013" y="1305374"/>
                    <a:pt x="337351" y="1321650"/>
                    <a:pt x="337351" y="1321650"/>
                  </a:cubicBezTo>
                  <a:cubicBezTo>
                    <a:pt x="365464" y="1330528"/>
                    <a:pt x="326994" y="1348283"/>
                    <a:pt x="372862" y="1348283"/>
                  </a:cubicBezTo>
                  <a:cubicBezTo>
                    <a:pt x="418730" y="1348283"/>
                    <a:pt x="568171" y="1329048"/>
                    <a:pt x="612559" y="1321650"/>
                  </a:cubicBezTo>
                  <a:cubicBezTo>
                    <a:pt x="656947" y="1314252"/>
                    <a:pt x="599243" y="1314252"/>
                    <a:pt x="639192" y="1303895"/>
                  </a:cubicBezTo>
                  <a:cubicBezTo>
                    <a:pt x="679141" y="1293538"/>
                    <a:pt x="784194" y="1271344"/>
                    <a:pt x="852256" y="1259507"/>
                  </a:cubicBezTo>
                  <a:cubicBezTo>
                    <a:pt x="920318" y="1247670"/>
                    <a:pt x="992819" y="1243231"/>
                    <a:pt x="1047565" y="1232874"/>
                  </a:cubicBezTo>
                  <a:cubicBezTo>
                    <a:pt x="1102311" y="1222517"/>
                    <a:pt x="1136342" y="1206241"/>
                    <a:pt x="1180730" y="1197363"/>
                  </a:cubicBezTo>
                  <a:cubicBezTo>
                    <a:pt x="1225118" y="1188485"/>
                    <a:pt x="1275425" y="1192924"/>
                    <a:pt x="1313895" y="1179608"/>
                  </a:cubicBezTo>
                  <a:cubicBezTo>
                    <a:pt x="1352365" y="1166292"/>
                    <a:pt x="1383436" y="1150015"/>
                    <a:pt x="1411549" y="1117464"/>
                  </a:cubicBezTo>
                  <a:cubicBezTo>
                    <a:pt x="1439662" y="1084913"/>
                    <a:pt x="1467775" y="1037565"/>
                    <a:pt x="1482571" y="984299"/>
                  </a:cubicBezTo>
                  <a:cubicBezTo>
                    <a:pt x="1497367" y="931033"/>
                    <a:pt x="1510683" y="876287"/>
                    <a:pt x="1500326" y="797868"/>
                  </a:cubicBezTo>
                  <a:cubicBezTo>
                    <a:pt x="1489969" y="719449"/>
                    <a:pt x="1451499" y="593682"/>
                    <a:pt x="1420427" y="513783"/>
                  </a:cubicBezTo>
                  <a:cubicBezTo>
                    <a:pt x="1389355" y="433884"/>
                    <a:pt x="1368641" y="374699"/>
                    <a:pt x="1313895" y="318474"/>
                  </a:cubicBezTo>
                  <a:cubicBezTo>
                    <a:pt x="1259149" y="262249"/>
                    <a:pt x="1160015" y="213421"/>
                    <a:pt x="1091953" y="176431"/>
                  </a:cubicBezTo>
                  <a:cubicBezTo>
                    <a:pt x="1023891" y="139441"/>
                    <a:pt x="972104" y="123165"/>
                    <a:pt x="905522" y="96532"/>
                  </a:cubicBezTo>
                  <a:cubicBezTo>
                    <a:pt x="838940" y="69899"/>
                    <a:pt x="759041" y="29950"/>
                    <a:pt x="692458" y="16633"/>
                  </a:cubicBezTo>
                  <a:cubicBezTo>
                    <a:pt x="625876" y="3316"/>
                    <a:pt x="510465" y="-12959"/>
                    <a:pt x="470516" y="16633"/>
                  </a:cubicBez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フリーフォーム: 図形 3">
              <a:extLst>
                <a:ext uri="{FF2B5EF4-FFF2-40B4-BE49-F238E27FC236}">
                  <a16:creationId xmlns:a16="http://schemas.microsoft.com/office/drawing/2014/main" id="{35CEE491-087F-1D65-3CE3-86E64F61F605}"/>
                </a:ext>
              </a:extLst>
            </p:cNvPr>
            <p:cNvSpPr/>
            <p:nvPr/>
          </p:nvSpPr>
          <p:spPr>
            <a:xfrm>
              <a:off x="4876801" y="3011770"/>
              <a:ext cx="938271" cy="950631"/>
            </a:xfrm>
            <a:custGeom>
              <a:avLst/>
              <a:gdLst>
                <a:gd name="connsiteX0" fmla="*/ 772647 w 938271"/>
                <a:gd name="connsiteY0" fmla="*/ 3903 h 950631"/>
                <a:gd name="connsiteX1" fmla="*/ 879179 w 938271"/>
                <a:gd name="connsiteY1" fmla="*/ 3903 h 950631"/>
                <a:gd name="connsiteX2" fmla="*/ 932445 w 938271"/>
                <a:gd name="connsiteY2" fmla="*/ 39413 h 950631"/>
                <a:gd name="connsiteX3" fmla="*/ 905812 w 938271"/>
                <a:gd name="connsiteY3" fmla="*/ 163701 h 950631"/>
                <a:gd name="connsiteX4" fmla="*/ 657237 w 938271"/>
                <a:gd name="connsiteY4" fmla="*/ 332377 h 950631"/>
                <a:gd name="connsiteX5" fmla="*/ 532950 w 938271"/>
                <a:gd name="connsiteY5" fmla="*/ 323499 h 950631"/>
                <a:gd name="connsiteX6" fmla="*/ 444173 w 938271"/>
                <a:gd name="connsiteY6" fmla="*/ 385643 h 950631"/>
                <a:gd name="connsiteX7" fmla="*/ 355396 w 938271"/>
                <a:gd name="connsiteY7" fmla="*/ 394520 h 950631"/>
                <a:gd name="connsiteX8" fmla="*/ 293253 w 938271"/>
                <a:gd name="connsiteY8" fmla="*/ 394520 h 950631"/>
                <a:gd name="connsiteX9" fmla="*/ 373152 w 938271"/>
                <a:gd name="connsiteY9" fmla="*/ 509930 h 950631"/>
                <a:gd name="connsiteX10" fmla="*/ 382029 w 938271"/>
                <a:gd name="connsiteY10" fmla="*/ 651973 h 950631"/>
                <a:gd name="connsiteX11" fmla="*/ 382029 w 938271"/>
                <a:gd name="connsiteY11" fmla="*/ 820648 h 950631"/>
                <a:gd name="connsiteX12" fmla="*/ 355396 w 938271"/>
                <a:gd name="connsiteY12" fmla="*/ 944936 h 950631"/>
                <a:gd name="connsiteX13" fmla="*/ 284375 w 938271"/>
                <a:gd name="connsiteY13" fmla="*/ 909425 h 950631"/>
                <a:gd name="connsiteX14" fmla="*/ 248864 w 938271"/>
                <a:gd name="connsiteY14" fmla="*/ 731872 h 950631"/>
                <a:gd name="connsiteX15" fmla="*/ 213354 w 938271"/>
                <a:gd name="connsiteY15" fmla="*/ 607584 h 950631"/>
                <a:gd name="connsiteX16" fmla="*/ 186721 w 938271"/>
                <a:gd name="connsiteY16" fmla="*/ 509930 h 950631"/>
                <a:gd name="connsiteX17" fmla="*/ 160088 w 938271"/>
                <a:gd name="connsiteY17" fmla="*/ 350132 h 950631"/>
                <a:gd name="connsiteX18" fmla="*/ 89066 w 938271"/>
                <a:gd name="connsiteY18" fmla="*/ 261355 h 950631"/>
                <a:gd name="connsiteX19" fmla="*/ 26923 w 938271"/>
                <a:gd name="connsiteY19" fmla="*/ 181456 h 950631"/>
                <a:gd name="connsiteX20" fmla="*/ 9167 w 938271"/>
                <a:gd name="connsiteY20" fmla="*/ 163701 h 950631"/>
                <a:gd name="connsiteX21" fmla="*/ 168965 w 938271"/>
                <a:gd name="connsiteY21" fmla="*/ 154823 h 950631"/>
                <a:gd name="connsiteX22" fmla="*/ 311008 w 938271"/>
                <a:gd name="connsiteY22" fmla="*/ 101557 h 950631"/>
                <a:gd name="connsiteX23" fmla="*/ 550705 w 938271"/>
                <a:gd name="connsiteY23" fmla="*/ 66046 h 950631"/>
                <a:gd name="connsiteX24" fmla="*/ 719381 w 938271"/>
                <a:gd name="connsiteY24" fmla="*/ 30536 h 950631"/>
                <a:gd name="connsiteX25" fmla="*/ 772647 w 938271"/>
                <a:gd name="connsiteY25" fmla="*/ 3903 h 95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8271" h="950631">
                  <a:moveTo>
                    <a:pt x="772647" y="3903"/>
                  </a:moveTo>
                  <a:cubicBezTo>
                    <a:pt x="799280" y="-536"/>
                    <a:pt x="852546" y="-2015"/>
                    <a:pt x="879179" y="3903"/>
                  </a:cubicBezTo>
                  <a:cubicBezTo>
                    <a:pt x="905812" y="9821"/>
                    <a:pt x="928006" y="12780"/>
                    <a:pt x="932445" y="39413"/>
                  </a:cubicBezTo>
                  <a:cubicBezTo>
                    <a:pt x="936884" y="66046"/>
                    <a:pt x="951680" y="114874"/>
                    <a:pt x="905812" y="163701"/>
                  </a:cubicBezTo>
                  <a:cubicBezTo>
                    <a:pt x="859944" y="212528"/>
                    <a:pt x="719381" y="305744"/>
                    <a:pt x="657237" y="332377"/>
                  </a:cubicBezTo>
                  <a:cubicBezTo>
                    <a:pt x="595093" y="359010"/>
                    <a:pt x="568461" y="314621"/>
                    <a:pt x="532950" y="323499"/>
                  </a:cubicBezTo>
                  <a:cubicBezTo>
                    <a:pt x="497439" y="332377"/>
                    <a:pt x="473765" y="373806"/>
                    <a:pt x="444173" y="385643"/>
                  </a:cubicBezTo>
                  <a:cubicBezTo>
                    <a:pt x="414581" y="397480"/>
                    <a:pt x="380549" y="393041"/>
                    <a:pt x="355396" y="394520"/>
                  </a:cubicBezTo>
                  <a:cubicBezTo>
                    <a:pt x="330243" y="395999"/>
                    <a:pt x="290294" y="375285"/>
                    <a:pt x="293253" y="394520"/>
                  </a:cubicBezTo>
                  <a:cubicBezTo>
                    <a:pt x="296212" y="413755"/>
                    <a:pt x="358356" y="467021"/>
                    <a:pt x="373152" y="509930"/>
                  </a:cubicBezTo>
                  <a:cubicBezTo>
                    <a:pt x="387948" y="552839"/>
                    <a:pt x="380549" y="600187"/>
                    <a:pt x="382029" y="651973"/>
                  </a:cubicBezTo>
                  <a:cubicBezTo>
                    <a:pt x="383508" y="703759"/>
                    <a:pt x="386468" y="771821"/>
                    <a:pt x="382029" y="820648"/>
                  </a:cubicBezTo>
                  <a:cubicBezTo>
                    <a:pt x="377590" y="869475"/>
                    <a:pt x="371672" y="930140"/>
                    <a:pt x="355396" y="944936"/>
                  </a:cubicBezTo>
                  <a:cubicBezTo>
                    <a:pt x="339120" y="959732"/>
                    <a:pt x="302130" y="944936"/>
                    <a:pt x="284375" y="909425"/>
                  </a:cubicBezTo>
                  <a:cubicBezTo>
                    <a:pt x="266620" y="873914"/>
                    <a:pt x="260701" y="782179"/>
                    <a:pt x="248864" y="731872"/>
                  </a:cubicBezTo>
                  <a:cubicBezTo>
                    <a:pt x="237027" y="681565"/>
                    <a:pt x="223711" y="644574"/>
                    <a:pt x="213354" y="607584"/>
                  </a:cubicBezTo>
                  <a:cubicBezTo>
                    <a:pt x="202997" y="570594"/>
                    <a:pt x="195599" y="552839"/>
                    <a:pt x="186721" y="509930"/>
                  </a:cubicBezTo>
                  <a:cubicBezTo>
                    <a:pt x="177843" y="467021"/>
                    <a:pt x="176364" y="391561"/>
                    <a:pt x="160088" y="350132"/>
                  </a:cubicBezTo>
                  <a:cubicBezTo>
                    <a:pt x="143812" y="308703"/>
                    <a:pt x="111260" y="289468"/>
                    <a:pt x="89066" y="261355"/>
                  </a:cubicBezTo>
                  <a:cubicBezTo>
                    <a:pt x="66872" y="233242"/>
                    <a:pt x="26923" y="181456"/>
                    <a:pt x="26923" y="181456"/>
                  </a:cubicBezTo>
                  <a:cubicBezTo>
                    <a:pt x="13607" y="165180"/>
                    <a:pt x="-14507" y="168140"/>
                    <a:pt x="9167" y="163701"/>
                  </a:cubicBezTo>
                  <a:cubicBezTo>
                    <a:pt x="32841" y="159262"/>
                    <a:pt x="118658" y="165180"/>
                    <a:pt x="168965" y="154823"/>
                  </a:cubicBezTo>
                  <a:cubicBezTo>
                    <a:pt x="219272" y="144466"/>
                    <a:pt x="247385" y="116353"/>
                    <a:pt x="311008" y="101557"/>
                  </a:cubicBezTo>
                  <a:cubicBezTo>
                    <a:pt x="374631" y="86761"/>
                    <a:pt x="482643" y="77883"/>
                    <a:pt x="550705" y="66046"/>
                  </a:cubicBezTo>
                  <a:cubicBezTo>
                    <a:pt x="618767" y="54209"/>
                    <a:pt x="676472" y="40893"/>
                    <a:pt x="719381" y="30536"/>
                  </a:cubicBezTo>
                  <a:cubicBezTo>
                    <a:pt x="762290" y="20179"/>
                    <a:pt x="746014" y="8342"/>
                    <a:pt x="772647" y="3903"/>
                  </a:cubicBez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フリーフォーム: 図形 6">
              <a:extLst>
                <a:ext uri="{FF2B5EF4-FFF2-40B4-BE49-F238E27FC236}">
                  <a16:creationId xmlns:a16="http://schemas.microsoft.com/office/drawing/2014/main" id="{E6D4A07B-A39A-963B-9FCB-F46C99D8C580}"/>
                </a:ext>
              </a:extLst>
            </p:cNvPr>
            <p:cNvSpPr/>
            <p:nvPr/>
          </p:nvSpPr>
          <p:spPr>
            <a:xfrm>
              <a:off x="6103123" y="3630097"/>
              <a:ext cx="333418" cy="539643"/>
            </a:xfrm>
            <a:custGeom>
              <a:avLst/>
              <a:gdLst>
                <a:gd name="connsiteX0" fmla="*/ 231680 w 333418"/>
                <a:gd name="connsiteY0" fmla="*/ 72 h 539643"/>
                <a:gd name="connsiteX1" fmla="*/ 304832 w 333418"/>
                <a:gd name="connsiteY1" fmla="*/ 36648 h 539643"/>
                <a:gd name="connsiteX2" fmla="*/ 313976 w 333418"/>
                <a:gd name="connsiteY2" fmla="*/ 82368 h 539643"/>
                <a:gd name="connsiteX3" fmla="*/ 332264 w 333418"/>
                <a:gd name="connsiteY3" fmla="*/ 100656 h 539643"/>
                <a:gd name="connsiteX4" fmla="*/ 277400 w 333418"/>
                <a:gd name="connsiteY4" fmla="*/ 192096 h 539643"/>
                <a:gd name="connsiteX5" fmla="*/ 249968 w 333418"/>
                <a:gd name="connsiteY5" fmla="*/ 237816 h 539643"/>
                <a:gd name="connsiteX6" fmla="*/ 222536 w 333418"/>
                <a:gd name="connsiteY6" fmla="*/ 274392 h 539643"/>
                <a:gd name="connsiteX7" fmla="*/ 185960 w 333418"/>
                <a:gd name="connsiteY7" fmla="*/ 301824 h 539643"/>
                <a:gd name="connsiteX8" fmla="*/ 185960 w 333418"/>
                <a:gd name="connsiteY8" fmla="*/ 384120 h 539643"/>
                <a:gd name="connsiteX9" fmla="*/ 185960 w 333418"/>
                <a:gd name="connsiteY9" fmla="*/ 448128 h 539643"/>
                <a:gd name="connsiteX10" fmla="*/ 185960 w 333418"/>
                <a:gd name="connsiteY10" fmla="*/ 475560 h 539643"/>
                <a:gd name="connsiteX11" fmla="*/ 158528 w 333418"/>
                <a:gd name="connsiteY11" fmla="*/ 530424 h 539643"/>
                <a:gd name="connsiteX12" fmla="*/ 112808 w 333418"/>
                <a:gd name="connsiteY12" fmla="*/ 539568 h 539643"/>
                <a:gd name="connsiteX13" fmla="*/ 67088 w 333418"/>
                <a:gd name="connsiteY13" fmla="*/ 521280 h 539643"/>
                <a:gd name="connsiteX14" fmla="*/ 30512 w 333418"/>
                <a:gd name="connsiteY14" fmla="*/ 493848 h 539643"/>
                <a:gd name="connsiteX15" fmla="*/ 21368 w 333418"/>
                <a:gd name="connsiteY15" fmla="*/ 438984 h 539643"/>
                <a:gd name="connsiteX16" fmla="*/ 12224 w 333418"/>
                <a:gd name="connsiteY16" fmla="*/ 365832 h 539643"/>
                <a:gd name="connsiteX17" fmla="*/ 3080 w 333418"/>
                <a:gd name="connsiteY17" fmla="*/ 292680 h 539643"/>
                <a:gd name="connsiteX18" fmla="*/ 3080 w 333418"/>
                <a:gd name="connsiteY18" fmla="*/ 228672 h 539643"/>
                <a:gd name="connsiteX19" fmla="*/ 39656 w 333418"/>
                <a:gd name="connsiteY19" fmla="*/ 173808 h 539643"/>
                <a:gd name="connsiteX20" fmla="*/ 57944 w 333418"/>
                <a:gd name="connsiteY20" fmla="*/ 146376 h 539643"/>
                <a:gd name="connsiteX21" fmla="*/ 85376 w 333418"/>
                <a:gd name="connsiteY21" fmla="*/ 128088 h 539643"/>
                <a:gd name="connsiteX22" fmla="*/ 131096 w 333418"/>
                <a:gd name="connsiteY22" fmla="*/ 82368 h 539643"/>
                <a:gd name="connsiteX23" fmla="*/ 158528 w 333418"/>
                <a:gd name="connsiteY23" fmla="*/ 54936 h 539643"/>
                <a:gd name="connsiteX24" fmla="*/ 185960 w 333418"/>
                <a:gd name="connsiteY24" fmla="*/ 27504 h 539643"/>
                <a:gd name="connsiteX25" fmla="*/ 231680 w 333418"/>
                <a:gd name="connsiteY25" fmla="*/ 72 h 5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18" h="539643">
                  <a:moveTo>
                    <a:pt x="231680" y="72"/>
                  </a:moveTo>
                  <a:cubicBezTo>
                    <a:pt x="251492" y="1596"/>
                    <a:pt x="291116" y="22932"/>
                    <a:pt x="304832" y="36648"/>
                  </a:cubicBezTo>
                  <a:cubicBezTo>
                    <a:pt x="318548" y="50364"/>
                    <a:pt x="313976" y="82368"/>
                    <a:pt x="313976" y="82368"/>
                  </a:cubicBezTo>
                  <a:cubicBezTo>
                    <a:pt x="318548" y="93036"/>
                    <a:pt x="338360" y="82368"/>
                    <a:pt x="332264" y="100656"/>
                  </a:cubicBezTo>
                  <a:cubicBezTo>
                    <a:pt x="326168" y="118944"/>
                    <a:pt x="277400" y="192096"/>
                    <a:pt x="277400" y="192096"/>
                  </a:cubicBezTo>
                  <a:lnTo>
                    <a:pt x="249968" y="237816"/>
                  </a:lnTo>
                  <a:cubicBezTo>
                    <a:pt x="240824" y="251532"/>
                    <a:pt x="222536" y="274392"/>
                    <a:pt x="222536" y="274392"/>
                  </a:cubicBezTo>
                  <a:cubicBezTo>
                    <a:pt x="211868" y="285060"/>
                    <a:pt x="192056" y="283536"/>
                    <a:pt x="185960" y="301824"/>
                  </a:cubicBezTo>
                  <a:cubicBezTo>
                    <a:pt x="179864" y="320112"/>
                    <a:pt x="185960" y="384120"/>
                    <a:pt x="185960" y="384120"/>
                  </a:cubicBezTo>
                  <a:lnTo>
                    <a:pt x="185960" y="448128"/>
                  </a:lnTo>
                  <a:cubicBezTo>
                    <a:pt x="185960" y="463368"/>
                    <a:pt x="190532" y="461844"/>
                    <a:pt x="185960" y="475560"/>
                  </a:cubicBezTo>
                  <a:cubicBezTo>
                    <a:pt x="181388" y="489276"/>
                    <a:pt x="170720" y="519756"/>
                    <a:pt x="158528" y="530424"/>
                  </a:cubicBezTo>
                  <a:cubicBezTo>
                    <a:pt x="146336" y="541092"/>
                    <a:pt x="112808" y="539568"/>
                    <a:pt x="112808" y="539568"/>
                  </a:cubicBezTo>
                  <a:cubicBezTo>
                    <a:pt x="97568" y="538044"/>
                    <a:pt x="80804" y="528900"/>
                    <a:pt x="67088" y="521280"/>
                  </a:cubicBezTo>
                  <a:cubicBezTo>
                    <a:pt x="53372" y="513660"/>
                    <a:pt x="38132" y="507564"/>
                    <a:pt x="30512" y="493848"/>
                  </a:cubicBezTo>
                  <a:cubicBezTo>
                    <a:pt x="22892" y="480132"/>
                    <a:pt x="24416" y="460320"/>
                    <a:pt x="21368" y="438984"/>
                  </a:cubicBezTo>
                  <a:cubicBezTo>
                    <a:pt x="18320" y="417648"/>
                    <a:pt x="12224" y="365832"/>
                    <a:pt x="12224" y="365832"/>
                  </a:cubicBezTo>
                  <a:cubicBezTo>
                    <a:pt x="9176" y="341448"/>
                    <a:pt x="4604" y="315540"/>
                    <a:pt x="3080" y="292680"/>
                  </a:cubicBezTo>
                  <a:cubicBezTo>
                    <a:pt x="1556" y="269820"/>
                    <a:pt x="-3016" y="248484"/>
                    <a:pt x="3080" y="228672"/>
                  </a:cubicBezTo>
                  <a:cubicBezTo>
                    <a:pt x="9176" y="208860"/>
                    <a:pt x="39656" y="173808"/>
                    <a:pt x="39656" y="173808"/>
                  </a:cubicBezTo>
                  <a:lnTo>
                    <a:pt x="57944" y="146376"/>
                  </a:lnTo>
                  <a:cubicBezTo>
                    <a:pt x="65564" y="138756"/>
                    <a:pt x="73184" y="138756"/>
                    <a:pt x="85376" y="128088"/>
                  </a:cubicBezTo>
                  <a:cubicBezTo>
                    <a:pt x="97568" y="117420"/>
                    <a:pt x="131096" y="82368"/>
                    <a:pt x="131096" y="82368"/>
                  </a:cubicBezTo>
                  <a:lnTo>
                    <a:pt x="158528" y="54936"/>
                  </a:lnTo>
                  <a:lnTo>
                    <a:pt x="185960" y="27504"/>
                  </a:lnTo>
                  <a:cubicBezTo>
                    <a:pt x="195104" y="21408"/>
                    <a:pt x="211868" y="-1452"/>
                    <a:pt x="231680" y="72"/>
                  </a:cubicBezTo>
                  <a:close/>
                </a:path>
              </a:pathLst>
            </a:custGeom>
            <a:solidFill>
              <a:srgbClr val="F621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フリーフォーム: 図形 7">
              <a:extLst>
                <a:ext uri="{FF2B5EF4-FFF2-40B4-BE49-F238E27FC236}">
                  <a16:creationId xmlns:a16="http://schemas.microsoft.com/office/drawing/2014/main" id="{67B75E03-FA55-E9EB-02BC-B4C647E3C0FA}"/>
                </a:ext>
              </a:extLst>
            </p:cNvPr>
            <p:cNvSpPr/>
            <p:nvPr/>
          </p:nvSpPr>
          <p:spPr>
            <a:xfrm>
              <a:off x="6266156" y="3619550"/>
              <a:ext cx="926930" cy="1107783"/>
            </a:xfrm>
            <a:custGeom>
              <a:avLst/>
              <a:gdLst>
                <a:gd name="connsiteX0" fmla="*/ 512741 w 926930"/>
                <a:gd name="connsiteY0" fmla="*/ 18965 h 1107783"/>
                <a:gd name="connsiteX1" fmla="*/ 585893 w 926930"/>
                <a:gd name="connsiteY1" fmla="*/ 55541 h 1107783"/>
                <a:gd name="connsiteX2" fmla="*/ 613325 w 926930"/>
                <a:gd name="connsiteY2" fmla="*/ 92117 h 1107783"/>
                <a:gd name="connsiteX3" fmla="*/ 695621 w 926930"/>
                <a:gd name="connsiteY3" fmla="*/ 137837 h 1107783"/>
                <a:gd name="connsiteX4" fmla="*/ 741341 w 926930"/>
                <a:gd name="connsiteY4" fmla="*/ 192701 h 1107783"/>
                <a:gd name="connsiteX5" fmla="*/ 768773 w 926930"/>
                <a:gd name="connsiteY5" fmla="*/ 256709 h 1107783"/>
                <a:gd name="connsiteX6" fmla="*/ 796205 w 926930"/>
                <a:gd name="connsiteY6" fmla="*/ 357293 h 1107783"/>
                <a:gd name="connsiteX7" fmla="*/ 796205 w 926930"/>
                <a:gd name="connsiteY7" fmla="*/ 412157 h 1107783"/>
                <a:gd name="connsiteX8" fmla="*/ 750485 w 926930"/>
                <a:gd name="connsiteY8" fmla="*/ 476165 h 1107783"/>
                <a:gd name="connsiteX9" fmla="*/ 750485 w 926930"/>
                <a:gd name="connsiteY9" fmla="*/ 494453 h 1107783"/>
                <a:gd name="connsiteX10" fmla="*/ 741341 w 926930"/>
                <a:gd name="connsiteY10" fmla="*/ 558461 h 1107783"/>
                <a:gd name="connsiteX11" fmla="*/ 732197 w 926930"/>
                <a:gd name="connsiteY11" fmla="*/ 622469 h 1107783"/>
                <a:gd name="connsiteX12" fmla="*/ 695621 w 926930"/>
                <a:gd name="connsiteY12" fmla="*/ 695621 h 1107783"/>
                <a:gd name="connsiteX13" fmla="*/ 686477 w 926930"/>
                <a:gd name="connsiteY13" fmla="*/ 713909 h 1107783"/>
                <a:gd name="connsiteX14" fmla="*/ 677333 w 926930"/>
                <a:gd name="connsiteY14" fmla="*/ 713909 h 1107783"/>
                <a:gd name="connsiteX15" fmla="*/ 732197 w 926930"/>
                <a:gd name="connsiteY15" fmla="*/ 768773 h 1107783"/>
                <a:gd name="connsiteX16" fmla="*/ 787061 w 926930"/>
                <a:gd name="connsiteY16" fmla="*/ 841925 h 1107783"/>
                <a:gd name="connsiteX17" fmla="*/ 832781 w 926930"/>
                <a:gd name="connsiteY17" fmla="*/ 924221 h 1107783"/>
                <a:gd name="connsiteX18" fmla="*/ 869357 w 926930"/>
                <a:gd name="connsiteY18" fmla="*/ 979085 h 1107783"/>
                <a:gd name="connsiteX19" fmla="*/ 924221 w 926930"/>
                <a:gd name="connsiteY19" fmla="*/ 1070525 h 1107783"/>
                <a:gd name="connsiteX20" fmla="*/ 924221 w 926930"/>
                <a:gd name="connsiteY20" fmla="*/ 1070525 h 1107783"/>
                <a:gd name="connsiteX21" fmla="*/ 924221 w 926930"/>
                <a:gd name="connsiteY21" fmla="*/ 1107101 h 1107783"/>
                <a:gd name="connsiteX22" fmla="*/ 887645 w 926930"/>
                <a:gd name="connsiteY22" fmla="*/ 1033949 h 1107783"/>
                <a:gd name="connsiteX23" fmla="*/ 860213 w 926930"/>
                <a:gd name="connsiteY23" fmla="*/ 979085 h 1107783"/>
                <a:gd name="connsiteX24" fmla="*/ 787061 w 926930"/>
                <a:gd name="connsiteY24" fmla="*/ 933365 h 1107783"/>
                <a:gd name="connsiteX25" fmla="*/ 713909 w 926930"/>
                <a:gd name="connsiteY25" fmla="*/ 896789 h 1107783"/>
                <a:gd name="connsiteX26" fmla="*/ 622469 w 926930"/>
                <a:gd name="connsiteY26" fmla="*/ 832781 h 1107783"/>
                <a:gd name="connsiteX27" fmla="*/ 558461 w 926930"/>
                <a:gd name="connsiteY27" fmla="*/ 796205 h 1107783"/>
                <a:gd name="connsiteX28" fmla="*/ 476165 w 926930"/>
                <a:gd name="connsiteY28" fmla="*/ 750485 h 1107783"/>
                <a:gd name="connsiteX29" fmla="*/ 439589 w 926930"/>
                <a:gd name="connsiteY29" fmla="*/ 704765 h 1107783"/>
                <a:gd name="connsiteX30" fmla="*/ 403013 w 926930"/>
                <a:gd name="connsiteY30" fmla="*/ 668189 h 1107783"/>
                <a:gd name="connsiteX31" fmla="*/ 393869 w 926930"/>
                <a:gd name="connsiteY31" fmla="*/ 668189 h 1107783"/>
                <a:gd name="connsiteX32" fmla="*/ 384725 w 926930"/>
                <a:gd name="connsiteY32" fmla="*/ 668189 h 1107783"/>
                <a:gd name="connsiteX33" fmla="*/ 339005 w 926930"/>
                <a:gd name="connsiteY33" fmla="*/ 695621 h 1107783"/>
                <a:gd name="connsiteX34" fmla="*/ 247565 w 926930"/>
                <a:gd name="connsiteY34" fmla="*/ 713909 h 1107783"/>
                <a:gd name="connsiteX35" fmla="*/ 192701 w 926930"/>
                <a:gd name="connsiteY35" fmla="*/ 741341 h 1107783"/>
                <a:gd name="connsiteX36" fmla="*/ 101261 w 926930"/>
                <a:gd name="connsiteY36" fmla="*/ 704765 h 1107783"/>
                <a:gd name="connsiteX37" fmla="*/ 73829 w 926930"/>
                <a:gd name="connsiteY37" fmla="*/ 677333 h 1107783"/>
                <a:gd name="connsiteX38" fmla="*/ 55541 w 926930"/>
                <a:gd name="connsiteY38" fmla="*/ 640757 h 1107783"/>
                <a:gd name="connsiteX39" fmla="*/ 46397 w 926930"/>
                <a:gd name="connsiteY39" fmla="*/ 604181 h 1107783"/>
                <a:gd name="connsiteX40" fmla="*/ 46397 w 926930"/>
                <a:gd name="connsiteY40" fmla="*/ 567605 h 1107783"/>
                <a:gd name="connsiteX41" fmla="*/ 28109 w 926930"/>
                <a:gd name="connsiteY41" fmla="*/ 567605 h 1107783"/>
                <a:gd name="connsiteX42" fmla="*/ 18965 w 926930"/>
                <a:gd name="connsiteY42" fmla="*/ 576749 h 1107783"/>
                <a:gd name="connsiteX43" fmla="*/ 9821 w 926930"/>
                <a:gd name="connsiteY43" fmla="*/ 576749 h 1107783"/>
                <a:gd name="connsiteX44" fmla="*/ 677 w 926930"/>
                <a:gd name="connsiteY44" fmla="*/ 521885 h 1107783"/>
                <a:gd name="connsiteX45" fmla="*/ 677 w 926930"/>
                <a:gd name="connsiteY45" fmla="*/ 439589 h 1107783"/>
                <a:gd name="connsiteX46" fmla="*/ 677 w 926930"/>
                <a:gd name="connsiteY46" fmla="*/ 348149 h 1107783"/>
                <a:gd name="connsiteX47" fmla="*/ 677 w 926930"/>
                <a:gd name="connsiteY47" fmla="*/ 348149 h 1107783"/>
                <a:gd name="connsiteX48" fmla="*/ 37253 w 926930"/>
                <a:gd name="connsiteY48" fmla="*/ 311573 h 1107783"/>
                <a:gd name="connsiteX49" fmla="*/ 55541 w 926930"/>
                <a:gd name="connsiteY49" fmla="*/ 274997 h 1107783"/>
                <a:gd name="connsiteX50" fmla="*/ 92117 w 926930"/>
                <a:gd name="connsiteY50" fmla="*/ 229277 h 1107783"/>
                <a:gd name="connsiteX51" fmla="*/ 110405 w 926930"/>
                <a:gd name="connsiteY51" fmla="*/ 192701 h 1107783"/>
                <a:gd name="connsiteX52" fmla="*/ 119549 w 926930"/>
                <a:gd name="connsiteY52" fmla="*/ 156125 h 1107783"/>
                <a:gd name="connsiteX53" fmla="*/ 137837 w 926930"/>
                <a:gd name="connsiteY53" fmla="*/ 128693 h 1107783"/>
                <a:gd name="connsiteX54" fmla="*/ 146981 w 926930"/>
                <a:gd name="connsiteY54" fmla="*/ 110405 h 1107783"/>
                <a:gd name="connsiteX55" fmla="*/ 128693 w 926930"/>
                <a:gd name="connsiteY55" fmla="*/ 37253 h 1107783"/>
                <a:gd name="connsiteX56" fmla="*/ 119549 w 926930"/>
                <a:gd name="connsiteY56" fmla="*/ 28109 h 1107783"/>
                <a:gd name="connsiteX57" fmla="*/ 119549 w 926930"/>
                <a:gd name="connsiteY57" fmla="*/ 18965 h 1107783"/>
                <a:gd name="connsiteX58" fmla="*/ 137837 w 926930"/>
                <a:gd name="connsiteY58" fmla="*/ 9821 h 1107783"/>
                <a:gd name="connsiteX59" fmla="*/ 174413 w 926930"/>
                <a:gd name="connsiteY59" fmla="*/ 9821 h 1107783"/>
                <a:gd name="connsiteX60" fmla="*/ 256709 w 926930"/>
                <a:gd name="connsiteY60" fmla="*/ 677 h 1107783"/>
                <a:gd name="connsiteX61" fmla="*/ 339005 w 926930"/>
                <a:gd name="connsiteY61" fmla="*/ 677 h 1107783"/>
                <a:gd name="connsiteX62" fmla="*/ 421301 w 926930"/>
                <a:gd name="connsiteY62" fmla="*/ 677 h 1107783"/>
                <a:gd name="connsiteX63" fmla="*/ 512741 w 926930"/>
                <a:gd name="connsiteY63" fmla="*/ 18965 h 110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26930" h="1107783">
                  <a:moveTo>
                    <a:pt x="512741" y="18965"/>
                  </a:moveTo>
                  <a:cubicBezTo>
                    <a:pt x="540935" y="31157"/>
                    <a:pt x="569129" y="43349"/>
                    <a:pt x="585893" y="55541"/>
                  </a:cubicBezTo>
                  <a:cubicBezTo>
                    <a:pt x="602657" y="67733"/>
                    <a:pt x="595037" y="78401"/>
                    <a:pt x="613325" y="92117"/>
                  </a:cubicBezTo>
                  <a:cubicBezTo>
                    <a:pt x="631613" y="105833"/>
                    <a:pt x="674285" y="121073"/>
                    <a:pt x="695621" y="137837"/>
                  </a:cubicBezTo>
                  <a:cubicBezTo>
                    <a:pt x="716957" y="154601"/>
                    <a:pt x="729149" y="172889"/>
                    <a:pt x="741341" y="192701"/>
                  </a:cubicBezTo>
                  <a:cubicBezTo>
                    <a:pt x="753533" y="212513"/>
                    <a:pt x="759629" y="229277"/>
                    <a:pt x="768773" y="256709"/>
                  </a:cubicBezTo>
                  <a:cubicBezTo>
                    <a:pt x="777917" y="284141"/>
                    <a:pt x="791633" y="331385"/>
                    <a:pt x="796205" y="357293"/>
                  </a:cubicBezTo>
                  <a:cubicBezTo>
                    <a:pt x="800777" y="383201"/>
                    <a:pt x="803825" y="392345"/>
                    <a:pt x="796205" y="412157"/>
                  </a:cubicBezTo>
                  <a:cubicBezTo>
                    <a:pt x="788585" y="431969"/>
                    <a:pt x="750485" y="476165"/>
                    <a:pt x="750485" y="476165"/>
                  </a:cubicBezTo>
                  <a:cubicBezTo>
                    <a:pt x="742865" y="489881"/>
                    <a:pt x="750485" y="494453"/>
                    <a:pt x="750485" y="494453"/>
                  </a:cubicBezTo>
                  <a:cubicBezTo>
                    <a:pt x="748961" y="508169"/>
                    <a:pt x="741341" y="558461"/>
                    <a:pt x="741341" y="558461"/>
                  </a:cubicBezTo>
                  <a:cubicBezTo>
                    <a:pt x="738293" y="579797"/>
                    <a:pt x="739817" y="599609"/>
                    <a:pt x="732197" y="622469"/>
                  </a:cubicBezTo>
                  <a:cubicBezTo>
                    <a:pt x="724577" y="645329"/>
                    <a:pt x="695621" y="695621"/>
                    <a:pt x="695621" y="695621"/>
                  </a:cubicBezTo>
                  <a:lnTo>
                    <a:pt x="686477" y="713909"/>
                  </a:lnTo>
                  <a:cubicBezTo>
                    <a:pt x="683429" y="716957"/>
                    <a:pt x="669713" y="704765"/>
                    <a:pt x="677333" y="713909"/>
                  </a:cubicBezTo>
                  <a:cubicBezTo>
                    <a:pt x="684953" y="723053"/>
                    <a:pt x="713909" y="747437"/>
                    <a:pt x="732197" y="768773"/>
                  </a:cubicBezTo>
                  <a:cubicBezTo>
                    <a:pt x="750485" y="790109"/>
                    <a:pt x="770297" y="816017"/>
                    <a:pt x="787061" y="841925"/>
                  </a:cubicBezTo>
                  <a:cubicBezTo>
                    <a:pt x="803825" y="867833"/>
                    <a:pt x="819065" y="901361"/>
                    <a:pt x="832781" y="924221"/>
                  </a:cubicBezTo>
                  <a:cubicBezTo>
                    <a:pt x="846497" y="947081"/>
                    <a:pt x="854117" y="954701"/>
                    <a:pt x="869357" y="979085"/>
                  </a:cubicBezTo>
                  <a:cubicBezTo>
                    <a:pt x="884597" y="1003469"/>
                    <a:pt x="924221" y="1070525"/>
                    <a:pt x="924221" y="1070525"/>
                  </a:cubicBezTo>
                  <a:lnTo>
                    <a:pt x="924221" y="1070525"/>
                  </a:lnTo>
                  <a:cubicBezTo>
                    <a:pt x="924221" y="1076621"/>
                    <a:pt x="930317" y="1113197"/>
                    <a:pt x="924221" y="1107101"/>
                  </a:cubicBezTo>
                  <a:cubicBezTo>
                    <a:pt x="918125" y="1101005"/>
                    <a:pt x="887645" y="1033949"/>
                    <a:pt x="887645" y="1033949"/>
                  </a:cubicBezTo>
                  <a:cubicBezTo>
                    <a:pt x="876977" y="1012613"/>
                    <a:pt x="876977" y="995849"/>
                    <a:pt x="860213" y="979085"/>
                  </a:cubicBezTo>
                  <a:cubicBezTo>
                    <a:pt x="843449" y="962321"/>
                    <a:pt x="811445" y="947081"/>
                    <a:pt x="787061" y="933365"/>
                  </a:cubicBezTo>
                  <a:cubicBezTo>
                    <a:pt x="762677" y="919649"/>
                    <a:pt x="741341" y="913553"/>
                    <a:pt x="713909" y="896789"/>
                  </a:cubicBezTo>
                  <a:cubicBezTo>
                    <a:pt x="686477" y="880025"/>
                    <a:pt x="648377" y="849545"/>
                    <a:pt x="622469" y="832781"/>
                  </a:cubicBezTo>
                  <a:cubicBezTo>
                    <a:pt x="596561" y="816017"/>
                    <a:pt x="558461" y="796205"/>
                    <a:pt x="558461" y="796205"/>
                  </a:cubicBezTo>
                  <a:lnTo>
                    <a:pt x="476165" y="750485"/>
                  </a:lnTo>
                  <a:cubicBezTo>
                    <a:pt x="456353" y="735245"/>
                    <a:pt x="451781" y="718481"/>
                    <a:pt x="439589" y="704765"/>
                  </a:cubicBezTo>
                  <a:cubicBezTo>
                    <a:pt x="427397" y="691049"/>
                    <a:pt x="403013" y="668189"/>
                    <a:pt x="403013" y="668189"/>
                  </a:cubicBezTo>
                  <a:cubicBezTo>
                    <a:pt x="395393" y="662093"/>
                    <a:pt x="393869" y="668189"/>
                    <a:pt x="393869" y="668189"/>
                  </a:cubicBezTo>
                  <a:lnTo>
                    <a:pt x="384725" y="668189"/>
                  </a:lnTo>
                  <a:cubicBezTo>
                    <a:pt x="375581" y="672761"/>
                    <a:pt x="361865" y="688001"/>
                    <a:pt x="339005" y="695621"/>
                  </a:cubicBezTo>
                  <a:cubicBezTo>
                    <a:pt x="316145" y="703241"/>
                    <a:pt x="271949" y="706289"/>
                    <a:pt x="247565" y="713909"/>
                  </a:cubicBezTo>
                  <a:cubicBezTo>
                    <a:pt x="223181" y="721529"/>
                    <a:pt x="217085" y="742865"/>
                    <a:pt x="192701" y="741341"/>
                  </a:cubicBezTo>
                  <a:cubicBezTo>
                    <a:pt x="168317" y="739817"/>
                    <a:pt x="101261" y="704765"/>
                    <a:pt x="101261" y="704765"/>
                  </a:cubicBezTo>
                  <a:cubicBezTo>
                    <a:pt x="81449" y="694097"/>
                    <a:pt x="73829" y="677333"/>
                    <a:pt x="73829" y="677333"/>
                  </a:cubicBezTo>
                  <a:cubicBezTo>
                    <a:pt x="66209" y="666665"/>
                    <a:pt x="55541" y="640757"/>
                    <a:pt x="55541" y="640757"/>
                  </a:cubicBezTo>
                  <a:cubicBezTo>
                    <a:pt x="50969" y="628565"/>
                    <a:pt x="46397" y="604181"/>
                    <a:pt x="46397" y="604181"/>
                  </a:cubicBezTo>
                  <a:cubicBezTo>
                    <a:pt x="44873" y="591989"/>
                    <a:pt x="46397" y="567605"/>
                    <a:pt x="46397" y="567605"/>
                  </a:cubicBezTo>
                  <a:cubicBezTo>
                    <a:pt x="43349" y="561509"/>
                    <a:pt x="28109" y="567605"/>
                    <a:pt x="28109" y="567605"/>
                  </a:cubicBezTo>
                  <a:cubicBezTo>
                    <a:pt x="23537" y="569129"/>
                    <a:pt x="18965" y="576749"/>
                    <a:pt x="18965" y="576749"/>
                  </a:cubicBezTo>
                  <a:cubicBezTo>
                    <a:pt x="15917" y="578273"/>
                    <a:pt x="12869" y="585893"/>
                    <a:pt x="9821" y="576749"/>
                  </a:cubicBezTo>
                  <a:cubicBezTo>
                    <a:pt x="6773" y="567605"/>
                    <a:pt x="2201" y="544745"/>
                    <a:pt x="677" y="521885"/>
                  </a:cubicBezTo>
                  <a:cubicBezTo>
                    <a:pt x="-847" y="499025"/>
                    <a:pt x="677" y="439589"/>
                    <a:pt x="677" y="439589"/>
                  </a:cubicBezTo>
                  <a:lnTo>
                    <a:pt x="677" y="348149"/>
                  </a:lnTo>
                  <a:lnTo>
                    <a:pt x="677" y="348149"/>
                  </a:lnTo>
                  <a:lnTo>
                    <a:pt x="37253" y="311573"/>
                  </a:lnTo>
                  <a:cubicBezTo>
                    <a:pt x="46397" y="299381"/>
                    <a:pt x="55541" y="274997"/>
                    <a:pt x="55541" y="274997"/>
                  </a:cubicBezTo>
                  <a:cubicBezTo>
                    <a:pt x="64685" y="261281"/>
                    <a:pt x="92117" y="229277"/>
                    <a:pt x="92117" y="229277"/>
                  </a:cubicBezTo>
                  <a:cubicBezTo>
                    <a:pt x="101261" y="215561"/>
                    <a:pt x="105833" y="204893"/>
                    <a:pt x="110405" y="192701"/>
                  </a:cubicBezTo>
                  <a:cubicBezTo>
                    <a:pt x="114977" y="180509"/>
                    <a:pt x="119549" y="156125"/>
                    <a:pt x="119549" y="156125"/>
                  </a:cubicBezTo>
                  <a:cubicBezTo>
                    <a:pt x="124121" y="145457"/>
                    <a:pt x="137837" y="128693"/>
                    <a:pt x="137837" y="128693"/>
                  </a:cubicBezTo>
                  <a:cubicBezTo>
                    <a:pt x="142409" y="121073"/>
                    <a:pt x="148505" y="125645"/>
                    <a:pt x="146981" y="110405"/>
                  </a:cubicBezTo>
                  <a:cubicBezTo>
                    <a:pt x="145457" y="95165"/>
                    <a:pt x="128693" y="37253"/>
                    <a:pt x="128693" y="37253"/>
                  </a:cubicBezTo>
                  <a:cubicBezTo>
                    <a:pt x="124121" y="23537"/>
                    <a:pt x="119549" y="28109"/>
                    <a:pt x="119549" y="28109"/>
                  </a:cubicBezTo>
                  <a:cubicBezTo>
                    <a:pt x="118025" y="25061"/>
                    <a:pt x="119549" y="18965"/>
                    <a:pt x="119549" y="18965"/>
                  </a:cubicBezTo>
                  <a:cubicBezTo>
                    <a:pt x="122597" y="15917"/>
                    <a:pt x="128693" y="11345"/>
                    <a:pt x="137837" y="9821"/>
                  </a:cubicBezTo>
                  <a:cubicBezTo>
                    <a:pt x="146981" y="8297"/>
                    <a:pt x="154601" y="11345"/>
                    <a:pt x="174413" y="9821"/>
                  </a:cubicBezTo>
                  <a:cubicBezTo>
                    <a:pt x="194225" y="8297"/>
                    <a:pt x="229277" y="2201"/>
                    <a:pt x="256709" y="677"/>
                  </a:cubicBezTo>
                  <a:cubicBezTo>
                    <a:pt x="284141" y="-847"/>
                    <a:pt x="339005" y="677"/>
                    <a:pt x="339005" y="677"/>
                  </a:cubicBezTo>
                  <a:lnTo>
                    <a:pt x="421301" y="677"/>
                  </a:lnTo>
                  <a:lnTo>
                    <a:pt x="512741" y="18965"/>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フリーフォーム: 図形 8">
              <a:extLst>
                <a:ext uri="{FF2B5EF4-FFF2-40B4-BE49-F238E27FC236}">
                  <a16:creationId xmlns:a16="http://schemas.microsoft.com/office/drawing/2014/main" id="{4C87AB7D-F8A3-D04C-82C6-22C532797FE5}"/>
                </a:ext>
              </a:extLst>
            </p:cNvPr>
            <p:cNvSpPr/>
            <p:nvPr/>
          </p:nvSpPr>
          <p:spPr>
            <a:xfrm>
              <a:off x="8229601" y="4634654"/>
              <a:ext cx="122295" cy="224830"/>
            </a:xfrm>
            <a:custGeom>
              <a:avLst/>
              <a:gdLst>
                <a:gd name="connsiteX0" fmla="*/ 119549 w 122295"/>
                <a:gd name="connsiteY0" fmla="*/ 92794 h 224830"/>
                <a:gd name="connsiteX1" fmla="*/ 119549 w 122295"/>
                <a:gd name="connsiteY1" fmla="*/ 184234 h 224830"/>
                <a:gd name="connsiteX2" fmla="*/ 119549 w 122295"/>
                <a:gd name="connsiteY2" fmla="*/ 220810 h 224830"/>
                <a:gd name="connsiteX3" fmla="*/ 55541 w 122295"/>
                <a:gd name="connsiteY3" fmla="*/ 220810 h 224830"/>
                <a:gd name="connsiteX4" fmla="*/ 28109 w 122295"/>
                <a:gd name="connsiteY4" fmla="*/ 193378 h 224830"/>
                <a:gd name="connsiteX5" fmla="*/ 9821 w 122295"/>
                <a:gd name="connsiteY5" fmla="*/ 165946 h 224830"/>
                <a:gd name="connsiteX6" fmla="*/ 677 w 122295"/>
                <a:gd name="connsiteY6" fmla="*/ 129370 h 224830"/>
                <a:gd name="connsiteX7" fmla="*/ 677 w 122295"/>
                <a:gd name="connsiteY7" fmla="*/ 83650 h 224830"/>
                <a:gd name="connsiteX8" fmla="*/ 28109 w 122295"/>
                <a:gd name="connsiteY8" fmla="*/ 56218 h 224830"/>
                <a:gd name="connsiteX9" fmla="*/ 46397 w 122295"/>
                <a:gd name="connsiteY9" fmla="*/ 19642 h 224830"/>
                <a:gd name="connsiteX10" fmla="*/ 82973 w 122295"/>
                <a:gd name="connsiteY10" fmla="*/ 19642 h 224830"/>
                <a:gd name="connsiteX11" fmla="*/ 101261 w 122295"/>
                <a:gd name="connsiteY11" fmla="*/ 1354 h 224830"/>
                <a:gd name="connsiteX12" fmla="*/ 119549 w 122295"/>
                <a:gd name="connsiteY12" fmla="*/ 1354 h 224830"/>
                <a:gd name="connsiteX13" fmla="*/ 119549 w 122295"/>
                <a:gd name="connsiteY13" fmla="*/ 37930 h 224830"/>
                <a:gd name="connsiteX14" fmla="*/ 119549 w 122295"/>
                <a:gd name="connsiteY14" fmla="*/ 92794 h 22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295" h="224830">
                  <a:moveTo>
                    <a:pt x="119549" y="92794"/>
                  </a:moveTo>
                  <a:lnTo>
                    <a:pt x="119549" y="184234"/>
                  </a:lnTo>
                  <a:lnTo>
                    <a:pt x="119549" y="220810"/>
                  </a:lnTo>
                  <a:cubicBezTo>
                    <a:pt x="108881" y="226906"/>
                    <a:pt x="70781" y="225382"/>
                    <a:pt x="55541" y="220810"/>
                  </a:cubicBezTo>
                  <a:cubicBezTo>
                    <a:pt x="40301" y="216238"/>
                    <a:pt x="28109" y="193378"/>
                    <a:pt x="28109" y="193378"/>
                  </a:cubicBezTo>
                  <a:cubicBezTo>
                    <a:pt x="20489" y="184234"/>
                    <a:pt x="9821" y="165946"/>
                    <a:pt x="9821" y="165946"/>
                  </a:cubicBezTo>
                  <a:cubicBezTo>
                    <a:pt x="5249" y="155278"/>
                    <a:pt x="677" y="129370"/>
                    <a:pt x="677" y="129370"/>
                  </a:cubicBezTo>
                  <a:cubicBezTo>
                    <a:pt x="-847" y="115654"/>
                    <a:pt x="677" y="83650"/>
                    <a:pt x="677" y="83650"/>
                  </a:cubicBezTo>
                  <a:cubicBezTo>
                    <a:pt x="5249" y="71458"/>
                    <a:pt x="28109" y="56218"/>
                    <a:pt x="28109" y="56218"/>
                  </a:cubicBezTo>
                  <a:cubicBezTo>
                    <a:pt x="35729" y="45550"/>
                    <a:pt x="46397" y="19642"/>
                    <a:pt x="46397" y="19642"/>
                  </a:cubicBezTo>
                  <a:cubicBezTo>
                    <a:pt x="55541" y="13546"/>
                    <a:pt x="82973" y="19642"/>
                    <a:pt x="82973" y="19642"/>
                  </a:cubicBezTo>
                  <a:cubicBezTo>
                    <a:pt x="92117" y="16594"/>
                    <a:pt x="101261" y="1354"/>
                    <a:pt x="101261" y="1354"/>
                  </a:cubicBezTo>
                  <a:cubicBezTo>
                    <a:pt x="107357" y="-1694"/>
                    <a:pt x="119549" y="1354"/>
                    <a:pt x="119549" y="1354"/>
                  </a:cubicBezTo>
                  <a:cubicBezTo>
                    <a:pt x="122597" y="7450"/>
                    <a:pt x="118025" y="19642"/>
                    <a:pt x="119549" y="37930"/>
                  </a:cubicBezTo>
                  <a:cubicBezTo>
                    <a:pt x="121073" y="56218"/>
                    <a:pt x="124883" y="83650"/>
                    <a:pt x="119549" y="92794"/>
                  </a:cubicBezTo>
                  <a:close/>
                </a:path>
              </a:pathLst>
            </a:custGeom>
            <a:solidFill>
              <a:srgbClr val="F621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フリーフォーム: 図形 9">
              <a:extLst>
                <a:ext uri="{FF2B5EF4-FFF2-40B4-BE49-F238E27FC236}">
                  <a16:creationId xmlns:a16="http://schemas.microsoft.com/office/drawing/2014/main" id="{862B8CB5-9463-76C0-A0D8-D65F64CC2B63}"/>
                </a:ext>
              </a:extLst>
            </p:cNvPr>
            <p:cNvSpPr/>
            <p:nvPr/>
          </p:nvSpPr>
          <p:spPr>
            <a:xfrm>
              <a:off x="8355174" y="4507294"/>
              <a:ext cx="738425" cy="1009541"/>
            </a:xfrm>
            <a:custGeom>
              <a:avLst/>
              <a:gdLst>
                <a:gd name="connsiteX0" fmla="*/ 433154 w 738425"/>
                <a:gd name="connsiteY0" fmla="*/ 9843 h 1009541"/>
                <a:gd name="connsiteX1" fmla="*/ 533738 w 738425"/>
                <a:gd name="connsiteY1" fmla="*/ 28131 h 1009541"/>
                <a:gd name="connsiteX2" fmla="*/ 579458 w 738425"/>
                <a:gd name="connsiteY2" fmla="*/ 92139 h 1009541"/>
                <a:gd name="connsiteX3" fmla="*/ 643466 w 738425"/>
                <a:gd name="connsiteY3" fmla="*/ 119571 h 1009541"/>
                <a:gd name="connsiteX4" fmla="*/ 680042 w 738425"/>
                <a:gd name="connsiteY4" fmla="*/ 183579 h 1009541"/>
                <a:gd name="connsiteX5" fmla="*/ 716618 w 738425"/>
                <a:gd name="connsiteY5" fmla="*/ 238443 h 1009541"/>
                <a:gd name="connsiteX6" fmla="*/ 734906 w 738425"/>
                <a:gd name="connsiteY6" fmla="*/ 339027 h 1009541"/>
                <a:gd name="connsiteX7" fmla="*/ 734906 w 738425"/>
                <a:gd name="connsiteY7" fmla="*/ 430467 h 1009541"/>
                <a:gd name="connsiteX8" fmla="*/ 698330 w 738425"/>
                <a:gd name="connsiteY8" fmla="*/ 457899 h 1009541"/>
                <a:gd name="connsiteX9" fmla="*/ 661754 w 738425"/>
                <a:gd name="connsiteY9" fmla="*/ 476187 h 1009541"/>
                <a:gd name="connsiteX10" fmla="*/ 625178 w 738425"/>
                <a:gd name="connsiteY10" fmla="*/ 531051 h 1009541"/>
                <a:gd name="connsiteX11" fmla="*/ 579458 w 738425"/>
                <a:gd name="connsiteY11" fmla="*/ 585915 h 1009541"/>
                <a:gd name="connsiteX12" fmla="*/ 570314 w 738425"/>
                <a:gd name="connsiteY12" fmla="*/ 595059 h 1009541"/>
                <a:gd name="connsiteX13" fmla="*/ 533738 w 738425"/>
                <a:gd name="connsiteY13" fmla="*/ 613347 h 1009541"/>
                <a:gd name="connsiteX14" fmla="*/ 533738 w 738425"/>
                <a:gd name="connsiteY14" fmla="*/ 613347 h 1009541"/>
                <a:gd name="connsiteX15" fmla="*/ 533738 w 738425"/>
                <a:gd name="connsiteY15" fmla="*/ 631635 h 1009541"/>
                <a:gd name="connsiteX16" fmla="*/ 552026 w 738425"/>
                <a:gd name="connsiteY16" fmla="*/ 649923 h 1009541"/>
                <a:gd name="connsiteX17" fmla="*/ 625178 w 738425"/>
                <a:gd name="connsiteY17" fmla="*/ 732219 h 1009541"/>
                <a:gd name="connsiteX18" fmla="*/ 661754 w 738425"/>
                <a:gd name="connsiteY18" fmla="*/ 832803 h 1009541"/>
                <a:gd name="connsiteX19" fmla="*/ 680042 w 738425"/>
                <a:gd name="connsiteY19" fmla="*/ 979107 h 1009541"/>
                <a:gd name="connsiteX20" fmla="*/ 680042 w 738425"/>
                <a:gd name="connsiteY20" fmla="*/ 1006539 h 1009541"/>
                <a:gd name="connsiteX21" fmla="*/ 670898 w 738425"/>
                <a:gd name="connsiteY21" fmla="*/ 933387 h 1009541"/>
                <a:gd name="connsiteX22" fmla="*/ 625178 w 738425"/>
                <a:gd name="connsiteY22" fmla="*/ 814515 h 1009541"/>
                <a:gd name="connsiteX23" fmla="*/ 579458 w 738425"/>
                <a:gd name="connsiteY23" fmla="*/ 759651 h 1009541"/>
                <a:gd name="connsiteX24" fmla="*/ 524594 w 738425"/>
                <a:gd name="connsiteY24" fmla="*/ 732219 h 1009541"/>
                <a:gd name="connsiteX25" fmla="*/ 442298 w 738425"/>
                <a:gd name="connsiteY25" fmla="*/ 677355 h 1009541"/>
                <a:gd name="connsiteX26" fmla="*/ 396578 w 738425"/>
                <a:gd name="connsiteY26" fmla="*/ 659067 h 1009541"/>
                <a:gd name="connsiteX27" fmla="*/ 378290 w 738425"/>
                <a:gd name="connsiteY27" fmla="*/ 622491 h 1009541"/>
                <a:gd name="connsiteX28" fmla="*/ 378290 w 738425"/>
                <a:gd name="connsiteY28" fmla="*/ 604203 h 1009541"/>
                <a:gd name="connsiteX29" fmla="*/ 360002 w 738425"/>
                <a:gd name="connsiteY29" fmla="*/ 595059 h 1009541"/>
                <a:gd name="connsiteX30" fmla="*/ 277706 w 738425"/>
                <a:gd name="connsiteY30" fmla="*/ 585915 h 1009541"/>
                <a:gd name="connsiteX31" fmla="*/ 177122 w 738425"/>
                <a:gd name="connsiteY31" fmla="*/ 585915 h 1009541"/>
                <a:gd name="connsiteX32" fmla="*/ 122258 w 738425"/>
                <a:gd name="connsiteY32" fmla="*/ 576771 h 1009541"/>
                <a:gd name="connsiteX33" fmla="*/ 85682 w 738425"/>
                <a:gd name="connsiteY33" fmla="*/ 567627 h 1009541"/>
                <a:gd name="connsiteX34" fmla="*/ 76538 w 738425"/>
                <a:gd name="connsiteY34" fmla="*/ 558483 h 1009541"/>
                <a:gd name="connsiteX35" fmla="*/ 67394 w 738425"/>
                <a:gd name="connsiteY35" fmla="*/ 521907 h 1009541"/>
                <a:gd name="connsiteX36" fmla="*/ 85682 w 738425"/>
                <a:gd name="connsiteY36" fmla="*/ 485331 h 1009541"/>
                <a:gd name="connsiteX37" fmla="*/ 103970 w 738425"/>
                <a:gd name="connsiteY37" fmla="*/ 457899 h 1009541"/>
                <a:gd name="connsiteX38" fmla="*/ 113114 w 738425"/>
                <a:gd name="connsiteY38" fmla="*/ 457899 h 1009541"/>
                <a:gd name="connsiteX39" fmla="*/ 67394 w 738425"/>
                <a:gd name="connsiteY39" fmla="*/ 430467 h 1009541"/>
                <a:gd name="connsiteX40" fmla="*/ 39962 w 738425"/>
                <a:gd name="connsiteY40" fmla="*/ 439611 h 1009541"/>
                <a:gd name="connsiteX41" fmla="*/ 21674 w 738425"/>
                <a:gd name="connsiteY41" fmla="*/ 403035 h 1009541"/>
                <a:gd name="connsiteX42" fmla="*/ 3386 w 738425"/>
                <a:gd name="connsiteY42" fmla="*/ 357315 h 1009541"/>
                <a:gd name="connsiteX43" fmla="*/ 3386 w 738425"/>
                <a:gd name="connsiteY43" fmla="*/ 302451 h 1009541"/>
                <a:gd name="connsiteX44" fmla="*/ 3386 w 738425"/>
                <a:gd name="connsiteY44" fmla="*/ 165291 h 1009541"/>
                <a:gd name="connsiteX45" fmla="*/ 3386 w 738425"/>
                <a:gd name="connsiteY45" fmla="*/ 147003 h 1009541"/>
                <a:gd name="connsiteX46" fmla="*/ 49106 w 738425"/>
                <a:gd name="connsiteY46" fmla="*/ 82995 h 1009541"/>
                <a:gd name="connsiteX47" fmla="*/ 177122 w 738425"/>
                <a:gd name="connsiteY47" fmla="*/ 46419 h 1009541"/>
                <a:gd name="connsiteX48" fmla="*/ 268562 w 738425"/>
                <a:gd name="connsiteY48" fmla="*/ 18987 h 1009541"/>
                <a:gd name="connsiteX49" fmla="*/ 369146 w 738425"/>
                <a:gd name="connsiteY49" fmla="*/ 699 h 1009541"/>
                <a:gd name="connsiteX50" fmla="*/ 433154 w 738425"/>
                <a:gd name="connsiteY50" fmla="*/ 9843 h 100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38425" h="1009541">
                  <a:moveTo>
                    <a:pt x="433154" y="9843"/>
                  </a:moveTo>
                  <a:cubicBezTo>
                    <a:pt x="460586" y="14415"/>
                    <a:pt x="509354" y="14415"/>
                    <a:pt x="533738" y="28131"/>
                  </a:cubicBezTo>
                  <a:cubicBezTo>
                    <a:pt x="558122" y="41847"/>
                    <a:pt x="561170" y="76899"/>
                    <a:pt x="579458" y="92139"/>
                  </a:cubicBezTo>
                  <a:cubicBezTo>
                    <a:pt x="597746" y="107379"/>
                    <a:pt x="626702" y="104331"/>
                    <a:pt x="643466" y="119571"/>
                  </a:cubicBezTo>
                  <a:cubicBezTo>
                    <a:pt x="660230" y="134811"/>
                    <a:pt x="667850" y="163767"/>
                    <a:pt x="680042" y="183579"/>
                  </a:cubicBezTo>
                  <a:cubicBezTo>
                    <a:pt x="692234" y="203391"/>
                    <a:pt x="707474" y="212535"/>
                    <a:pt x="716618" y="238443"/>
                  </a:cubicBezTo>
                  <a:cubicBezTo>
                    <a:pt x="725762" y="264351"/>
                    <a:pt x="731858" y="307023"/>
                    <a:pt x="734906" y="339027"/>
                  </a:cubicBezTo>
                  <a:cubicBezTo>
                    <a:pt x="737954" y="371031"/>
                    <a:pt x="741002" y="410655"/>
                    <a:pt x="734906" y="430467"/>
                  </a:cubicBezTo>
                  <a:cubicBezTo>
                    <a:pt x="728810" y="450279"/>
                    <a:pt x="710522" y="450279"/>
                    <a:pt x="698330" y="457899"/>
                  </a:cubicBezTo>
                  <a:cubicBezTo>
                    <a:pt x="686138" y="465519"/>
                    <a:pt x="673946" y="463995"/>
                    <a:pt x="661754" y="476187"/>
                  </a:cubicBezTo>
                  <a:cubicBezTo>
                    <a:pt x="649562" y="488379"/>
                    <a:pt x="625178" y="531051"/>
                    <a:pt x="625178" y="531051"/>
                  </a:cubicBezTo>
                  <a:cubicBezTo>
                    <a:pt x="611462" y="549339"/>
                    <a:pt x="588602" y="575247"/>
                    <a:pt x="579458" y="585915"/>
                  </a:cubicBezTo>
                  <a:cubicBezTo>
                    <a:pt x="570314" y="596583"/>
                    <a:pt x="570314" y="595059"/>
                    <a:pt x="570314" y="595059"/>
                  </a:cubicBezTo>
                  <a:cubicBezTo>
                    <a:pt x="562694" y="599631"/>
                    <a:pt x="533738" y="613347"/>
                    <a:pt x="533738" y="613347"/>
                  </a:cubicBezTo>
                  <a:lnTo>
                    <a:pt x="533738" y="613347"/>
                  </a:lnTo>
                  <a:lnTo>
                    <a:pt x="533738" y="631635"/>
                  </a:lnTo>
                  <a:cubicBezTo>
                    <a:pt x="536786" y="637731"/>
                    <a:pt x="536786" y="633159"/>
                    <a:pt x="552026" y="649923"/>
                  </a:cubicBezTo>
                  <a:cubicBezTo>
                    <a:pt x="567266" y="666687"/>
                    <a:pt x="606890" y="701739"/>
                    <a:pt x="625178" y="732219"/>
                  </a:cubicBezTo>
                  <a:cubicBezTo>
                    <a:pt x="643466" y="762699"/>
                    <a:pt x="652610" y="791655"/>
                    <a:pt x="661754" y="832803"/>
                  </a:cubicBezTo>
                  <a:cubicBezTo>
                    <a:pt x="670898" y="873951"/>
                    <a:pt x="680042" y="979107"/>
                    <a:pt x="680042" y="979107"/>
                  </a:cubicBezTo>
                  <a:cubicBezTo>
                    <a:pt x="683090" y="1008063"/>
                    <a:pt x="681566" y="1014159"/>
                    <a:pt x="680042" y="1006539"/>
                  </a:cubicBezTo>
                  <a:cubicBezTo>
                    <a:pt x="678518" y="998919"/>
                    <a:pt x="680042" y="965391"/>
                    <a:pt x="670898" y="933387"/>
                  </a:cubicBezTo>
                  <a:cubicBezTo>
                    <a:pt x="661754" y="901383"/>
                    <a:pt x="640418" y="843471"/>
                    <a:pt x="625178" y="814515"/>
                  </a:cubicBezTo>
                  <a:cubicBezTo>
                    <a:pt x="609938" y="785559"/>
                    <a:pt x="596222" y="773367"/>
                    <a:pt x="579458" y="759651"/>
                  </a:cubicBezTo>
                  <a:cubicBezTo>
                    <a:pt x="562694" y="745935"/>
                    <a:pt x="547454" y="745935"/>
                    <a:pt x="524594" y="732219"/>
                  </a:cubicBezTo>
                  <a:cubicBezTo>
                    <a:pt x="501734" y="718503"/>
                    <a:pt x="463634" y="689547"/>
                    <a:pt x="442298" y="677355"/>
                  </a:cubicBezTo>
                  <a:cubicBezTo>
                    <a:pt x="420962" y="665163"/>
                    <a:pt x="396578" y="659067"/>
                    <a:pt x="396578" y="659067"/>
                  </a:cubicBezTo>
                  <a:cubicBezTo>
                    <a:pt x="385910" y="649923"/>
                    <a:pt x="378290" y="622491"/>
                    <a:pt x="378290" y="622491"/>
                  </a:cubicBezTo>
                  <a:cubicBezTo>
                    <a:pt x="375242" y="613347"/>
                    <a:pt x="378290" y="604203"/>
                    <a:pt x="378290" y="604203"/>
                  </a:cubicBezTo>
                  <a:cubicBezTo>
                    <a:pt x="375242" y="599631"/>
                    <a:pt x="376766" y="598107"/>
                    <a:pt x="360002" y="595059"/>
                  </a:cubicBezTo>
                  <a:cubicBezTo>
                    <a:pt x="343238" y="592011"/>
                    <a:pt x="308186" y="587439"/>
                    <a:pt x="277706" y="585915"/>
                  </a:cubicBezTo>
                  <a:cubicBezTo>
                    <a:pt x="247226" y="584391"/>
                    <a:pt x="203030" y="587439"/>
                    <a:pt x="177122" y="585915"/>
                  </a:cubicBezTo>
                  <a:cubicBezTo>
                    <a:pt x="151214" y="584391"/>
                    <a:pt x="122258" y="576771"/>
                    <a:pt x="122258" y="576771"/>
                  </a:cubicBezTo>
                  <a:cubicBezTo>
                    <a:pt x="107018" y="573723"/>
                    <a:pt x="85682" y="567627"/>
                    <a:pt x="85682" y="567627"/>
                  </a:cubicBezTo>
                  <a:cubicBezTo>
                    <a:pt x="78062" y="564579"/>
                    <a:pt x="76538" y="558483"/>
                    <a:pt x="76538" y="558483"/>
                  </a:cubicBezTo>
                  <a:cubicBezTo>
                    <a:pt x="73490" y="550863"/>
                    <a:pt x="67394" y="521907"/>
                    <a:pt x="67394" y="521907"/>
                  </a:cubicBezTo>
                  <a:cubicBezTo>
                    <a:pt x="68918" y="509715"/>
                    <a:pt x="85682" y="485331"/>
                    <a:pt x="85682" y="485331"/>
                  </a:cubicBezTo>
                  <a:cubicBezTo>
                    <a:pt x="91778" y="474663"/>
                    <a:pt x="103970" y="457899"/>
                    <a:pt x="103970" y="457899"/>
                  </a:cubicBezTo>
                  <a:cubicBezTo>
                    <a:pt x="108542" y="453327"/>
                    <a:pt x="113114" y="457899"/>
                    <a:pt x="113114" y="457899"/>
                  </a:cubicBezTo>
                  <a:cubicBezTo>
                    <a:pt x="107018" y="453327"/>
                    <a:pt x="79586" y="433515"/>
                    <a:pt x="67394" y="430467"/>
                  </a:cubicBezTo>
                  <a:cubicBezTo>
                    <a:pt x="55202" y="427419"/>
                    <a:pt x="47582" y="444183"/>
                    <a:pt x="39962" y="439611"/>
                  </a:cubicBezTo>
                  <a:cubicBezTo>
                    <a:pt x="32342" y="435039"/>
                    <a:pt x="21674" y="403035"/>
                    <a:pt x="21674" y="403035"/>
                  </a:cubicBezTo>
                  <a:cubicBezTo>
                    <a:pt x="15578" y="389319"/>
                    <a:pt x="6434" y="374079"/>
                    <a:pt x="3386" y="357315"/>
                  </a:cubicBezTo>
                  <a:cubicBezTo>
                    <a:pt x="338" y="340551"/>
                    <a:pt x="3386" y="302451"/>
                    <a:pt x="3386" y="302451"/>
                  </a:cubicBezTo>
                  <a:lnTo>
                    <a:pt x="3386" y="165291"/>
                  </a:lnTo>
                  <a:cubicBezTo>
                    <a:pt x="3386" y="139383"/>
                    <a:pt x="-4234" y="160719"/>
                    <a:pt x="3386" y="147003"/>
                  </a:cubicBezTo>
                  <a:cubicBezTo>
                    <a:pt x="11006" y="133287"/>
                    <a:pt x="20150" y="99759"/>
                    <a:pt x="49106" y="82995"/>
                  </a:cubicBezTo>
                  <a:cubicBezTo>
                    <a:pt x="78062" y="66231"/>
                    <a:pt x="177122" y="46419"/>
                    <a:pt x="177122" y="46419"/>
                  </a:cubicBezTo>
                  <a:cubicBezTo>
                    <a:pt x="213698" y="35751"/>
                    <a:pt x="236558" y="26607"/>
                    <a:pt x="268562" y="18987"/>
                  </a:cubicBezTo>
                  <a:cubicBezTo>
                    <a:pt x="300566" y="11367"/>
                    <a:pt x="343238" y="3747"/>
                    <a:pt x="369146" y="699"/>
                  </a:cubicBezTo>
                  <a:cubicBezTo>
                    <a:pt x="395054" y="-2349"/>
                    <a:pt x="405722" y="5271"/>
                    <a:pt x="433154" y="9843"/>
                  </a:cubicBez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 name="フリーフォーム: 図形 1">
              <a:extLst>
                <a:ext uri="{FF2B5EF4-FFF2-40B4-BE49-F238E27FC236}">
                  <a16:creationId xmlns:a16="http://schemas.microsoft.com/office/drawing/2014/main" id="{AE55BC33-29E7-0782-3449-8E6DBCB27A0B}"/>
                </a:ext>
              </a:extLst>
            </p:cNvPr>
            <p:cNvSpPr/>
            <p:nvPr/>
          </p:nvSpPr>
          <p:spPr>
            <a:xfrm>
              <a:off x="3877830" y="1836537"/>
              <a:ext cx="1043360" cy="1109434"/>
            </a:xfrm>
            <a:custGeom>
              <a:avLst/>
              <a:gdLst>
                <a:gd name="connsiteX0" fmla="*/ 1018316 w 1043360"/>
                <a:gd name="connsiteY0" fmla="*/ 10018 h 1109434"/>
                <a:gd name="connsiteX1" fmla="*/ 698720 w 1043360"/>
                <a:gd name="connsiteY1" fmla="*/ 10018 h 1109434"/>
                <a:gd name="connsiteX2" fmla="*/ 414634 w 1043360"/>
                <a:gd name="connsiteY2" fmla="*/ 81040 h 1109434"/>
                <a:gd name="connsiteX3" fmla="*/ 201570 w 1043360"/>
                <a:gd name="connsiteY3" fmla="*/ 249715 h 1109434"/>
                <a:gd name="connsiteX4" fmla="*/ 112793 w 1043360"/>
                <a:gd name="connsiteY4" fmla="*/ 382880 h 1109434"/>
                <a:gd name="connsiteX5" fmla="*/ 15139 w 1043360"/>
                <a:gd name="connsiteY5" fmla="*/ 587067 h 1109434"/>
                <a:gd name="connsiteX6" fmla="*/ 6261 w 1043360"/>
                <a:gd name="connsiteY6" fmla="*/ 729110 h 1109434"/>
                <a:gd name="connsiteX7" fmla="*/ 6261 w 1043360"/>
                <a:gd name="connsiteY7" fmla="*/ 897785 h 1109434"/>
                <a:gd name="connsiteX8" fmla="*/ 86160 w 1043360"/>
                <a:gd name="connsiteY8" fmla="*/ 968807 h 1109434"/>
                <a:gd name="connsiteX9" fmla="*/ 228203 w 1043360"/>
                <a:gd name="connsiteY9" fmla="*/ 1022073 h 1109434"/>
                <a:gd name="connsiteX10" fmla="*/ 361368 w 1043360"/>
                <a:gd name="connsiteY10" fmla="*/ 1066461 h 1109434"/>
                <a:gd name="connsiteX11" fmla="*/ 521166 w 1043360"/>
                <a:gd name="connsiteY11" fmla="*/ 1101972 h 1109434"/>
                <a:gd name="connsiteX12" fmla="*/ 574432 w 1043360"/>
                <a:gd name="connsiteY12" fmla="*/ 1101972 h 1109434"/>
                <a:gd name="connsiteX13" fmla="*/ 672086 w 1043360"/>
                <a:gd name="connsiteY13" fmla="*/ 1022073 h 1109434"/>
                <a:gd name="connsiteX14" fmla="*/ 760863 w 1043360"/>
                <a:gd name="connsiteY14" fmla="*/ 986562 h 1109434"/>
                <a:gd name="connsiteX15" fmla="*/ 831885 w 1043360"/>
                <a:gd name="connsiteY15" fmla="*/ 951051 h 1109434"/>
                <a:gd name="connsiteX16" fmla="*/ 894028 w 1043360"/>
                <a:gd name="connsiteY16" fmla="*/ 853397 h 1109434"/>
                <a:gd name="connsiteX17" fmla="*/ 929539 w 1043360"/>
                <a:gd name="connsiteY17" fmla="*/ 675844 h 1109434"/>
                <a:gd name="connsiteX18" fmla="*/ 965050 w 1043360"/>
                <a:gd name="connsiteY18" fmla="*/ 471657 h 1109434"/>
                <a:gd name="connsiteX19" fmla="*/ 1009438 w 1043360"/>
                <a:gd name="connsiteY19" fmla="*/ 302981 h 1109434"/>
                <a:gd name="connsiteX20" fmla="*/ 1018316 w 1043360"/>
                <a:gd name="connsiteY20" fmla="*/ 98795 h 1109434"/>
                <a:gd name="connsiteX21" fmla="*/ 1018316 w 1043360"/>
                <a:gd name="connsiteY21" fmla="*/ 10018 h 110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3360" h="1109434">
                  <a:moveTo>
                    <a:pt x="1018316" y="10018"/>
                  </a:moveTo>
                  <a:cubicBezTo>
                    <a:pt x="965050" y="-4778"/>
                    <a:pt x="799334" y="-1819"/>
                    <a:pt x="698720" y="10018"/>
                  </a:cubicBezTo>
                  <a:cubicBezTo>
                    <a:pt x="598106" y="21855"/>
                    <a:pt x="497492" y="41091"/>
                    <a:pt x="414634" y="81040"/>
                  </a:cubicBezTo>
                  <a:cubicBezTo>
                    <a:pt x="331776" y="120989"/>
                    <a:pt x="251877" y="199408"/>
                    <a:pt x="201570" y="249715"/>
                  </a:cubicBezTo>
                  <a:cubicBezTo>
                    <a:pt x="151263" y="300022"/>
                    <a:pt x="143865" y="326655"/>
                    <a:pt x="112793" y="382880"/>
                  </a:cubicBezTo>
                  <a:cubicBezTo>
                    <a:pt x="81721" y="439105"/>
                    <a:pt x="32894" y="529362"/>
                    <a:pt x="15139" y="587067"/>
                  </a:cubicBezTo>
                  <a:cubicBezTo>
                    <a:pt x="-2616" y="644772"/>
                    <a:pt x="7741" y="677324"/>
                    <a:pt x="6261" y="729110"/>
                  </a:cubicBezTo>
                  <a:cubicBezTo>
                    <a:pt x="4781" y="780896"/>
                    <a:pt x="-7055" y="857836"/>
                    <a:pt x="6261" y="897785"/>
                  </a:cubicBezTo>
                  <a:cubicBezTo>
                    <a:pt x="19577" y="937734"/>
                    <a:pt x="49170" y="948092"/>
                    <a:pt x="86160" y="968807"/>
                  </a:cubicBezTo>
                  <a:cubicBezTo>
                    <a:pt x="123150" y="989522"/>
                    <a:pt x="182335" y="1005797"/>
                    <a:pt x="228203" y="1022073"/>
                  </a:cubicBezTo>
                  <a:cubicBezTo>
                    <a:pt x="274071" y="1038349"/>
                    <a:pt x="312541" y="1053145"/>
                    <a:pt x="361368" y="1066461"/>
                  </a:cubicBezTo>
                  <a:cubicBezTo>
                    <a:pt x="410195" y="1079777"/>
                    <a:pt x="485655" y="1096054"/>
                    <a:pt x="521166" y="1101972"/>
                  </a:cubicBezTo>
                  <a:cubicBezTo>
                    <a:pt x="556677" y="1107890"/>
                    <a:pt x="549279" y="1115289"/>
                    <a:pt x="574432" y="1101972"/>
                  </a:cubicBezTo>
                  <a:cubicBezTo>
                    <a:pt x="599585" y="1088655"/>
                    <a:pt x="641014" y="1041308"/>
                    <a:pt x="672086" y="1022073"/>
                  </a:cubicBezTo>
                  <a:cubicBezTo>
                    <a:pt x="703158" y="1002838"/>
                    <a:pt x="734230" y="998399"/>
                    <a:pt x="760863" y="986562"/>
                  </a:cubicBezTo>
                  <a:cubicBezTo>
                    <a:pt x="787496" y="974725"/>
                    <a:pt x="809691" y="973245"/>
                    <a:pt x="831885" y="951051"/>
                  </a:cubicBezTo>
                  <a:cubicBezTo>
                    <a:pt x="854079" y="928857"/>
                    <a:pt x="877752" y="899265"/>
                    <a:pt x="894028" y="853397"/>
                  </a:cubicBezTo>
                  <a:cubicBezTo>
                    <a:pt x="910304" y="807529"/>
                    <a:pt x="917702" y="739467"/>
                    <a:pt x="929539" y="675844"/>
                  </a:cubicBezTo>
                  <a:cubicBezTo>
                    <a:pt x="941376" y="612221"/>
                    <a:pt x="951733" y="533801"/>
                    <a:pt x="965050" y="471657"/>
                  </a:cubicBezTo>
                  <a:cubicBezTo>
                    <a:pt x="978366" y="409513"/>
                    <a:pt x="1000560" y="365125"/>
                    <a:pt x="1009438" y="302981"/>
                  </a:cubicBezTo>
                  <a:cubicBezTo>
                    <a:pt x="1018316" y="240837"/>
                    <a:pt x="1012397" y="146143"/>
                    <a:pt x="1018316" y="98795"/>
                  </a:cubicBezTo>
                  <a:cubicBezTo>
                    <a:pt x="1024235" y="51448"/>
                    <a:pt x="1071582" y="24814"/>
                    <a:pt x="1018316" y="10018"/>
                  </a:cubicBezTo>
                  <a:close/>
                </a:path>
              </a:pathLst>
            </a:custGeom>
            <a:solidFill>
              <a:srgbClr val="F621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2" name="テキスト ボックス 11">
            <a:extLst>
              <a:ext uri="{FF2B5EF4-FFF2-40B4-BE49-F238E27FC236}">
                <a16:creationId xmlns:a16="http://schemas.microsoft.com/office/drawing/2014/main" id="{B8ADEF8A-D09C-FBD5-F1C6-CF70F7094BE5}"/>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14</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3" name="ハート 12">
            <a:extLst>
              <a:ext uri="{FF2B5EF4-FFF2-40B4-BE49-F238E27FC236}">
                <a16:creationId xmlns:a16="http://schemas.microsoft.com/office/drawing/2014/main" id="{4A4E024C-7E3E-D606-75F3-180AEC1FBF27}"/>
              </a:ext>
            </a:extLst>
          </p:cNvPr>
          <p:cNvSpPr/>
          <p:nvPr/>
        </p:nvSpPr>
        <p:spPr>
          <a:xfrm>
            <a:off x="96028" y="121874"/>
            <a:ext cx="423376" cy="365760"/>
          </a:xfrm>
          <a:prstGeom prst="heart">
            <a:avLst/>
          </a:prstGeom>
          <a:solidFill>
            <a:srgbClr val="FFCC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3696001"/>
      </p:ext>
    </p:extLst>
  </p:cSld>
  <p:clrMapOvr>
    <a:masterClrMapping/>
  </p:clrMapOvr>
  <mc:AlternateContent xmlns:mc="http://schemas.openxmlformats.org/markup-compatibility/2006" xmlns:p14="http://schemas.microsoft.com/office/powerpoint/2010/main">
    <mc:Choice Requires="p14">
      <p:transition spd="slow" p14:dur="2000" advTm="8859"/>
    </mc:Choice>
    <mc:Fallback xmlns="">
      <p:transition spd="slow" advTm="885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A9A74-8FA9-FF2E-8ADC-542642657D5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8D78D9C-0D74-A603-59C4-71462CD1CFC3}"/>
              </a:ext>
            </a:extLst>
          </p:cNvPr>
          <p:cNvSpPr txBox="1"/>
          <p:nvPr/>
        </p:nvSpPr>
        <p:spPr>
          <a:xfrm>
            <a:off x="874294" y="951978"/>
            <a:ext cx="104434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C5F3"/>
                </a:highlight>
                <a:uLnTx/>
                <a:uFillTx/>
                <a:latin typeface="HGPｺﾞｼｯｸE" panose="020B0900000000000000" pitchFamily="50" charset="-128"/>
                <a:ea typeface="HGPｺﾞｼｯｸE" panose="020B0900000000000000" pitchFamily="50" charset="-128"/>
                <a:cs typeface="+mn-cs"/>
              </a:rPr>
              <a:t>脳が傷つくのは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C5F3"/>
                </a:highlight>
                <a:uLnTx/>
                <a:uFillTx/>
                <a:latin typeface="HGPｺﾞｼｯｸE" panose="020B0900000000000000" pitchFamily="50" charset="-128"/>
                <a:ea typeface="HGPｺﾞｼｯｸE" panose="020B0900000000000000" pitchFamily="50" charset="-128"/>
                <a:cs typeface="+mn-cs"/>
              </a:rPr>
              <a:t>どんな仕組みで？</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スマホの強い刺激で、本能的な部分に血が集まり、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前頭前野や海馬に血が届きにくくなる。</a:t>
            </a:r>
          </a:p>
        </p:txBody>
      </p:sp>
      <p:sp>
        <p:nvSpPr>
          <p:cNvPr id="2" name="四角形: 角を丸くする 1">
            <a:extLst>
              <a:ext uri="{FF2B5EF4-FFF2-40B4-BE49-F238E27FC236}">
                <a16:creationId xmlns:a16="http://schemas.microsoft.com/office/drawing/2014/main" id="{2E4027C8-BBFA-ADBA-1740-9492A015DE51}"/>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16114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ltVert">
          <a:fgClr>
            <a:schemeClr val="accent6">
              <a:lumMod val="20000"/>
              <a:lumOff val="80000"/>
            </a:schemeClr>
          </a:fgClr>
          <a:bgClr>
            <a:schemeClr val="bg1"/>
          </a:bgClr>
        </a:pattFill>
        <a:effectLst/>
      </p:bgPr>
    </p:bg>
    <p:spTree>
      <p:nvGrpSpPr>
        <p:cNvPr id="1" name="">
          <a:extLst>
            <a:ext uri="{FF2B5EF4-FFF2-40B4-BE49-F238E27FC236}">
              <a16:creationId xmlns:a16="http://schemas.microsoft.com/office/drawing/2014/main" id="{260B954B-FF9A-DD1E-A75B-A4D98893C63B}"/>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8B9329D-32BD-D114-21E0-F1FFC8E150DE}"/>
              </a:ext>
            </a:extLst>
          </p:cNvPr>
          <p:cNvSpPr txBox="1"/>
          <p:nvPr/>
        </p:nvSpPr>
        <p:spPr>
          <a:xfrm>
            <a:off x="874294" y="262167"/>
            <a:ext cx="10443411" cy="6986528"/>
          </a:xfrm>
          <a:prstGeom prst="rect">
            <a:avLst/>
          </a:prstGeom>
          <a:noFill/>
        </p:spPr>
        <p:txBody>
          <a:bodyPr wrap="square" rtlCol="0">
            <a:spAutoFit/>
          </a:bodyPr>
          <a:lstStyle/>
          <a:p>
            <a:r>
              <a:rPr kumimoji="1" lang="en-US" altLang="ja-JP" sz="3200" dirty="0">
                <a:latin typeface="HGPｺﾞｼｯｸE" panose="020B0900000000000000" pitchFamily="50" charset="-128"/>
                <a:ea typeface="HGPｺﾞｼｯｸE" panose="020B0900000000000000" pitchFamily="50" charset="-128"/>
              </a:rPr>
              <a:t>Q</a:t>
            </a:r>
            <a:r>
              <a:rPr kumimoji="1" lang="ja-JP" altLang="en-US" sz="3200" dirty="0">
                <a:latin typeface="HGPｺﾞｼｯｸE" panose="020B0900000000000000" pitchFamily="50" charset="-128"/>
                <a:ea typeface="HGPｺﾞｼｯｸE" panose="020B0900000000000000" pitchFamily="50" charset="-128"/>
              </a:rPr>
              <a:t>：　スマホはよくないと言われているけど、実際どうなの？　</a:t>
            </a:r>
            <a:endParaRPr kumimoji="1" lang="en-US" altLang="ja-JP" sz="3200" dirty="0">
              <a:latin typeface="HGPｺﾞｼｯｸE" panose="020B0900000000000000" pitchFamily="50" charset="-128"/>
              <a:ea typeface="HGPｺﾞｼｯｸE" panose="020B0900000000000000" pitchFamily="50" charset="-128"/>
            </a:endParaRPr>
          </a:p>
          <a:p>
            <a:r>
              <a:rPr kumimoji="1" lang="ja-JP" altLang="en-US" sz="3200" dirty="0">
                <a:latin typeface="HGPｺﾞｼｯｸE" panose="020B0900000000000000" pitchFamily="50" charset="-128"/>
                <a:ea typeface="HGPｺﾞｼｯｸE" panose="020B0900000000000000" pitchFamily="50" charset="-128"/>
              </a:rPr>
              <a:t>最近条例もできたらしいし</a:t>
            </a:r>
            <a:r>
              <a:rPr kumimoji="1" lang="en-US" altLang="ja-JP" sz="3200" dirty="0">
                <a:latin typeface="HGPｺﾞｼｯｸE" panose="020B0900000000000000" pitchFamily="50" charset="-128"/>
                <a:ea typeface="HGPｺﾞｼｯｸE" panose="020B0900000000000000" pitchFamily="50" charset="-128"/>
              </a:rPr>
              <a:t>…</a:t>
            </a:r>
          </a:p>
          <a:p>
            <a:endParaRPr kumimoji="1" lang="ja-JP" altLang="en-US" sz="3200" dirty="0">
              <a:latin typeface="HGPｺﾞｼｯｸM" panose="020B0600000000000000" pitchFamily="50" charset="-128"/>
              <a:ea typeface="HGPｺﾞｼｯｸM" panose="020B0600000000000000" pitchFamily="50" charset="-128"/>
            </a:endParaRPr>
          </a:p>
          <a:p>
            <a:r>
              <a:rPr kumimoji="1" lang="en-US" altLang="ja-JP" sz="3200" dirty="0">
                <a:latin typeface="HGPｺﾞｼｯｸM" panose="020B0600000000000000" pitchFamily="50" charset="-128"/>
                <a:ea typeface="HGPｺﾞｼｯｸM" panose="020B0600000000000000" pitchFamily="50" charset="-128"/>
              </a:rPr>
              <a:t>A</a:t>
            </a:r>
            <a:r>
              <a:rPr kumimoji="1" lang="ja-JP" altLang="en-US" sz="3200" dirty="0">
                <a:latin typeface="HGPｺﾞｼｯｸM" panose="020B0600000000000000" pitchFamily="50" charset="-128"/>
                <a:ea typeface="HGPｺﾞｼｯｸM" panose="020B0600000000000000" pitchFamily="50" charset="-128"/>
              </a:rPr>
              <a:t>：　</a:t>
            </a:r>
            <a:r>
              <a:rPr kumimoji="1" lang="ja-JP" altLang="en-US" sz="3200" dirty="0">
                <a:solidFill>
                  <a:schemeClr val="accent1"/>
                </a:solidFill>
                <a:highlight>
                  <a:srgbClr val="FFFF00"/>
                </a:highlight>
                <a:latin typeface="HGPｺﾞｼｯｸM" panose="020B0600000000000000" pitchFamily="50" charset="-128"/>
                <a:ea typeface="HGPｺﾞｼｯｸM" panose="020B0600000000000000" pitchFamily="50" charset="-128"/>
              </a:rPr>
              <a:t>今までは</a:t>
            </a:r>
            <a:r>
              <a:rPr kumimoji="1" lang="ja-JP" altLang="en-US" sz="3200" dirty="0">
                <a:solidFill>
                  <a:schemeClr val="accent1"/>
                </a:solidFill>
                <a:latin typeface="HGPｺﾞｼｯｸM" panose="020B0600000000000000" pitchFamily="50" charset="-128"/>
                <a:ea typeface="HGPｺﾞｼｯｸM" panose="020B0600000000000000" pitchFamily="50" charset="-128"/>
              </a:rPr>
              <a:t>、家族でルールを作り上手に使えるように子どもを教育しようとしてきた。</a:t>
            </a:r>
          </a:p>
          <a:p>
            <a:endParaRPr kumimoji="1" lang="en-US" altLang="ja-JP" sz="3200" dirty="0">
              <a:solidFill>
                <a:srgbClr val="00B050"/>
              </a:solidFill>
              <a:highlight>
                <a:srgbClr val="FFFF00"/>
              </a:highlight>
              <a:latin typeface="HGPｺﾞｼｯｸM" panose="020B0600000000000000" pitchFamily="50" charset="-128"/>
              <a:ea typeface="HGPｺﾞｼｯｸM" panose="020B0600000000000000" pitchFamily="50" charset="-128"/>
            </a:endParaRPr>
          </a:p>
          <a:p>
            <a:r>
              <a:rPr kumimoji="1" lang="ja-JP" altLang="en-US" sz="3200" dirty="0">
                <a:solidFill>
                  <a:srgbClr val="00B050"/>
                </a:solidFill>
                <a:highlight>
                  <a:srgbClr val="FFFF00"/>
                </a:highlight>
                <a:latin typeface="HGPｺﾞｼｯｸM" panose="020B0600000000000000" pitchFamily="50" charset="-128"/>
                <a:ea typeface="HGPｺﾞｼｯｸM" panose="020B0600000000000000" pitchFamily="50" charset="-128"/>
              </a:rPr>
              <a:t>しかし最近は</a:t>
            </a:r>
            <a:r>
              <a:rPr kumimoji="1" lang="ja-JP" altLang="en-US" sz="3200" dirty="0">
                <a:solidFill>
                  <a:srgbClr val="00B050"/>
                </a:solidFill>
                <a:latin typeface="HGPｺﾞｼｯｸM" panose="020B0600000000000000" pitchFamily="50" charset="-128"/>
                <a:ea typeface="HGPｺﾞｼｯｸM" panose="020B0600000000000000" pitchFamily="50" charset="-128"/>
              </a:rPr>
              <a:t>スマホを使うとルールがあっても脳や精神への悪影響が避けられないと判明した。</a:t>
            </a:r>
            <a:r>
              <a:rPr lang="ja-JP" altLang="en-US" sz="3200" dirty="0">
                <a:solidFill>
                  <a:srgbClr val="00B050"/>
                </a:solidFill>
                <a:latin typeface="HGPｺﾞｼｯｸM" panose="020B0600000000000000" pitchFamily="50" charset="-128"/>
                <a:ea typeface="HGPｺﾞｼｯｸM" panose="020B0600000000000000" pitchFamily="50" charset="-128"/>
              </a:rPr>
              <a:t>また</a:t>
            </a:r>
            <a:r>
              <a:rPr kumimoji="1" lang="ja-JP" altLang="en-US" sz="3200" dirty="0">
                <a:solidFill>
                  <a:srgbClr val="00B050"/>
                </a:solidFill>
                <a:latin typeface="HGPｺﾞｼｯｸM" panose="020B0600000000000000" pitchFamily="50" charset="-128"/>
                <a:ea typeface="HGPｺﾞｼｯｸM" panose="020B0600000000000000" pitchFamily="50" charset="-128"/>
              </a:rPr>
              <a:t>、よい治療法もない。</a:t>
            </a:r>
          </a:p>
          <a:p>
            <a:endParaRPr kumimoji="1" lang="ja-JP" altLang="en-US" sz="3200" dirty="0">
              <a:latin typeface="HGPｺﾞｼｯｸM" panose="020B0600000000000000" pitchFamily="50" charset="-128"/>
              <a:ea typeface="HGPｺﾞｼｯｸM" panose="020B0600000000000000" pitchFamily="50" charset="-128"/>
            </a:endParaRPr>
          </a:p>
          <a:p>
            <a:br>
              <a:rPr kumimoji="1" lang="ja-JP" altLang="en-US" sz="3200" dirty="0">
                <a:solidFill>
                  <a:srgbClr val="FF0000"/>
                </a:solidFill>
                <a:latin typeface="HGPｺﾞｼｯｸM" panose="020B0600000000000000" pitchFamily="50" charset="-128"/>
                <a:ea typeface="HGPｺﾞｼｯｸM" panose="020B0600000000000000" pitchFamily="50" charset="-128"/>
              </a:rPr>
            </a:br>
            <a:r>
              <a:rPr kumimoji="1" lang="ja-JP" altLang="en-US" sz="3200" dirty="0">
                <a:solidFill>
                  <a:srgbClr val="FF0000"/>
                </a:solidFill>
                <a:latin typeface="HGPｺﾞｼｯｸM" panose="020B0600000000000000" pitchFamily="50" charset="-128"/>
                <a:ea typeface="HGPｺﾞｼｯｸM" panose="020B0600000000000000" pitchFamily="50" charset="-128"/>
              </a:rPr>
              <a:t>そこで、海外では</a:t>
            </a:r>
            <a:r>
              <a:rPr kumimoji="1" lang="ja-JP" altLang="en-US" sz="3200" b="1" dirty="0">
                <a:solidFill>
                  <a:srgbClr val="C00000"/>
                </a:solidFill>
                <a:highlight>
                  <a:srgbClr val="FFC5F3"/>
                </a:highlight>
                <a:latin typeface="HGPｺﾞｼｯｸM" panose="020B0600000000000000" pitchFamily="50" charset="-128"/>
                <a:ea typeface="HGPｺﾞｼｯｸM" panose="020B0600000000000000" pitchFamily="50" charset="-128"/>
              </a:rPr>
              <a:t>子どもの使用自体を制限する必要がある</a:t>
            </a:r>
            <a:r>
              <a:rPr kumimoji="1" lang="ja-JP" altLang="en-US" sz="3200" dirty="0">
                <a:solidFill>
                  <a:srgbClr val="FF0000"/>
                </a:solidFill>
                <a:latin typeface="HGPｺﾞｼｯｸM" panose="020B0600000000000000" pitchFamily="50" charset="-128"/>
                <a:ea typeface="HGPｺﾞｼｯｸM" panose="020B0600000000000000" pitchFamily="50" charset="-128"/>
              </a:rPr>
              <a:t>と考えられるようになった。</a:t>
            </a:r>
          </a:p>
          <a:p>
            <a:endParaRPr kumimoji="1" lang="en-US" altLang="ja-JP" sz="3200" dirty="0">
              <a:latin typeface="HGPｺﾞｼｯｸM" panose="020B0600000000000000" pitchFamily="50" charset="-128"/>
              <a:ea typeface="HGPｺﾞｼｯｸM" panose="020B0600000000000000" pitchFamily="50" charset="-128"/>
            </a:endParaRPr>
          </a:p>
          <a:p>
            <a:endParaRPr kumimoji="1" lang="ja-JP" altLang="en-US" sz="3200" dirty="0">
              <a:latin typeface="HGPｺﾞｼｯｸM" panose="020B0600000000000000" pitchFamily="50" charset="-128"/>
              <a:ea typeface="HGPｺﾞｼｯｸM" panose="020B0600000000000000" pitchFamily="50" charset="-128"/>
            </a:endParaRPr>
          </a:p>
        </p:txBody>
      </p:sp>
      <p:sp>
        <p:nvSpPr>
          <p:cNvPr id="2" name="四角形: 角を丸くする 1">
            <a:extLst>
              <a:ext uri="{FF2B5EF4-FFF2-40B4-BE49-F238E27FC236}">
                <a16:creationId xmlns:a16="http://schemas.microsoft.com/office/drawing/2014/main" id="{4B722C42-B43D-7F88-1703-70C2260FDBC4}"/>
              </a:ext>
            </a:extLst>
          </p:cNvPr>
          <p:cNvSpPr/>
          <p:nvPr/>
        </p:nvSpPr>
        <p:spPr>
          <a:xfrm>
            <a:off x="55755" y="66907"/>
            <a:ext cx="12076770" cy="6713035"/>
          </a:xfrm>
          <a:prstGeom prst="roundRect">
            <a:avLst>
              <a:gd name="adj" fmla="val 2751"/>
            </a:avLst>
          </a:prstGeom>
          <a:noFill/>
          <a:ln w="76200">
            <a:solidFill>
              <a:schemeClr val="accent6">
                <a:lumMod val="20000"/>
                <a:lumOff val="8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4042622"/>
      </p:ext>
    </p:extLst>
  </p:cSld>
  <p:clrMapOvr>
    <a:masterClrMapping/>
  </p:clrMapOvr>
  <mc:AlternateContent xmlns:mc="http://schemas.openxmlformats.org/markup-compatibility/2006" xmlns:p14="http://schemas.microsoft.com/office/powerpoint/2010/main">
    <mc:Choice Requires="p14">
      <p:transition spd="slow" p14:dur="2000" advTm="30872"/>
    </mc:Choice>
    <mc:Fallback xmlns="">
      <p:transition spd="slow" advTm="308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0A2DD-7497-02CE-387B-0331B21F8465}"/>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CCD6F825-0D29-6998-C4D5-D2DEE31BF440}"/>
              </a:ext>
            </a:extLst>
          </p:cNvPr>
          <p:cNvPicPr>
            <a:picLocks noChangeAspect="1"/>
          </p:cNvPicPr>
          <p:nvPr/>
        </p:nvPicPr>
        <p:blipFill>
          <a:blip r:embed="rId3"/>
          <a:stretch>
            <a:fillRect/>
          </a:stretch>
        </p:blipFill>
        <p:spPr>
          <a:xfrm>
            <a:off x="9092145" y="1939152"/>
            <a:ext cx="2725035" cy="2211622"/>
          </a:xfrm>
          <a:prstGeom prst="rect">
            <a:avLst/>
          </a:prstGeom>
        </p:spPr>
      </p:pic>
      <p:pic>
        <p:nvPicPr>
          <p:cNvPr id="7" name="図 6">
            <a:extLst>
              <a:ext uri="{FF2B5EF4-FFF2-40B4-BE49-F238E27FC236}">
                <a16:creationId xmlns:a16="http://schemas.microsoft.com/office/drawing/2014/main" id="{ABFE9BD7-4EF4-F452-CE3B-66AA752842A9}"/>
              </a:ext>
            </a:extLst>
          </p:cNvPr>
          <p:cNvPicPr>
            <a:picLocks noChangeAspect="1"/>
          </p:cNvPicPr>
          <p:nvPr/>
        </p:nvPicPr>
        <p:blipFill>
          <a:blip r:embed="rId4"/>
          <a:stretch>
            <a:fillRect/>
          </a:stretch>
        </p:blipFill>
        <p:spPr>
          <a:xfrm>
            <a:off x="999563" y="1918473"/>
            <a:ext cx="2792284" cy="2363766"/>
          </a:xfrm>
          <a:prstGeom prst="rect">
            <a:avLst/>
          </a:prstGeom>
        </p:spPr>
      </p:pic>
      <p:pic>
        <p:nvPicPr>
          <p:cNvPr id="9" name="図 8">
            <a:extLst>
              <a:ext uri="{FF2B5EF4-FFF2-40B4-BE49-F238E27FC236}">
                <a16:creationId xmlns:a16="http://schemas.microsoft.com/office/drawing/2014/main" id="{44B8C38B-6C84-A4E3-E738-28A9E0BB2207}"/>
              </a:ext>
            </a:extLst>
          </p:cNvPr>
          <p:cNvPicPr>
            <a:picLocks noChangeAspect="1"/>
          </p:cNvPicPr>
          <p:nvPr/>
        </p:nvPicPr>
        <p:blipFill>
          <a:blip r:embed="rId5"/>
          <a:stretch>
            <a:fillRect/>
          </a:stretch>
        </p:blipFill>
        <p:spPr>
          <a:xfrm>
            <a:off x="5046014" y="1918473"/>
            <a:ext cx="2792284" cy="2157073"/>
          </a:xfrm>
          <a:prstGeom prst="rect">
            <a:avLst/>
          </a:prstGeom>
        </p:spPr>
      </p:pic>
      <p:sp>
        <p:nvSpPr>
          <p:cNvPr id="10" name="テキスト ボックス 9">
            <a:extLst>
              <a:ext uri="{FF2B5EF4-FFF2-40B4-BE49-F238E27FC236}">
                <a16:creationId xmlns:a16="http://schemas.microsoft.com/office/drawing/2014/main" id="{7F90B86A-B01D-514A-BDEF-294BFFD2595B}"/>
              </a:ext>
            </a:extLst>
          </p:cNvPr>
          <p:cNvSpPr txBox="1"/>
          <p:nvPr/>
        </p:nvSpPr>
        <p:spPr>
          <a:xfrm>
            <a:off x="1541600" y="4462553"/>
            <a:ext cx="18968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① </a:t>
            </a:r>
            <a:r>
              <a:rPr kumimoji="1"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音読</a:t>
            </a:r>
            <a:endPar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42153296-55B7-0E9E-6986-8BFB8B7C56FB}"/>
              </a:ext>
            </a:extLst>
          </p:cNvPr>
          <p:cNvSpPr txBox="1"/>
          <p:nvPr/>
        </p:nvSpPr>
        <p:spPr>
          <a:xfrm>
            <a:off x="9643826" y="4462553"/>
            <a:ext cx="18968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③</a:t>
            </a:r>
            <a:r>
              <a:rPr kumimoji="1"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黙読</a:t>
            </a:r>
            <a:endPar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8A44C6E2-D54C-F397-039C-8AC8131A994F}"/>
              </a:ext>
            </a:extLst>
          </p:cNvPr>
          <p:cNvSpPr txBox="1"/>
          <p:nvPr/>
        </p:nvSpPr>
        <p:spPr>
          <a:xfrm>
            <a:off x="5586500" y="4422792"/>
            <a:ext cx="21134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➁ </a:t>
            </a:r>
            <a:r>
              <a:rPr kumimoji="1"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動画</a:t>
            </a:r>
            <a:endPar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44E9C737-8DB2-2791-4989-29730191A747}"/>
              </a:ext>
            </a:extLst>
          </p:cNvPr>
          <p:cNvSpPr txBox="1"/>
          <p:nvPr/>
        </p:nvSpPr>
        <p:spPr>
          <a:xfrm>
            <a:off x="4511744" y="388763"/>
            <a:ext cx="31685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「音読」 声を出して読む</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「黙読」 だまって読む</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「動画」 動画を見る            </a:t>
            </a:r>
          </a:p>
        </p:txBody>
      </p:sp>
      <p:sp>
        <p:nvSpPr>
          <p:cNvPr id="14" name="テキスト ボックス 13">
            <a:extLst>
              <a:ext uri="{FF2B5EF4-FFF2-40B4-BE49-F238E27FC236}">
                <a16:creationId xmlns:a16="http://schemas.microsoft.com/office/drawing/2014/main" id="{1696DB4A-6872-A640-958E-1CB724DFECAB}"/>
              </a:ext>
            </a:extLst>
          </p:cNvPr>
          <p:cNvSpPr txBox="1"/>
          <p:nvPr/>
        </p:nvSpPr>
        <p:spPr>
          <a:xfrm>
            <a:off x="0" y="5442250"/>
            <a:ext cx="5676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画像出典：</a:t>
            </a:r>
            <a:r>
              <a:rPr kumimoji="1" lang="zh-TW"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 川島隆太教授 インタビュー「読む＆書く」からこそ学びは深くなる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https://www.hj.sanno.ac.jp/cp/feature/201911/08-02.html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産業能率大学総合研究所</a:t>
            </a:r>
            <a:endPar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2" name="テキスト ボックス 1">
            <a:extLst>
              <a:ext uri="{FF2B5EF4-FFF2-40B4-BE49-F238E27FC236}">
                <a16:creationId xmlns:a16="http://schemas.microsoft.com/office/drawing/2014/main" id="{3609F466-D0AE-631A-3E83-E1695A87F72F}"/>
              </a:ext>
            </a:extLst>
          </p:cNvPr>
          <p:cNvSpPr txBox="1"/>
          <p:nvPr/>
        </p:nvSpPr>
        <p:spPr>
          <a:xfrm>
            <a:off x="8355639" y="417406"/>
            <a:ext cx="3079689" cy="707886"/>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脳の血の流れ</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赤・黄 ＝よく流れている</a:t>
            </a:r>
            <a:endPar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7B2B8B0E-0509-99E9-0B25-A045619D25DA}"/>
              </a:ext>
            </a:extLst>
          </p:cNvPr>
          <p:cNvSpPr txBox="1"/>
          <p:nvPr/>
        </p:nvSpPr>
        <p:spPr>
          <a:xfrm>
            <a:off x="472078" y="367032"/>
            <a:ext cx="3868367" cy="461665"/>
          </a:xfrm>
          <a:prstGeom prst="rect">
            <a:avLst/>
          </a:prstGeom>
          <a:solidFill>
            <a:srgbClr val="FEE4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動画を見ているのはどれ？</a:t>
            </a:r>
          </a:p>
        </p:txBody>
      </p:sp>
      <p:sp>
        <p:nvSpPr>
          <p:cNvPr id="4" name="正方形/長方形 3">
            <a:extLst>
              <a:ext uri="{FF2B5EF4-FFF2-40B4-BE49-F238E27FC236}">
                <a16:creationId xmlns:a16="http://schemas.microsoft.com/office/drawing/2014/main" id="{F8E36E41-B482-67EE-4E56-2946F76D0602}"/>
              </a:ext>
            </a:extLst>
          </p:cNvPr>
          <p:cNvSpPr/>
          <p:nvPr/>
        </p:nvSpPr>
        <p:spPr>
          <a:xfrm>
            <a:off x="2371606" y="4462553"/>
            <a:ext cx="1066800" cy="7429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no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E3083D25-E666-3089-619E-9769D35D3E0E}"/>
              </a:ext>
            </a:extLst>
          </p:cNvPr>
          <p:cNvSpPr/>
          <p:nvPr/>
        </p:nvSpPr>
        <p:spPr>
          <a:xfrm>
            <a:off x="10454663" y="4369106"/>
            <a:ext cx="1066800" cy="7429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no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C1A3F556-C813-7811-D4FB-156B3DFB999A}"/>
              </a:ext>
            </a:extLst>
          </p:cNvPr>
          <p:cNvSpPr/>
          <p:nvPr/>
        </p:nvSpPr>
        <p:spPr>
          <a:xfrm>
            <a:off x="6442156" y="4443788"/>
            <a:ext cx="1066800" cy="7429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no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DF22E3B3-A2C3-B2B7-720C-633CFE96C253}"/>
              </a:ext>
            </a:extLst>
          </p:cNvPr>
          <p:cNvSpPr txBox="1"/>
          <p:nvPr/>
        </p:nvSpPr>
        <p:spPr>
          <a:xfrm>
            <a:off x="6578348" y="5654119"/>
            <a:ext cx="5532285" cy="46166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動画では前頭前野に血が</a:t>
            </a:r>
            <a:r>
              <a:rPr kumimoji="1" lang="en-US" altLang="ja-JP"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とどかない </a:t>
            </a:r>
            <a:r>
              <a:rPr kumimoji="1" lang="en-US" altLang="ja-JP"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p:txBody>
      </p:sp>
      <p:sp>
        <p:nvSpPr>
          <p:cNvPr id="16" name="正方形/長方形 15">
            <a:extLst>
              <a:ext uri="{FF2B5EF4-FFF2-40B4-BE49-F238E27FC236}">
                <a16:creationId xmlns:a16="http://schemas.microsoft.com/office/drawing/2014/main" id="{A912004C-811B-153D-C030-3F186E8BE5B4}"/>
              </a:ext>
            </a:extLst>
          </p:cNvPr>
          <p:cNvSpPr/>
          <p:nvPr/>
        </p:nvSpPr>
        <p:spPr>
          <a:xfrm>
            <a:off x="10210942" y="5553452"/>
            <a:ext cx="1560624" cy="5742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no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ADB25C74-8754-35F3-30AC-968CC0F22765}"/>
              </a:ext>
            </a:extLst>
          </p:cNvPr>
          <p:cNvSpPr txBox="1"/>
          <p:nvPr/>
        </p:nvSpPr>
        <p:spPr>
          <a:xfrm rot="10800000">
            <a:off x="1788451" y="6048881"/>
            <a:ext cx="43027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答</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①音読</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➁動画</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③黙読 とどかない</a:t>
            </a:r>
          </a:p>
        </p:txBody>
      </p:sp>
      <p:sp>
        <p:nvSpPr>
          <p:cNvPr id="18" name="テキスト ボックス 17">
            <a:extLst>
              <a:ext uri="{FF2B5EF4-FFF2-40B4-BE49-F238E27FC236}">
                <a16:creationId xmlns:a16="http://schemas.microsoft.com/office/drawing/2014/main" id="{9392BAE6-2613-443A-0E62-8DE7E5B0AC2B}"/>
              </a:ext>
            </a:extLst>
          </p:cNvPr>
          <p:cNvSpPr txBox="1"/>
          <p:nvPr/>
        </p:nvSpPr>
        <p:spPr>
          <a:xfrm>
            <a:off x="6551310" y="6161460"/>
            <a:ext cx="54713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前頭前野</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の仕事</a:t>
            </a:r>
            <a:r>
              <a:rPr kumimoji="1" lang="ja-JP"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：考える</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思いやる</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a:t>
            </a:r>
            <a:r>
              <a:rPr kumimoji="1" lang="ja-JP"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まんする</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挑戦する</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集中する</a:t>
            </a:r>
          </a:p>
        </p:txBody>
      </p:sp>
    </p:spTree>
    <p:extLst>
      <p:ext uri="{BB962C8B-B14F-4D97-AF65-F5344CB8AC3E}">
        <p14:creationId xmlns:p14="http://schemas.microsoft.com/office/powerpoint/2010/main" val="22686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70851-1FD2-0B9C-2F42-1DD28CC2F4EC}"/>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96CCDAA-8F50-2D47-999F-D80B363B3275}"/>
              </a:ext>
            </a:extLst>
          </p:cNvPr>
          <p:cNvSpPr txBox="1"/>
          <p:nvPr/>
        </p:nvSpPr>
        <p:spPr>
          <a:xfrm>
            <a:off x="3362411" y="5921999"/>
            <a:ext cx="883473" cy="400110"/>
          </a:xfrm>
          <a:prstGeom prst="rect">
            <a:avLst/>
          </a:prstGeom>
          <a:solidFill>
            <a:srgbClr val="FFFF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a:cs typeface="+mn-cs"/>
              </a:rPr>
              <a:t>WHO</a:t>
            </a:r>
            <a:endPar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5779" name="テキスト ボックス 2">
            <a:extLst>
              <a:ext uri="{FF2B5EF4-FFF2-40B4-BE49-F238E27FC236}">
                <a16:creationId xmlns:a16="http://schemas.microsoft.com/office/drawing/2014/main" id="{7AFEE800-CA48-E5D8-EFB2-B38ABFD5D061}"/>
              </a:ext>
            </a:extLst>
          </p:cNvPr>
          <p:cNvSpPr txBox="1">
            <a:spLocks noChangeArrowheads="1"/>
          </p:cNvSpPr>
          <p:nvPr/>
        </p:nvSpPr>
        <p:spPr bwMode="auto">
          <a:xfrm>
            <a:off x="7171530" y="6457692"/>
            <a:ext cx="34964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Lin et al., </a:t>
            </a:r>
            <a:r>
              <a:rPr kumimoji="1" lang="en-US" altLang="ja-JP"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PLoS</a:t>
            </a:r>
            <a:r>
              <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One. 2012; 7(1): e30253. </a:t>
            </a:r>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5780" name="テキスト ボックス 3">
            <a:extLst>
              <a:ext uri="{FF2B5EF4-FFF2-40B4-BE49-F238E27FC236}">
                <a16:creationId xmlns:a16="http://schemas.microsoft.com/office/drawing/2014/main" id="{B4B742B5-0259-A2E0-6C85-7A41817E2810}"/>
              </a:ext>
            </a:extLst>
          </p:cNvPr>
          <p:cNvSpPr txBox="1">
            <a:spLocks noChangeArrowheads="1"/>
          </p:cNvSpPr>
          <p:nvPr/>
        </p:nvSpPr>
        <p:spPr bwMode="auto">
          <a:xfrm>
            <a:off x="2060860" y="342406"/>
            <a:ext cx="85090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ネット依存による脳繊維の損傷　　</a:t>
            </a:r>
            <a:r>
              <a:rPr kumimoji="1" lang="ja-JP" altLang="en-US" sz="28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mn-cs"/>
              </a:rPr>
              <a:t>緑</a:t>
            </a:r>
            <a:r>
              <a:rPr kumimoji="1" lang="en-US" altLang="ja-JP" sz="28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mn-cs"/>
              </a:rPr>
              <a:t>正常  </a:t>
            </a:r>
            <a:r>
              <a:rPr kumimoji="1" lang="ja-JP" altLang="en-US" sz="28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50" charset="-128"/>
                <a:cs typeface="+mn-cs"/>
              </a:rPr>
              <a:t>赤</a:t>
            </a:r>
            <a:r>
              <a:rPr kumimoji="1" lang="en-US" altLang="ja-JP" sz="28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50" charset="-128"/>
                <a:cs typeface="+mn-cs"/>
              </a:rPr>
              <a:t>損傷部</a:t>
            </a:r>
          </a:p>
        </p:txBody>
      </p:sp>
      <p:sp>
        <p:nvSpPr>
          <p:cNvPr id="3" name="テキスト ボックス 2">
            <a:extLst>
              <a:ext uri="{FF2B5EF4-FFF2-40B4-BE49-F238E27FC236}">
                <a16:creationId xmlns:a16="http://schemas.microsoft.com/office/drawing/2014/main" id="{3C25A8BE-F62D-A129-5808-A38F12CC242E}"/>
              </a:ext>
            </a:extLst>
          </p:cNvPr>
          <p:cNvSpPr txBox="1"/>
          <p:nvPr/>
        </p:nvSpPr>
        <p:spPr>
          <a:xfrm>
            <a:off x="3330439" y="5507208"/>
            <a:ext cx="5969904"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rPr>
              <a:t>これは</a:t>
            </a:r>
            <a:r>
              <a:rPr kumimoji="1" lang="en-US" altLang="ja-JP" sz="2400" b="1" i="0" u="none" strike="noStrike" kern="1200" cap="none" spc="0" normalizeH="0" baseline="0" noProof="0" dirty="0">
                <a:ln>
                  <a:noFill/>
                </a:ln>
                <a:solidFill>
                  <a:srgbClr val="000000"/>
                </a:solidFill>
                <a:effectLst/>
                <a:uLnTx/>
                <a:uFillTx/>
                <a:latin typeface="Arial"/>
                <a:ea typeface="ＭＳ Ｐゴシック"/>
                <a:cs typeface="+mn-cs"/>
              </a:rPr>
              <a:t>_________</a:t>
            </a:r>
            <a:r>
              <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rPr>
              <a:t>と同様の損傷です。</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sng" strike="noStrike" kern="1200" cap="none" spc="0" normalizeH="0" baseline="0" noProof="0" dirty="0">
                <a:ln>
                  <a:noFill/>
                </a:ln>
                <a:solidFill>
                  <a:srgbClr val="000000"/>
                </a:solidFill>
                <a:effectLst/>
                <a:uLnTx/>
                <a:uFillTx/>
                <a:latin typeface="Arial"/>
                <a:ea typeface="ＭＳ Ｐゴシック"/>
                <a:cs typeface="+mn-cs"/>
              </a:rPr>
              <a:t>____</a:t>
            </a:r>
            <a:r>
              <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rPr>
              <a:t>が「ゲーム障害」を病名とした根拠となりました。</a:t>
            </a:r>
          </a:p>
        </p:txBody>
      </p:sp>
      <p:grpSp>
        <p:nvGrpSpPr>
          <p:cNvPr id="7" name="グループ化 6">
            <a:extLst>
              <a:ext uri="{FF2B5EF4-FFF2-40B4-BE49-F238E27FC236}">
                <a16:creationId xmlns:a16="http://schemas.microsoft.com/office/drawing/2014/main" id="{D50E6448-ED82-C9B5-E08F-44AC3DBB077E}"/>
              </a:ext>
            </a:extLst>
          </p:cNvPr>
          <p:cNvGrpSpPr/>
          <p:nvPr/>
        </p:nvGrpSpPr>
        <p:grpSpPr>
          <a:xfrm>
            <a:off x="4065036" y="1073021"/>
            <a:ext cx="6298738" cy="4148420"/>
            <a:chOff x="4065036" y="1073021"/>
            <a:chExt cx="6298738" cy="4148420"/>
          </a:xfrm>
        </p:grpSpPr>
        <p:pic>
          <p:nvPicPr>
            <p:cNvPr id="8" name="Picture 2">
              <a:extLst>
                <a:ext uri="{FF2B5EF4-FFF2-40B4-BE49-F238E27FC236}">
                  <a16:creationId xmlns:a16="http://schemas.microsoft.com/office/drawing/2014/main" id="{ED18D9E4-8921-75FE-3DCD-983E33118A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39" t="33529" r="26616" b="34937"/>
            <a:stretch/>
          </p:blipFill>
          <p:spPr bwMode="auto">
            <a:xfrm>
              <a:off x="4565999" y="1124946"/>
              <a:ext cx="3302819" cy="403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a:extLst>
                <a:ext uri="{FF2B5EF4-FFF2-40B4-BE49-F238E27FC236}">
                  <a16:creationId xmlns:a16="http://schemas.microsoft.com/office/drawing/2014/main" id="{6FABA73D-7554-5665-A0A9-BC1992020400}"/>
                </a:ext>
              </a:extLst>
            </p:cNvPr>
            <p:cNvSpPr txBox="1"/>
            <p:nvPr/>
          </p:nvSpPr>
          <p:spPr>
            <a:xfrm>
              <a:off x="4099253" y="1073021"/>
              <a:ext cx="415498"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前</a:t>
              </a:r>
              <a:endPar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p>
          </p:txBody>
        </p:sp>
        <p:sp>
          <p:nvSpPr>
            <p:cNvPr id="12" name="テキスト ボックス 11">
              <a:extLst>
                <a:ext uri="{FF2B5EF4-FFF2-40B4-BE49-F238E27FC236}">
                  <a16:creationId xmlns:a16="http://schemas.microsoft.com/office/drawing/2014/main" id="{0E057CB1-7B55-C3D0-5080-A74E7EB2C50C}"/>
                </a:ext>
              </a:extLst>
            </p:cNvPr>
            <p:cNvSpPr txBox="1"/>
            <p:nvPr/>
          </p:nvSpPr>
          <p:spPr>
            <a:xfrm>
              <a:off x="4065036" y="4575110"/>
              <a:ext cx="415498"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後</a:t>
              </a:r>
            </a:p>
          </p:txBody>
        </p:sp>
        <p:sp>
          <p:nvSpPr>
            <p:cNvPr id="5" name="テキスト ボックス 4">
              <a:extLst>
                <a:ext uri="{FF2B5EF4-FFF2-40B4-BE49-F238E27FC236}">
                  <a16:creationId xmlns:a16="http://schemas.microsoft.com/office/drawing/2014/main" id="{6AE125F1-CE31-722A-FDCE-643487EBA2F3}"/>
                </a:ext>
              </a:extLst>
            </p:cNvPr>
            <p:cNvSpPr txBox="1"/>
            <p:nvPr/>
          </p:nvSpPr>
          <p:spPr>
            <a:xfrm>
              <a:off x="7991009" y="1955541"/>
              <a:ext cx="2372765"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rPr>
                <a:t>脳の前方に向かう</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rPr>
                <a:t>神経繊維が特に強く</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rPr>
                <a:t>損傷しています。</a:t>
              </a:r>
            </a:p>
          </p:txBody>
        </p:sp>
      </p:grpSp>
      <p:sp>
        <p:nvSpPr>
          <p:cNvPr id="2" name="テキスト ボックス 1">
            <a:extLst>
              <a:ext uri="{FF2B5EF4-FFF2-40B4-BE49-F238E27FC236}">
                <a16:creationId xmlns:a16="http://schemas.microsoft.com/office/drawing/2014/main" id="{A31E3516-88F0-D88E-47FB-01B9DE51FB45}"/>
              </a:ext>
            </a:extLst>
          </p:cNvPr>
          <p:cNvSpPr txBox="1"/>
          <p:nvPr/>
        </p:nvSpPr>
        <p:spPr>
          <a:xfrm>
            <a:off x="4814205" y="5518094"/>
            <a:ext cx="15974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highlight>
                  <a:srgbClr val="FFCCFF"/>
                </a:highlight>
                <a:uLnTx/>
                <a:uFillTx/>
                <a:latin typeface="Arial"/>
                <a:ea typeface="ＭＳ Ｐゴシック"/>
                <a:cs typeface="+mn-cs"/>
              </a:rPr>
              <a:t>コカイン依存</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70412402-C80F-5E16-954A-BA77D9236B51}"/>
              </a:ext>
            </a:extLst>
          </p:cNvPr>
          <p:cNvSpPr txBox="1"/>
          <p:nvPr/>
        </p:nvSpPr>
        <p:spPr>
          <a:xfrm>
            <a:off x="305164" y="3570272"/>
            <a:ext cx="2236510" cy="1015663"/>
          </a:xfrm>
          <a:prstGeom prst="rect">
            <a:avLst/>
          </a:prstGeom>
          <a:solidFill>
            <a:srgbClr val="CCECFF"/>
          </a:solidFill>
        </p:spPr>
        <p:txBody>
          <a:bodyPr wrap="none" rtlCol="0">
            <a:spAutoFit/>
          </a:bodyPr>
          <a:lstStyle/>
          <a:p>
            <a:r>
              <a:rPr kumimoji="1" lang="en-US" altLang="ja-JP" sz="2000" b="1" dirty="0"/>
              <a:t>【</a:t>
            </a:r>
            <a:r>
              <a:rPr kumimoji="1" lang="ja-JP" altLang="en-US" sz="2000" b="1" dirty="0"/>
              <a:t>注意</a:t>
            </a:r>
            <a:r>
              <a:rPr kumimoji="1" lang="en-US" altLang="ja-JP" sz="2000" b="1" dirty="0"/>
              <a:t>】</a:t>
            </a:r>
            <a:r>
              <a:rPr lang="ja-JP" altLang="en-US" sz="2000" b="1" dirty="0"/>
              <a:t>依存症に</a:t>
            </a:r>
          </a:p>
          <a:p>
            <a:r>
              <a:rPr lang="ja-JP" altLang="en-US" sz="2000" b="1" dirty="0"/>
              <a:t>回復はあるが</a:t>
            </a:r>
          </a:p>
          <a:p>
            <a:r>
              <a:rPr lang="ja-JP" altLang="en-US" sz="2000" b="1" dirty="0"/>
              <a:t>治癒は無い</a:t>
            </a:r>
            <a:r>
              <a:rPr kumimoji="1" lang="ja-JP" altLang="en-US" sz="2000" b="1" dirty="0"/>
              <a:t>！</a:t>
            </a:r>
          </a:p>
        </p:txBody>
      </p:sp>
    </p:spTree>
    <p:custDataLst>
      <p:tags r:id="rId1"/>
    </p:custDataLst>
    <p:extLst>
      <p:ext uri="{BB962C8B-B14F-4D97-AF65-F5344CB8AC3E}">
        <p14:creationId xmlns:p14="http://schemas.microsoft.com/office/powerpoint/2010/main" val="2471358095"/>
      </p:ext>
    </p:extLst>
  </p:cSld>
  <p:clrMapOvr>
    <a:masterClrMapping/>
  </p:clrMapOvr>
  <mc:AlternateContent xmlns:mc="http://schemas.openxmlformats.org/markup-compatibility/2006" xmlns:p14="http://schemas.microsoft.com/office/powerpoint/2010/main">
    <mc:Choice Requires="p14">
      <p:transition spd="slow" p14:dur="2000" advTm="64018"/>
    </mc:Choice>
    <mc:Fallback xmlns="">
      <p:transition spd="slow" advTm="640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E90DF-0D8C-64F3-3F58-B00B02037743}"/>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826036A-9ED0-6708-4E43-A47BECBF1B74}"/>
              </a:ext>
            </a:extLst>
          </p:cNvPr>
          <p:cNvSpPr txBox="1"/>
          <p:nvPr/>
        </p:nvSpPr>
        <p:spPr>
          <a:xfrm>
            <a:off x="872434" y="664595"/>
            <a:ext cx="1044341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　最終的にどうなるの？</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sng" strike="noStrike" kern="1200" cap="none" spc="0" normalizeH="0" baseline="0" noProof="0" dirty="0">
                <a:ln>
                  <a:noFill/>
                </a:ln>
                <a:solidFill>
                  <a:prstClr val="black"/>
                </a:solidFill>
                <a:effectLst/>
                <a:highlight>
                  <a:srgbClr val="FFC5F3"/>
                </a:highlight>
                <a:uLnTx/>
                <a:uFillTx/>
                <a:latin typeface="HGPｺﾞｼｯｸM" panose="020B0600000000000000" pitchFamily="50" charset="-128"/>
                <a:ea typeface="HGPｺﾞｼｯｸM" panose="020B0600000000000000" pitchFamily="50" charset="-128"/>
                <a:cs typeface="+mn-cs"/>
              </a:rPr>
              <a:t>　　脳の成長が止まってしまう。</a:t>
            </a:r>
            <a:r>
              <a:rPr kumimoji="1" lang="en-US" altLang="ja-JP" sz="3200" b="0" i="0" u="sng" strike="noStrike" kern="1200" cap="none" spc="0" normalizeH="0" baseline="0" noProof="0" dirty="0">
                <a:ln>
                  <a:noFill/>
                </a:ln>
                <a:solidFill>
                  <a:prstClr val="black"/>
                </a:solidFill>
                <a:effectLst/>
                <a:highlight>
                  <a:srgbClr val="FFC5F3"/>
                </a:highlight>
                <a:uLnTx/>
                <a:uFillTx/>
                <a:latin typeface="HGPｺﾞｼｯｸM" panose="020B0600000000000000" pitchFamily="50" charset="-128"/>
                <a:ea typeface="HGPｺﾞｼｯｸM" panose="020B0600000000000000" pitchFamily="50" charset="-128"/>
                <a:cs typeface="+mn-cs"/>
              </a:rPr>
              <a:t>___</a:t>
            </a:r>
            <a:r>
              <a:rPr kumimoji="1" lang="ja-JP" altLang="en-US" sz="3200" b="0" i="0" u="sng" strike="noStrike" kern="1200" cap="none" spc="0" normalizeH="0" baseline="0" noProof="0" dirty="0">
                <a:ln>
                  <a:noFill/>
                </a:ln>
                <a:solidFill>
                  <a:prstClr val="black"/>
                </a:solidFill>
                <a:effectLst/>
                <a:highlight>
                  <a:srgbClr val="FFC5F3"/>
                </a:highlight>
                <a:uLnTx/>
                <a:uFillTx/>
                <a:latin typeface="HGPｺﾞｼｯｸM" panose="020B0600000000000000" pitchFamily="50" charset="-128"/>
                <a:ea typeface="HGPｺﾞｼｯｸM" panose="020B0600000000000000" pitchFamily="50" charset="-128"/>
                <a:cs typeface="+mn-cs"/>
              </a:rPr>
              <a:t>　　</a:t>
            </a:r>
            <a:endParaRPr kumimoji="1" lang="en-US" altLang="ja-JP" sz="3200" b="0" i="0" u="sng" strike="noStrike" kern="1200" cap="none" spc="0" normalizeH="0" baseline="0" noProof="0" dirty="0">
              <a:ln>
                <a:noFill/>
              </a:ln>
              <a:solidFill>
                <a:prstClr val="black"/>
              </a:solidFill>
              <a:effectLst/>
              <a:highlight>
                <a:srgbClr val="FFC5F3"/>
              </a:highligh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　どのくらい見たら？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sng"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CCFF99"/>
                </a:highlight>
                <a:uLnTx/>
                <a:uFillTx/>
                <a:latin typeface="HGPｺﾞｼｯｸM" panose="020B0600000000000000" pitchFamily="50" charset="-128"/>
                <a:ea typeface="HGPｺﾞｼｯｸM" panose="020B0600000000000000" pitchFamily="50" charset="-128"/>
                <a:cs typeface="+mn-cs"/>
              </a:rPr>
              <a:t>　　週に数回見るだけで！</a:t>
            </a:r>
            <a:r>
              <a:rPr kumimoji="1" lang="en-US" altLang="ja-JP" sz="4000" b="1" i="0" u="sng"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CCFF99"/>
                </a:highlight>
                <a:uLnTx/>
                <a:uFillTx/>
                <a:latin typeface="HGPｺﾞｼｯｸM" panose="020B0600000000000000" pitchFamily="50" charset="-128"/>
                <a:ea typeface="HGPｺﾞｼｯｸM" panose="020B0600000000000000" pitchFamily="50" charset="-128"/>
                <a:cs typeface="+mn-cs"/>
              </a:rPr>
              <a:t>___</a:t>
            </a:r>
            <a:endParaRPr kumimoji="1" lang="ja-JP" altLang="en-US" sz="4000" b="1" i="0" u="sng"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CCFF99"/>
              </a:highligh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sng"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sng" strike="noStrike" kern="1200" cap="none" spc="0" normalizeH="0" baseline="0" noProof="0" dirty="0">
                <a:ln>
                  <a:noFill/>
                </a:ln>
                <a:solidFill>
                  <a:prstClr val="black"/>
                </a:solidFill>
                <a:effectLst/>
                <a:highlight>
                  <a:srgbClr val="FFFF00"/>
                </a:highlight>
                <a:uLnTx/>
                <a:uFillTx/>
                <a:latin typeface="HGPｺﾞｼｯｸM" panose="020B0600000000000000" pitchFamily="50" charset="-128"/>
                <a:ea typeface="HGPｺﾞｼｯｸM" panose="020B0600000000000000" pitchFamily="50" charset="-128"/>
                <a:cs typeface="+mn-cs"/>
              </a:rPr>
              <a:t>　　 使い方でなく、持たせること自体が問題</a:t>
            </a:r>
            <a:r>
              <a:rPr kumimoji="1" lang="en-US" altLang="ja-JP" sz="3200" b="1" i="0" u="sng" strike="noStrike" kern="1200" cap="none" spc="0" normalizeH="0" baseline="0" noProof="0" dirty="0">
                <a:ln>
                  <a:noFill/>
                </a:ln>
                <a:solidFill>
                  <a:prstClr val="black"/>
                </a:solidFill>
                <a:effectLst/>
                <a:highlight>
                  <a:srgbClr val="FFFF00"/>
                </a:highlight>
                <a:uLnTx/>
                <a:uFillTx/>
                <a:latin typeface="HGPｺﾞｼｯｸM" panose="020B0600000000000000" pitchFamily="50" charset="-128"/>
                <a:ea typeface="HGPｺﾞｼｯｸM" panose="020B0600000000000000" pitchFamily="50" charset="-128"/>
                <a:cs typeface="+mn-cs"/>
              </a:rPr>
              <a:t>____</a:t>
            </a:r>
            <a:endParaRPr kumimoji="1" lang="ja-JP" altLang="en-US" sz="3200" b="1" i="0" u="sng" strike="noStrike" kern="1200" cap="none" spc="0" normalizeH="0" baseline="0" noProof="0" dirty="0">
              <a:ln>
                <a:noFill/>
              </a:ln>
              <a:solidFill>
                <a:prstClr val="black"/>
              </a:solidFill>
              <a:effectLst/>
              <a:highlight>
                <a:srgbClr val="FFFF00"/>
              </a:highlight>
              <a:uLnTx/>
              <a:uFillTx/>
              <a:latin typeface="HGPｺﾞｼｯｸM" panose="020B0600000000000000" pitchFamily="50" charset="-128"/>
              <a:ea typeface="HGPｺﾞｼｯｸM" panose="020B0600000000000000" pitchFamily="50" charset="-128"/>
              <a:cs typeface="+mn-cs"/>
            </a:endParaRPr>
          </a:p>
        </p:txBody>
      </p:sp>
      <p:sp>
        <p:nvSpPr>
          <p:cNvPr id="2" name="四角形: 角を丸くする 1">
            <a:extLst>
              <a:ext uri="{FF2B5EF4-FFF2-40B4-BE49-F238E27FC236}">
                <a16:creationId xmlns:a16="http://schemas.microsoft.com/office/drawing/2014/main" id="{C5A36664-E0C2-B6A3-B35D-EA9611D09404}"/>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9164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fade">
                                      <p:cBhvr>
                                        <p:cTn id="2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701CA-048D-C3DE-E8E2-5102A221D3C8}"/>
            </a:ext>
          </a:extLst>
        </p:cNvPr>
        <p:cNvGrpSpPr/>
        <p:nvPr/>
      </p:nvGrpSpPr>
      <p:grpSpPr>
        <a:xfrm>
          <a:off x="0" y="0"/>
          <a:ext cx="0" cy="0"/>
          <a:chOff x="0" y="0"/>
          <a:chExt cx="0" cy="0"/>
        </a:xfrm>
      </p:grpSpPr>
      <p:pic>
        <p:nvPicPr>
          <p:cNvPr id="4" name="Picture 4" descr="0歳からの幼児教室 赤ちゃんの習い事 EQWELイクウェルチャイルドアカデミー">
            <a:extLst>
              <a:ext uri="{FF2B5EF4-FFF2-40B4-BE49-F238E27FC236}">
                <a16:creationId xmlns:a16="http://schemas.microsoft.com/office/drawing/2014/main" id="{5E034B54-6BCB-9F9D-0502-3AA34DACB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312" y="991504"/>
            <a:ext cx="4600575" cy="243806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グループ化 22">
            <a:extLst>
              <a:ext uri="{FF2B5EF4-FFF2-40B4-BE49-F238E27FC236}">
                <a16:creationId xmlns:a16="http://schemas.microsoft.com/office/drawing/2014/main" id="{93FFB86A-5D65-D31C-AEE6-EC59EFB4F0EF}"/>
              </a:ext>
            </a:extLst>
          </p:cNvPr>
          <p:cNvGrpSpPr/>
          <p:nvPr/>
        </p:nvGrpSpPr>
        <p:grpSpPr>
          <a:xfrm>
            <a:off x="93128" y="898887"/>
            <a:ext cx="7823291" cy="5767734"/>
            <a:chOff x="94075" y="928704"/>
            <a:chExt cx="7823291" cy="5767734"/>
          </a:xfrm>
        </p:grpSpPr>
        <p:grpSp>
          <p:nvGrpSpPr>
            <p:cNvPr id="5" name="グループ化 4">
              <a:extLst>
                <a:ext uri="{FF2B5EF4-FFF2-40B4-BE49-F238E27FC236}">
                  <a16:creationId xmlns:a16="http://schemas.microsoft.com/office/drawing/2014/main" id="{DFC36F87-25EE-1973-DC90-61E5524193B1}"/>
                </a:ext>
              </a:extLst>
            </p:cNvPr>
            <p:cNvGrpSpPr/>
            <p:nvPr/>
          </p:nvGrpSpPr>
          <p:grpSpPr>
            <a:xfrm>
              <a:off x="94075" y="928704"/>
              <a:ext cx="7667173" cy="5767734"/>
              <a:chOff x="1230923" y="234465"/>
              <a:chExt cx="8897815" cy="6863980"/>
            </a:xfrm>
          </p:grpSpPr>
          <p:pic>
            <p:nvPicPr>
              <p:cNvPr id="7" name="図 6">
                <a:extLst>
                  <a:ext uri="{FF2B5EF4-FFF2-40B4-BE49-F238E27FC236}">
                    <a16:creationId xmlns:a16="http://schemas.microsoft.com/office/drawing/2014/main" id="{33D1CF51-8141-BE7A-F6F0-9740FDD91E1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72557" y="234465"/>
                <a:ext cx="7256181" cy="4284092"/>
              </a:xfrm>
              <a:prstGeom prst="rect">
                <a:avLst/>
              </a:prstGeom>
            </p:spPr>
          </p:pic>
          <p:sp>
            <p:nvSpPr>
              <p:cNvPr id="8" name="テキスト ボックス 7">
                <a:extLst>
                  <a:ext uri="{FF2B5EF4-FFF2-40B4-BE49-F238E27FC236}">
                    <a16:creationId xmlns:a16="http://schemas.microsoft.com/office/drawing/2014/main" id="{580FDD5D-AA85-EA34-873C-D13A51BB47AA}"/>
                  </a:ext>
                </a:extLst>
              </p:cNvPr>
              <p:cNvSpPr txBox="1"/>
              <p:nvPr/>
            </p:nvSpPr>
            <p:spPr>
              <a:xfrm>
                <a:off x="3871732" y="6636780"/>
                <a:ext cx="34884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インターネットの使用頻度</a:t>
                </a:r>
              </a:p>
            </p:txBody>
          </p:sp>
          <p:sp>
            <p:nvSpPr>
              <p:cNvPr id="9" name="テキスト ボックス 8">
                <a:extLst>
                  <a:ext uri="{FF2B5EF4-FFF2-40B4-BE49-F238E27FC236}">
                    <a16:creationId xmlns:a16="http://schemas.microsoft.com/office/drawing/2014/main" id="{08643C2D-FC59-D7FD-B2EE-1817B68FE23B}"/>
                  </a:ext>
                </a:extLst>
              </p:cNvPr>
              <p:cNvSpPr txBox="1"/>
              <p:nvPr/>
            </p:nvSpPr>
            <p:spPr>
              <a:xfrm>
                <a:off x="3594520" y="4591093"/>
                <a:ext cx="461665" cy="1174360"/>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使わせない</a:t>
                </a:r>
              </a:p>
            </p:txBody>
          </p:sp>
          <p:sp>
            <p:nvSpPr>
              <p:cNvPr id="10" name="テキスト ボックス 9">
                <a:extLst>
                  <a:ext uri="{FF2B5EF4-FFF2-40B4-BE49-F238E27FC236}">
                    <a16:creationId xmlns:a16="http://schemas.microsoft.com/office/drawing/2014/main" id="{14ED8E42-9E16-CA1E-73BD-260F7337114D}"/>
                  </a:ext>
                </a:extLst>
              </p:cNvPr>
              <p:cNvSpPr txBox="1"/>
              <p:nvPr/>
            </p:nvSpPr>
            <p:spPr>
              <a:xfrm>
                <a:off x="4512146" y="4584133"/>
                <a:ext cx="461665" cy="116313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全くしない</a:t>
                </a:r>
              </a:p>
            </p:txBody>
          </p:sp>
          <p:sp>
            <p:nvSpPr>
              <p:cNvPr id="11" name="テキスト ボックス 10">
                <a:extLst>
                  <a:ext uri="{FF2B5EF4-FFF2-40B4-BE49-F238E27FC236}">
                    <a16:creationId xmlns:a16="http://schemas.microsoft.com/office/drawing/2014/main" id="{12751E8C-3ABC-D962-DA0D-3AFE7C4B2E04}"/>
                  </a:ext>
                </a:extLst>
              </p:cNvPr>
              <p:cNvSpPr txBox="1"/>
              <p:nvPr/>
            </p:nvSpPr>
            <p:spPr>
              <a:xfrm>
                <a:off x="5465860" y="4593178"/>
                <a:ext cx="461665" cy="117596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ごくたまに</a:t>
                </a:r>
              </a:p>
            </p:txBody>
          </p:sp>
          <p:sp>
            <p:nvSpPr>
              <p:cNvPr id="12" name="テキスト ボックス 11">
                <a:extLst>
                  <a:ext uri="{FF2B5EF4-FFF2-40B4-BE49-F238E27FC236}">
                    <a16:creationId xmlns:a16="http://schemas.microsoft.com/office/drawing/2014/main" id="{547C3CDA-1F4B-BA3B-9A99-BCE43CF911FB}"/>
                  </a:ext>
                </a:extLst>
              </p:cNvPr>
              <p:cNvSpPr txBox="1"/>
              <p:nvPr/>
            </p:nvSpPr>
            <p:spPr>
              <a:xfrm>
                <a:off x="6328463" y="4648946"/>
                <a:ext cx="461665" cy="93070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週に１日</a:t>
                </a:r>
              </a:p>
            </p:txBody>
          </p:sp>
          <p:sp>
            <p:nvSpPr>
              <p:cNvPr id="13" name="テキスト ボックス 12">
                <a:extLst>
                  <a:ext uri="{FF2B5EF4-FFF2-40B4-BE49-F238E27FC236}">
                    <a16:creationId xmlns:a16="http://schemas.microsoft.com/office/drawing/2014/main" id="{470F6FAA-EBB7-940D-B6E3-C2FE8EDAC242}"/>
                  </a:ext>
                </a:extLst>
              </p:cNvPr>
              <p:cNvSpPr txBox="1"/>
              <p:nvPr/>
            </p:nvSpPr>
            <p:spPr>
              <a:xfrm>
                <a:off x="7220093" y="4580102"/>
                <a:ext cx="461665" cy="134107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週に２～３日</a:t>
                </a:r>
              </a:p>
            </p:txBody>
          </p:sp>
          <p:sp>
            <p:nvSpPr>
              <p:cNvPr id="14" name="テキスト ボックス 13">
                <a:extLst>
                  <a:ext uri="{FF2B5EF4-FFF2-40B4-BE49-F238E27FC236}">
                    <a16:creationId xmlns:a16="http://schemas.microsoft.com/office/drawing/2014/main" id="{7BEB29ED-E600-3DE1-E4A9-1F4C7B7B90C4}"/>
                  </a:ext>
                </a:extLst>
              </p:cNvPr>
              <p:cNvSpPr txBox="1"/>
              <p:nvPr/>
            </p:nvSpPr>
            <p:spPr>
              <a:xfrm>
                <a:off x="8134896" y="4623094"/>
                <a:ext cx="461665" cy="134107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週に４～５日</a:t>
                </a:r>
              </a:p>
            </p:txBody>
          </p:sp>
          <p:sp>
            <p:nvSpPr>
              <p:cNvPr id="15" name="テキスト ボックス 14">
                <a:extLst>
                  <a:ext uri="{FF2B5EF4-FFF2-40B4-BE49-F238E27FC236}">
                    <a16:creationId xmlns:a16="http://schemas.microsoft.com/office/drawing/2014/main" id="{6D06ED39-9EEF-DD6D-473D-3663AF0016BB}"/>
                  </a:ext>
                </a:extLst>
              </p:cNvPr>
              <p:cNvSpPr txBox="1"/>
              <p:nvPr/>
            </p:nvSpPr>
            <p:spPr>
              <a:xfrm>
                <a:off x="9088610" y="4711985"/>
                <a:ext cx="461665" cy="54758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毎日</a:t>
                </a:r>
              </a:p>
            </p:txBody>
          </p:sp>
          <p:sp>
            <p:nvSpPr>
              <p:cNvPr id="16" name="テキスト ボックス 15">
                <a:extLst>
                  <a:ext uri="{FF2B5EF4-FFF2-40B4-BE49-F238E27FC236}">
                    <a16:creationId xmlns:a16="http://schemas.microsoft.com/office/drawing/2014/main" id="{BAE97D60-3F03-5484-5FB4-EB3E635AC9B8}"/>
                  </a:ext>
                </a:extLst>
              </p:cNvPr>
              <p:cNvSpPr txBox="1"/>
              <p:nvPr/>
            </p:nvSpPr>
            <p:spPr>
              <a:xfrm>
                <a:off x="1230923" y="474271"/>
                <a:ext cx="628286" cy="428409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３年後の大脳灰白質体積増加</a:t>
                </a:r>
              </a:p>
            </p:txBody>
          </p:sp>
          <p:sp>
            <p:nvSpPr>
              <p:cNvPr id="17" name="テキスト ボックス 16">
                <a:extLst>
                  <a:ext uri="{FF2B5EF4-FFF2-40B4-BE49-F238E27FC236}">
                    <a16:creationId xmlns:a16="http://schemas.microsoft.com/office/drawing/2014/main" id="{29537B89-DA15-95B3-7E7C-1E85BB837E90}"/>
                  </a:ext>
                </a:extLst>
              </p:cNvPr>
              <p:cNvSpPr txBox="1"/>
              <p:nvPr/>
            </p:nvSpPr>
            <p:spPr>
              <a:xfrm>
                <a:off x="2052983" y="505428"/>
                <a:ext cx="7312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100cc</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0FFAF6F6-07C3-C558-79F7-E639B876B367}"/>
                  </a:ext>
                </a:extLst>
              </p:cNvPr>
              <p:cNvSpPr txBox="1"/>
              <p:nvPr/>
            </p:nvSpPr>
            <p:spPr>
              <a:xfrm>
                <a:off x="2305509" y="3423112"/>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テキスト ボックス 18">
                <a:extLst>
                  <a:ext uri="{FF2B5EF4-FFF2-40B4-BE49-F238E27FC236}">
                    <a16:creationId xmlns:a16="http://schemas.microsoft.com/office/drawing/2014/main" id="{83A85BD3-A53E-0C3E-8407-A66FF8E1D319}"/>
                  </a:ext>
                </a:extLst>
              </p:cNvPr>
              <p:cNvSpPr txBox="1"/>
              <p:nvPr/>
            </p:nvSpPr>
            <p:spPr>
              <a:xfrm>
                <a:off x="2125605" y="1995456"/>
                <a:ext cx="61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50cc</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cxnSp>
          <p:nvCxnSpPr>
            <p:cNvPr id="20" name="直線コネクタ 19">
              <a:extLst>
                <a:ext uri="{FF2B5EF4-FFF2-40B4-BE49-F238E27FC236}">
                  <a16:creationId xmlns:a16="http://schemas.microsoft.com/office/drawing/2014/main" id="{658EF6ED-6049-23EC-8CC3-6B2708D093A1}"/>
                </a:ext>
              </a:extLst>
            </p:cNvPr>
            <p:cNvCxnSpPr>
              <a:cxnSpLocks/>
            </p:cNvCxnSpPr>
            <p:nvPr/>
          </p:nvCxnSpPr>
          <p:spPr>
            <a:xfrm>
              <a:off x="1446218" y="3763265"/>
              <a:ext cx="6471148" cy="0"/>
            </a:xfrm>
            <a:prstGeom prst="line">
              <a:avLst/>
            </a:prstGeom>
            <a:ln w="38100"/>
          </p:spPr>
          <p:style>
            <a:lnRef idx="3">
              <a:schemeClr val="accent2"/>
            </a:lnRef>
            <a:fillRef idx="0">
              <a:schemeClr val="accent2"/>
            </a:fillRef>
            <a:effectRef idx="2">
              <a:schemeClr val="accent2"/>
            </a:effectRef>
            <a:fontRef idx="minor">
              <a:schemeClr val="tx1"/>
            </a:fontRef>
          </p:style>
        </p:cxnSp>
      </p:grpSp>
      <p:sp>
        <p:nvSpPr>
          <p:cNvPr id="6" name="タイトル 1">
            <a:extLst>
              <a:ext uri="{FF2B5EF4-FFF2-40B4-BE49-F238E27FC236}">
                <a16:creationId xmlns:a16="http://schemas.microsoft.com/office/drawing/2014/main" id="{7B9095A5-2473-225E-2B5B-25F6BDE725D5}"/>
              </a:ext>
            </a:extLst>
          </p:cNvPr>
          <p:cNvSpPr txBox="1">
            <a:spLocks/>
          </p:cNvSpPr>
          <p:nvPr/>
        </p:nvSpPr>
        <p:spPr>
          <a:xfrm>
            <a:off x="643004" y="366100"/>
            <a:ext cx="11329200" cy="432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rPr>
              <a:t>11</a:t>
            </a:r>
            <a:r>
              <a:rPr kumimoji="1" lang="ja-JP" altLang="en-US" sz="32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rPr>
              <a:t>歳から３年間追跡し、知能と、脳の体積の変化を調べた。</a:t>
            </a:r>
          </a:p>
        </p:txBody>
      </p:sp>
      <p:sp>
        <p:nvSpPr>
          <p:cNvPr id="24" name="テキスト ボックス 23">
            <a:extLst>
              <a:ext uri="{FF2B5EF4-FFF2-40B4-BE49-F238E27FC236}">
                <a16:creationId xmlns:a16="http://schemas.microsoft.com/office/drawing/2014/main" id="{CAABB6C0-4AFD-97F0-119D-49E9F20327DF}"/>
              </a:ext>
            </a:extLst>
          </p:cNvPr>
          <p:cNvSpPr txBox="1"/>
          <p:nvPr/>
        </p:nvSpPr>
        <p:spPr>
          <a:xfrm flipH="1">
            <a:off x="7522376" y="5008359"/>
            <a:ext cx="4540223" cy="1200329"/>
          </a:xfrm>
          <a:prstGeom prst="rect">
            <a:avLst/>
          </a:prstGeom>
          <a:solidFill>
            <a:schemeClr val="accent4">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子供にとっては、</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b</a:t>
            </a:r>
            <a:r>
              <a:rPr kumimoji="1" lang="ja-JP" altLang="en-US"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が問題なのではなく、</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c</a:t>
            </a:r>
            <a:r>
              <a:rPr kumimoji="1" lang="ja-JP" altLang="en-US"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自体が問題。</a:t>
            </a:r>
          </a:p>
        </p:txBody>
      </p:sp>
      <p:sp>
        <p:nvSpPr>
          <p:cNvPr id="25" name="テキスト ボックス 24">
            <a:extLst>
              <a:ext uri="{FF2B5EF4-FFF2-40B4-BE49-F238E27FC236}">
                <a16:creationId xmlns:a16="http://schemas.microsoft.com/office/drawing/2014/main" id="{A21295F0-9CAD-471F-0565-BBA3EF590541}"/>
              </a:ext>
            </a:extLst>
          </p:cNvPr>
          <p:cNvSpPr txBox="1"/>
          <p:nvPr/>
        </p:nvSpPr>
        <p:spPr>
          <a:xfrm flipH="1">
            <a:off x="9377246" y="6318636"/>
            <a:ext cx="152077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使い方</a:t>
            </a:r>
          </a:p>
        </p:txBody>
      </p:sp>
      <p:sp>
        <p:nvSpPr>
          <p:cNvPr id="27" name="テキスト ボックス 26">
            <a:extLst>
              <a:ext uri="{FF2B5EF4-FFF2-40B4-BE49-F238E27FC236}">
                <a16:creationId xmlns:a16="http://schemas.microsoft.com/office/drawing/2014/main" id="{EE6F6503-DC16-5080-4A32-DCC9CA0B1DD3}"/>
              </a:ext>
            </a:extLst>
          </p:cNvPr>
          <p:cNvSpPr txBox="1"/>
          <p:nvPr/>
        </p:nvSpPr>
        <p:spPr>
          <a:xfrm flipH="1">
            <a:off x="10499930" y="6306797"/>
            <a:ext cx="20239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使わせること</a:t>
            </a:r>
          </a:p>
        </p:txBody>
      </p:sp>
      <p:sp>
        <p:nvSpPr>
          <p:cNvPr id="28" name="テキスト ボックス 27">
            <a:extLst>
              <a:ext uri="{FF2B5EF4-FFF2-40B4-BE49-F238E27FC236}">
                <a16:creationId xmlns:a16="http://schemas.microsoft.com/office/drawing/2014/main" id="{B14A7F53-0313-A5C0-D6DC-3BFD06705669}"/>
              </a:ext>
            </a:extLst>
          </p:cNvPr>
          <p:cNvSpPr txBox="1"/>
          <p:nvPr/>
        </p:nvSpPr>
        <p:spPr>
          <a:xfrm>
            <a:off x="7490725" y="3423993"/>
            <a:ext cx="4600574" cy="1569660"/>
          </a:xfrm>
          <a:prstGeom prst="rect">
            <a:avLst/>
          </a:prstGeom>
          <a:solidFill>
            <a:schemeClr val="accent6">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ネット使用頻度 ＝</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a</a:t>
            </a:r>
            <a:r>
              <a:rPr kumimoji="1" lang="ja-JP" altLang="en-US" sz="2400" b="0" i="0" u="none" strike="noStrike" kern="1200" cap="none" spc="0" normalizeH="0" baseline="0" noProof="0" dirty="0">
                <a:ln>
                  <a:noFill/>
                </a:ln>
                <a:solidFill>
                  <a:prstClr val="black"/>
                </a:solidFill>
                <a:effectLst/>
                <a:highlight>
                  <a:srgbClr val="FEF0FC"/>
                </a:highligh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が増すにつれ、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脳の成長量　および、</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知能の成長が減少した。</a:t>
            </a:r>
          </a:p>
        </p:txBody>
      </p:sp>
      <p:sp>
        <p:nvSpPr>
          <p:cNvPr id="29" name="テキスト ボックス 28">
            <a:extLst>
              <a:ext uri="{FF2B5EF4-FFF2-40B4-BE49-F238E27FC236}">
                <a16:creationId xmlns:a16="http://schemas.microsoft.com/office/drawing/2014/main" id="{5469A508-C605-0F31-1B25-879D5A87D81A}"/>
              </a:ext>
            </a:extLst>
          </p:cNvPr>
          <p:cNvSpPr txBox="1"/>
          <p:nvPr/>
        </p:nvSpPr>
        <p:spPr>
          <a:xfrm>
            <a:off x="7261844" y="6318900"/>
            <a:ext cx="223489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週あたりの日数</a:t>
            </a:r>
            <a:endParaRPr kumimoji="0"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483EFE36-46DA-92DB-FF85-AFB894EAAF29}"/>
              </a:ext>
            </a:extLst>
          </p:cNvPr>
          <p:cNvPicPr>
            <a:picLocks noChangeAspect="1"/>
          </p:cNvPicPr>
          <p:nvPr/>
        </p:nvPicPr>
        <p:blipFill>
          <a:blip r:embed="rId6"/>
          <a:stretch>
            <a:fillRect/>
          </a:stretch>
        </p:blipFill>
        <p:spPr>
          <a:xfrm flipH="1">
            <a:off x="92524" y="4833909"/>
            <a:ext cx="1654631" cy="1944421"/>
          </a:xfrm>
          <a:prstGeom prst="rect">
            <a:avLst/>
          </a:prstGeom>
        </p:spPr>
      </p:pic>
      <p:sp>
        <p:nvSpPr>
          <p:cNvPr id="3" name="テキスト ボックス 2">
            <a:extLst>
              <a:ext uri="{FF2B5EF4-FFF2-40B4-BE49-F238E27FC236}">
                <a16:creationId xmlns:a16="http://schemas.microsoft.com/office/drawing/2014/main" id="{6CB497FE-B4E8-1AFF-1BE4-83E7CB5D9AEC}"/>
              </a:ext>
            </a:extLst>
          </p:cNvPr>
          <p:cNvSpPr txBox="1"/>
          <p:nvPr/>
        </p:nvSpPr>
        <p:spPr>
          <a:xfrm>
            <a:off x="11614864" y="6533262"/>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16</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1" name="テキスト ボックス 20">
            <a:extLst>
              <a:ext uri="{FF2B5EF4-FFF2-40B4-BE49-F238E27FC236}">
                <a16:creationId xmlns:a16="http://schemas.microsoft.com/office/drawing/2014/main" id="{AACC0B0F-176E-B6BE-075F-AA7496F12D8F}"/>
              </a:ext>
            </a:extLst>
          </p:cNvPr>
          <p:cNvSpPr txBox="1"/>
          <p:nvPr/>
        </p:nvSpPr>
        <p:spPr>
          <a:xfrm>
            <a:off x="7344835" y="-4366"/>
            <a:ext cx="558749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Takeuchi et al (2018) Hum Brain Mapp 39(11);4471-4479</a:t>
            </a:r>
          </a:p>
        </p:txBody>
      </p:sp>
    </p:spTree>
    <p:custDataLst>
      <p:tags r:id="rId1"/>
    </p:custDataLst>
    <p:extLst>
      <p:ext uri="{BB962C8B-B14F-4D97-AF65-F5344CB8AC3E}">
        <p14:creationId xmlns:p14="http://schemas.microsoft.com/office/powerpoint/2010/main" val="3312151272"/>
      </p:ext>
    </p:extLst>
  </p:cSld>
  <p:clrMapOvr>
    <a:masterClrMapping/>
  </p:clrMapOvr>
  <mc:AlternateContent xmlns:mc="http://schemas.openxmlformats.org/markup-compatibility/2006" xmlns:p14="http://schemas.microsoft.com/office/powerpoint/2010/main">
    <mc:Choice Requires="p14">
      <p:transition spd="slow" p14:dur="2000" advTm="97246"/>
    </mc:Choice>
    <mc:Fallback xmlns="">
      <p:transition spd="slow" advTm="972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p:bldP spid="28" grpId="0" animBg="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DA21C-F3D7-B222-D91F-80ED670042C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0FAD3D1-53FF-A51C-AFCA-900830A707D7}"/>
              </a:ext>
            </a:extLst>
          </p:cNvPr>
          <p:cNvSpPr txBox="1"/>
          <p:nvPr/>
        </p:nvSpPr>
        <p:spPr>
          <a:xfrm>
            <a:off x="874294" y="951978"/>
            <a:ext cx="10443411" cy="69865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C5F3"/>
                </a:highlight>
                <a:uLnTx/>
                <a:uFillTx/>
                <a:latin typeface="HGPｺﾞｼｯｸE" panose="020B0900000000000000" pitchFamily="50" charset="-128"/>
                <a:ea typeface="HGPｺﾞｼｯｸE" panose="020B0900000000000000" pitchFamily="50" charset="-128"/>
                <a:cs typeface="+mn-cs"/>
              </a:rPr>
              <a:t>教育用のものでもダメなの？</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・・・残念ながらダメなんです。</a:t>
            </a: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C5F3"/>
                </a:highlight>
                <a:uLnTx/>
                <a:uFillTx/>
                <a:latin typeface="HGPｺﾞｼｯｸE" panose="020B0900000000000000" pitchFamily="50" charset="-128"/>
                <a:ea typeface="HGPｺﾞｼｯｸE" panose="020B0900000000000000" pitchFamily="50" charset="-128"/>
                <a:cs typeface="+mn-cs"/>
              </a:rPr>
              <a:t>特に最悪なのは？</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赤ちゃんの知育アプリ</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親が油断するので。</a:t>
            </a: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2" name="四角形: 角を丸くする 1">
            <a:extLst>
              <a:ext uri="{FF2B5EF4-FFF2-40B4-BE49-F238E27FC236}">
                <a16:creationId xmlns:a16="http://schemas.microsoft.com/office/drawing/2014/main" id="{11F8D1F3-5738-698E-357D-BF31D0577A38}"/>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3056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fade">
                                      <p:cBhvr>
                                        <p:cTn id="2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0FA04-4A34-9467-33A5-6325E272B4F8}"/>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A171314-C213-4AFA-6754-E09FA6A97486}"/>
              </a:ext>
            </a:extLst>
          </p:cNvPr>
          <p:cNvSpPr txBox="1"/>
          <p:nvPr/>
        </p:nvSpPr>
        <p:spPr>
          <a:xfrm>
            <a:off x="864703" y="226617"/>
            <a:ext cx="10246993" cy="707886"/>
          </a:xfrm>
          <a:prstGeom prst="rect">
            <a:avLst/>
          </a:prstGeom>
          <a:noFill/>
        </p:spPr>
        <p:txBody>
          <a:bodyPr wrap="square">
            <a:spAutoFit/>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000000"/>
                </a:solidFill>
                <a:effectLst/>
                <a:uLnTx/>
                <a:uFillTx/>
                <a:latin typeface="Arial"/>
                <a:ea typeface="ＭＳ Ｐゴシック"/>
                <a:cs typeface="+mn-cs"/>
              </a:rPr>
              <a:t>あかちゃんでもスマホやゲームでおかしくなる</a:t>
            </a:r>
            <a:endParaRPr kumimoji="1" lang="en-US" altLang="ja-JP" sz="40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3" name="図 2">
            <a:extLst>
              <a:ext uri="{FF2B5EF4-FFF2-40B4-BE49-F238E27FC236}">
                <a16:creationId xmlns:a16="http://schemas.microsoft.com/office/drawing/2014/main" id="{F903EE54-49D6-2831-4CCA-6E9EF2B958B0}"/>
              </a:ext>
            </a:extLst>
          </p:cNvPr>
          <p:cNvPicPr>
            <a:picLocks noChangeAspect="1"/>
          </p:cNvPicPr>
          <p:nvPr/>
        </p:nvPicPr>
        <p:blipFill rotWithShape="1">
          <a:blip r:embed="rId4"/>
          <a:srcRect b="34479"/>
          <a:stretch/>
        </p:blipFill>
        <p:spPr>
          <a:xfrm>
            <a:off x="307716" y="1176074"/>
            <a:ext cx="2687557" cy="3231654"/>
          </a:xfrm>
          <a:prstGeom prst="rect">
            <a:avLst/>
          </a:prstGeom>
        </p:spPr>
      </p:pic>
      <p:sp>
        <p:nvSpPr>
          <p:cNvPr id="4" name="テキスト ボックス 3">
            <a:extLst>
              <a:ext uri="{FF2B5EF4-FFF2-40B4-BE49-F238E27FC236}">
                <a16:creationId xmlns:a16="http://schemas.microsoft.com/office/drawing/2014/main" id="{DC00E4DA-E8EA-3098-7FD9-93A9660F0A17}"/>
              </a:ext>
            </a:extLst>
          </p:cNvPr>
          <p:cNvSpPr txBox="1"/>
          <p:nvPr/>
        </p:nvSpPr>
        <p:spPr>
          <a:xfrm>
            <a:off x="3216592" y="1166746"/>
            <a:ext cx="8797928"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rPr>
              <a:t>・　スマホをとりあげると、なきさけぶ。</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rPr>
              <a:t>・　ほかのおもちゃでは・・・</a:t>
            </a:r>
            <a:r>
              <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rPr>
              <a:t>(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rPr>
              <a:t>・　目は、わるくなるだけでなく、</a:t>
            </a:r>
            <a:endPar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3200" b="0" i="0" u="none" strike="noStrike" kern="1200" cap="none" spc="0" normalizeH="0" baseline="0" noProof="0" dirty="0">
                <a:ln>
                  <a:noFill/>
                </a:ln>
                <a:solidFill>
                  <a:srgbClr val="FF0000"/>
                </a:solidFill>
                <a:effectLst/>
                <a:uLnTx/>
                <a:uFillTx/>
                <a:latin typeface="Arial"/>
                <a:ea typeface="ＭＳ Ｐゴシック"/>
                <a:cs typeface="+mn-cs"/>
              </a:rPr>
              <a:t>たにんと目が</a:t>
            </a:r>
            <a:r>
              <a:rPr kumimoji="1" lang="en-US" altLang="ja-JP" sz="3200" b="0" i="0" u="none" strike="noStrike" kern="1200" cap="none" spc="0" normalizeH="0" baseline="0" noProof="0" dirty="0">
                <a:ln>
                  <a:noFill/>
                </a:ln>
                <a:solidFill>
                  <a:srgbClr val="FF0000"/>
                </a:solidFill>
                <a:effectLst/>
                <a:uLnTx/>
                <a:uFillTx/>
                <a:latin typeface="Arial"/>
                <a:ea typeface="ＭＳ Ｐゴシック"/>
                <a:cs typeface="+mn-cs"/>
              </a:rPr>
              <a:t>(     </a:t>
            </a:r>
            <a:r>
              <a:rPr kumimoji="1" lang="ja-JP" altLang="en-US" sz="3200" b="0" i="0" u="none" strike="noStrike" kern="1200" cap="none" spc="0" normalizeH="0" baseline="0" noProof="0" dirty="0">
                <a:ln>
                  <a:noFill/>
                </a:ln>
                <a:solidFill>
                  <a:srgbClr val="FF0000"/>
                </a:solidFill>
                <a:effectLst/>
                <a:uLnTx/>
                <a:uFillTx/>
                <a:latin typeface="Arial"/>
                <a:ea typeface="ＭＳ Ｐゴシック"/>
                <a:cs typeface="+mn-cs"/>
              </a:rPr>
              <a:t>２</a:t>
            </a:r>
            <a:r>
              <a:rPr kumimoji="1" lang="en-US" altLang="ja-JP" sz="3200" b="0" i="0" u="none" strike="noStrike" kern="1200" cap="none" spc="0" normalizeH="0" baseline="0" noProof="0" dirty="0">
                <a:ln>
                  <a:noFill/>
                </a:ln>
                <a:solidFill>
                  <a:srgbClr val="FF0000"/>
                </a:solidFill>
                <a:effectLst/>
                <a:uLnTx/>
                <a:uFillTx/>
                <a:latin typeface="Arial"/>
                <a:ea typeface="ＭＳ Ｐゴシック"/>
                <a:cs typeface="+mn-cs"/>
              </a:rPr>
              <a:t>      )</a:t>
            </a:r>
            <a:r>
              <a:rPr kumimoji="1" lang="ja-JP" altLang="en-US" sz="3200" b="0" i="0" u="none" strike="noStrike" kern="1200" cap="none" spc="0" normalizeH="0" baseline="0" noProof="0" dirty="0">
                <a:ln>
                  <a:noFill/>
                </a:ln>
                <a:solidFill>
                  <a:srgbClr val="FF0000"/>
                </a:solidFill>
                <a:effectLst/>
                <a:uLnTx/>
                <a:uFillTx/>
                <a:latin typeface="Arial"/>
                <a:ea typeface="ＭＳ Ｐゴシック"/>
                <a:cs typeface="+mn-cs"/>
              </a:rPr>
              <a:t>なる。</a:t>
            </a:r>
            <a:endParaRPr kumimoji="1" lang="en-US" altLang="ja-JP" sz="2400" b="0" i="0" u="none" strike="noStrike" kern="1200" cap="none" spc="0" normalizeH="0" baseline="0" noProof="0" dirty="0">
              <a:ln>
                <a:noFill/>
              </a:ln>
              <a:solidFill>
                <a:srgbClr val="FF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rPr>
              <a:t>・　ことばは、</a:t>
            </a:r>
            <a:r>
              <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rPr>
              <a:t>３</a:t>
            </a:r>
            <a:r>
              <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highlight>
                  <a:srgbClr val="EF97E2"/>
                </a:highlight>
                <a:uLnTx/>
                <a:uFillTx/>
                <a:latin typeface="Arial"/>
                <a:ea typeface="ＭＳ Ｐゴシック"/>
                <a:cs typeface="+mn-cs"/>
              </a:rPr>
              <a:t>あかちゃんにはみせないでね。</a:t>
            </a:r>
            <a:endParaRPr kumimoji="1" lang="en-US" altLang="ja-JP" sz="3200" b="0" i="0" u="none" strike="noStrike" kern="1200" cap="none" spc="0" normalizeH="0" baseline="0" noProof="0" dirty="0">
              <a:ln>
                <a:noFill/>
              </a:ln>
              <a:solidFill>
                <a:srgbClr val="000000"/>
              </a:solidFill>
              <a:effectLst/>
              <a:highlight>
                <a:srgbClr val="EF97E2"/>
              </a:highligh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rPr>
              <a:t>おうちの人へ</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rPr>
              <a:t>・　発達障害に誤診される	　　さらに・・・　愛着障害にも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rPr>
              <a:t>動画　</a:t>
            </a: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hlinkClick r:id="rId5">
                  <a:extLst>
                    <a:ext uri="{A12FA001-AC4F-418D-AE19-62706E023703}">
                      <ahyp:hlinkClr xmlns:ahyp="http://schemas.microsoft.com/office/drawing/2018/hyperlinkcolor" val="tx"/>
                    </a:ext>
                  </a:extLst>
                </a:hlinkClick>
              </a:rPr>
              <a:t>https://www.youtube.com/watch?v=XzU9fwE2bQ0</a:t>
            </a:r>
            <a:endPar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 name="テキスト ボックス 6">
            <a:extLst>
              <a:ext uri="{FF2B5EF4-FFF2-40B4-BE49-F238E27FC236}">
                <a16:creationId xmlns:a16="http://schemas.microsoft.com/office/drawing/2014/main" id="{37FCBA07-3D7A-E9F4-1C69-9B15BE991509}"/>
              </a:ext>
            </a:extLst>
          </p:cNvPr>
          <p:cNvSpPr txBox="1"/>
          <p:nvPr/>
        </p:nvSpPr>
        <p:spPr>
          <a:xfrm>
            <a:off x="4453022" y="4096228"/>
            <a:ext cx="2177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１</a:t>
            </a:r>
            <a:r>
              <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 いやがる  </a:t>
            </a:r>
            <a:endPar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 name="テキスト ボックス 1">
            <a:extLst>
              <a:ext uri="{FF2B5EF4-FFF2-40B4-BE49-F238E27FC236}">
                <a16:creationId xmlns:a16="http://schemas.microsoft.com/office/drawing/2014/main" id="{27F40C28-98A3-8C6A-26B4-990FC761B644}"/>
              </a:ext>
            </a:extLst>
          </p:cNvPr>
          <p:cNvSpPr txBox="1"/>
          <p:nvPr/>
        </p:nvSpPr>
        <p:spPr>
          <a:xfrm>
            <a:off x="6698715" y="4096228"/>
            <a:ext cx="3319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rPr>
              <a:t>２</a:t>
            </a:r>
            <a:r>
              <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rPr>
              <a:t>. </a:t>
            </a:r>
            <a:r>
              <a:rPr kumimoji="1" lang="ja-JP" altLang="en-US" sz="2800" b="0" i="0" u="none" strike="noStrike" kern="1200" cap="none" spc="0" normalizeH="0" baseline="0" noProof="0" dirty="0">
                <a:ln>
                  <a:noFill/>
                </a:ln>
                <a:solidFill>
                  <a:srgbClr val="FF0000"/>
                </a:solidFill>
                <a:effectLst/>
                <a:uLnTx/>
                <a:uFillTx/>
                <a:latin typeface="Arial"/>
                <a:ea typeface="ＭＳ Ｐゴシック"/>
                <a:cs typeface="+mn-cs"/>
              </a:rPr>
              <a:t>あわなくなる</a:t>
            </a:r>
            <a:endParaRPr kumimoji="1" lang="en-US" altLang="ja-JP" sz="2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5" name="テキスト ボックス 4">
            <a:extLst>
              <a:ext uri="{FF2B5EF4-FFF2-40B4-BE49-F238E27FC236}">
                <a16:creationId xmlns:a16="http://schemas.microsoft.com/office/drawing/2014/main" id="{43499AB4-FE00-BF05-9B32-53F1CDBF3490}"/>
              </a:ext>
            </a:extLst>
          </p:cNvPr>
          <p:cNvSpPr txBox="1"/>
          <p:nvPr/>
        </p:nvSpPr>
        <p:spPr>
          <a:xfrm>
            <a:off x="10246692" y="4096228"/>
            <a:ext cx="2177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rPr>
              <a:t>3.</a:t>
            </a:r>
            <a:r>
              <a:rPr kumimoji="1" lang="ja-JP" altLang="en-US" sz="2800" b="0" i="0" u="none" strike="noStrike" kern="1200" cap="none" spc="0" normalizeH="0" baseline="0" noProof="0" dirty="0">
                <a:ln>
                  <a:noFill/>
                </a:ln>
                <a:solidFill>
                  <a:srgbClr val="000000"/>
                </a:solidFill>
                <a:effectLst/>
                <a:uLnTx/>
                <a:uFillTx/>
                <a:latin typeface="Arial"/>
                <a:ea typeface="ＭＳ Ｐゴシック"/>
                <a:cs typeface="+mn-cs"/>
              </a:rPr>
              <a:t> おくれる  </a:t>
            </a:r>
            <a:endParaRPr kumimoji="1" lang="en-US" altLang="ja-JP" sz="2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 name="テキスト ボックス 8">
            <a:extLst>
              <a:ext uri="{FF2B5EF4-FFF2-40B4-BE49-F238E27FC236}">
                <a16:creationId xmlns:a16="http://schemas.microsoft.com/office/drawing/2014/main" id="{4A7ED463-189E-B280-839B-C9B9D9D4676E}"/>
              </a:ext>
            </a:extLst>
          </p:cNvPr>
          <p:cNvSpPr txBox="1"/>
          <p:nvPr/>
        </p:nvSpPr>
        <p:spPr>
          <a:xfrm>
            <a:off x="240807" y="5040086"/>
            <a:ext cx="202182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検索</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Funny Babies Fake Cry When Phone Gets Taken Away| Funny Everyday</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0" name="図 9">
            <a:extLst>
              <a:ext uri="{FF2B5EF4-FFF2-40B4-BE49-F238E27FC236}">
                <a16:creationId xmlns:a16="http://schemas.microsoft.com/office/drawing/2014/main" id="{2A2A6AFF-FD24-75B0-48F7-73A31864F4D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6994" y="4841531"/>
            <a:ext cx="2047719" cy="2047719"/>
          </a:xfrm>
          <a:prstGeom prst="rect">
            <a:avLst/>
          </a:prstGeom>
          <a:noFill/>
          <a:ln>
            <a:noFill/>
          </a:ln>
        </p:spPr>
      </p:pic>
    </p:spTree>
    <p:custDataLst>
      <p:tags r:id="rId1"/>
    </p:custDataLst>
    <p:extLst>
      <p:ext uri="{BB962C8B-B14F-4D97-AF65-F5344CB8AC3E}">
        <p14:creationId xmlns:p14="http://schemas.microsoft.com/office/powerpoint/2010/main" val="304485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fade">
                                      <p:cBhvr>
                                        <p:cTn id="62" dur="500"/>
                                        <p:tgtEl>
                                          <p:spTgt spid="4">
                                            <p:txEl>
                                              <p:pRg st="11" end="1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4">
                                            <p:txEl>
                                              <p:pRg st="12" end="12"/>
                                            </p:txEl>
                                          </p:spTgt>
                                        </p:tgtEl>
                                        <p:attrNameLst>
                                          <p:attrName>style.visibility</p:attrName>
                                        </p:attrNameLst>
                                      </p:cBhvr>
                                      <p:to>
                                        <p:strVal val="visible"/>
                                      </p:to>
                                    </p:set>
                                    <p:animEffect transition="in" filter="fade">
                                      <p:cBhvr>
                                        <p:cTn id="65"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B3DFB-8567-4066-35D3-ACC6ED31DFB6}"/>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41E216A-9B39-FDB3-A44D-21C1C914E1A4}"/>
              </a:ext>
            </a:extLst>
          </p:cNvPr>
          <p:cNvSpPr txBox="1"/>
          <p:nvPr/>
        </p:nvSpPr>
        <p:spPr>
          <a:xfrm>
            <a:off x="1123950" y="182544"/>
            <a:ext cx="10443411" cy="8648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C5F3"/>
                </a:highlight>
                <a:uLnTx/>
                <a:uFillTx/>
                <a:latin typeface="HGPｺﾞｼｯｸE" panose="020B0900000000000000" pitchFamily="50" charset="-128"/>
                <a:ea typeface="HGPｺﾞｼｯｸE" panose="020B0900000000000000" pitchFamily="50" charset="-128"/>
                <a:cs typeface="+mn-cs"/>
              </a:rPr>
              <a:t>「スマホ子守り」による赤ちゃんへの直接の害には？</a:t>
            </a: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FF00"/>
                </a:highlight>
                <a:uLnTx/>
                <a:uFillTx/>
                <a:latin typeface="HGPｺﾞｼｯｸM" panose="020B0600000000000000" pitchFamily="50" charset="-128"/>
                <a:ea typeface="HGPｺﾞｼｯｸM" panose="020B0600000000000000" pitchFamily="50" charset="-128"/>
                <a:cs typeface="+mn-cs"/>
              </a:rPr>
              <a:t>スマホ以外に興味が無くなる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光って動いて音がして、触ると反応がある</a:t>
            </a:r>
            <a:r>
              <a:rPr kumimoji="1" lang="en-US" altLang="ja-JP"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刺激が強すぎる</a:t>
            </a:r>
            <a:r>
              <a:rPr kumimoji="1" lang="en-US" altLang="ja-JP"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endPar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　他の自然な刺激を感じにくくなる　</a:t>
            </a:r>
            <a:r>
              <a:rPr kumimoji="1" lang="en-US" altLang="ja-JP"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脳が鈍くなる</a:t>
            </a:r>
            <a:r>
              <a:rPr kumimoji="1" lang="en-US" altLang="ja-JP"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endPar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　外遊びや普通のおもちゃに興味がなくなる。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ますますスマホばかりに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FF00"/>
                </a:highlight>
                <a:uLnTx/>
                <a:uFillTx/>
                <a:latin typeface="HGPｺﾞｼｯｸM" panose="020B0600000000000000" pitchFamily="50" charset="-128"/>
                <a:ea typeface="HGPｺﾞｼｯｸM" panose="020B0600000000000000" pitchFamily="50" charset="-128"/>
                <a:cs typeface="+mn-cs"/>
              </a:rPr>
              <a:t>近視だけでなく、他人と目の合いにくい子どもになる。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FF00"/>
                </a:highlight>
                <a:uLnTx/>
                <a:uFillTx/>
                <a:latin typeface="HGPｺﾞｼｯｸM" panose="020B0600000000000000" pitchFamily="50" charset="-128"/>
                <a:ea typeface="HGPｺﾞｼｯｸM" panose="020B0600000000000000" pitchFamily="50" charset="-128"/>
                <a:cs typeface="+mn-cs"/>
              </a:rPr>
              <a:t>言葉が遅れ、落ち着かず聞き分けの無い子になる。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　</a:t>
            </a:r>
            <a:r>
              <a:rPr kumimoji="1" lang="ja-JP" altLang="en-US" sz="3200" b="0" i="0" u="none" strike="noStrike" kern="1200" cap="none" spc="0" normalizeH="0" baseline="0" noProof="0" dirty="0">
                <a:ln>
                  <a:noFill/>
                </a:ln>
                <a:solidFill>
                  <a:prstClr val="black"/>
                </a:solidFill>
                <a:effectLst/>
                <a:highlight>
                  <a:srgbClr val="FFC5F3"/>
                </a:highlight>
                <a:uLnTx/>
                <a:uFillTx/>
                <a:latin typeface="HGPｺﾞｼｯｸM" panose="020B0600000000000000" pitchFamily="50" charset="-128"/>
                <a:ea typeface="HGPｺﾞｼｯｸM" panose="020B0600000000000000" pitchFamily="50" charset="-128"/>
                <a:cs typeface="+mn-cs"/>
              </a:rPr>
              <a:t>発達障害に誤診される</a:t>
            </a: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2" name="グループ化 1">
            <a:extLst>
              <a:ext uri="{FF2B5EF4-FFF2-40B4-BE49-F238E27FC236}">
                <a16:creationId xmlns:a16="http://schemas.microsoft.com/office/drawing/2014/main" id="{5FA39CE1-683F-A2FD-EE38-77F5ED0D7F43}"/>
              </a:ext>
            </a:extLst>
          </p:cNvPr>
          <p:cNvGrpSpPr/>
          <p:nvPr/>
        </p:nvGrpSpPr>
        <p:grpSpPr>
          <a:xfrm>
            <a:off x="285750" y="1097211"/>
            <a:ext cx="838200" cy="780366"/>
            <a:chOff x="132080" y="1428084"/>
            <a:chExt cx="838200" cy="780366"/>
          </a:xfrm>
        </p:grpSpPr>
        <p:sp>
          <p:nvSpPr>
            <p:cNvPr id="3" name="星: 8 pt 2">
              <a:extLst>
                <a:ext uri="{FF2B5EF4-FFF2-40B4-BE49-F238E27FC236}">
                  <a16:creationId xmlns:a16="http://schemas.microsoft.com/office/drawing/2014/main" id="{66BE357F-1119-1D10-E59E-23309F1513F9}"/>
                </a:ext>
              </a:extLst>
            </p:cNvPr>
            <p:cNvSpPr/>
            <p:nvPr/>
          </p:nvSpPr>
          <p:spPr>
            <a:xfrm>
              <a:off x="132080"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5" name="テキスト ボックス 4">
              <a:extLst>
                <a:ext uri="{FF2B5EF4-FFF2-40B4-BE49-F238E27FC236}">
                  <a16:creationId xmlns:a16="http://schemas.microsoft.com/office/drawing/2014/main" id="{293C4510-BC73-DBC9-45BE-CB100DA17164}"/>
                </a:ext>
              </a:extLst>
            </p:cNvPr>
            <p:cNvSpPr txBox="1"/>
            <p:nvPr/>
          </p:nvSpPr>
          <p:spPr>
            <a:xfrm>
              <a:off x="283171" y="1480234"/>
              <a:ext cx="50045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１</a:t>
              </a:r>
            </a:p>
          </p:txBody>
        </p:sp>
      </p:grpSp>
      <p:grpSp>
        <p:nvGrpSpPr>
          <p:cNvPr id="6" name="グループ化 5">
            <a:extLst>
              <a:ext uri="{FF2B5EF4-FFF2-40B4-BE49-F238E27FC236}">
                <a16:creationId xmlns:a16="http://schemas.microsoft.com/office/drawing/2014/main" id="{1BEC253F-7469-1F26-D5F5-51D1D912884F}"/>
              </a:ext>
            </a:extLst>
          </p:cNvPr>
          <p:cNvGrpSpPr/>
          <p:nvPr/>
        </p:nvGrpSpPr>
        <p:grpSpPr>
          <a:xfrm>
            <a:off x="234523" y="5509377"/>
            <a:ext cx="838200" cy="780366"/>
            <a:chOff x="120929" y="1428084"/>
            <a:chExt cx="838200" cy="780366"/>
          </a:xfrm>
        </p:grpSpPr>
        <p:sp>
          <p:nvSpPr>
            <p:cNvPr id="7" name="星: 8 pt 6">
              <a:extLst>
                <a:ext uri="{FF2B5EF4-FFF2-40B4-BE49-F238E27FC236}">
                  <a16:creationId xmlns:a16="http://schemas.microsoft.com/office/drawing/2014/main" id="{D86393A1-0429-303A-C423-F389B2BC100C}"/>
                </a:ext>
              </a:extLst>
            </p:cNvPr>
            <p:cNvSpPr/>
            <p:nvPr/>
          </p:nvSpPr>
          <p:spPr>
            <a:xfrm>
              <a:off x="120929"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8" name="テキスト ボックス 7">
              <a:extLst>
                <a:ext uri="{FF2B5EF4-FFF2-40B4-BE49-F238E27FC236}">
                  <a16:creationId xmlns:a16="http://schemas.microsoft.com/office/drawing/2014/main" id="{BB511743-DA06-B954-D262-4E956A863AEE}"/>
                </a:ext>
              </a:extLst>
            </p:cNvPr>
            <p:cNvSpPr txBox="1"/>
            <p:nvPr/>
          </p:nvSpPr>
          <p:spPr>
            <a:xfrm>
              <a:off x="327775" y="1491385"/>
              <a:ext cx="441146"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3</a:t>
              </a:r>
              <a:endPar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grpSp>
      <p:grpSp>
        <p:nvGrpSpPr>
          <p:cNvPr id="9" name="グループ化 8">
            <a:extLst>
              <a:ext uri="{FF2B5EF4-FFF2-40B4-BE49-F238E27FC236}">
                <a16:creationId xmlns:a16="http://schemas.microsoft.com/office/drawing/2014/main" id="{AC54A522-3B1F-12E7-78BB-536FE02D840A}"/>
              </a:ext>
            </a:extLst>
          </p:cNvPr>
          <p:cNvGrpSpPr/>
          <p:nvPr/>
        </p:nvGrpSpPr>
        <p:grpSpPr>
          <a:xfrm>
            <a:off x="236092" y="4116621"/>
            <a:ext cx="838200" cy="780366"/>
            <a:chOff x="132080" y="1428084"/>
            <a:chExt cx="838200" cy="780366"/>
          </a:xfrm>
        </p:grpSpPr>
        <p:sp>
          <p:nvSpPr>
            <p:cNvPr id="10" name="星: 8 pt 9">
              <a:extLst>
                <a:ext uri="{FF2B5EF4-FFF2-40B4-BE49-F238E27FC236}">
                  <a16:creationId xmlns:a16="http://schemas.microsoft.com/office/drawing/2014/main" id="{BC88BA60-648F-A54B-AADF-B508A65AF8D0}"/>
                </a:ext>
              </a:extLst>
            </p:cNvPr>
            <p:cNvSpPr/>
            <p:nvPr/>
          </p:nvSpPr>
          <p:spPr>
            <a:xfrm>
              <a:off x="132080"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11" name="テキスト ボックス 10">
              <a:extLst>
                <a:ext uri="{FF2B5EF4-FFF2-40B4-BE49-F238E27FC236}">
                  <a16:creationId xmlns:a16="http://schemas.microsoft.com/office/drawing/2014/main" id="{6AE651C7-47B2-C9A7-04B5-4CAE077B7FA7}"/>
                </a:ext>
              </a:extLst>
            </p:cNvPr>
            <p:cNvSpPr txBox="1"/>
            <p:nvPr/>
          </p:nvSpPr>
          <p:spPr>
            <a:xfrm>
              <a:off x="327775" y="1480234"/>
              <a:ext cx="441146"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2</a:t>
              </a:r>
              <a:endPar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grpSp>
      <p:sp>
        <p:nvSpPr>
          <p:cNvPr id="12" name="四角形: 角を丸くする 11">
            <a:extLst>
              <a:ext uri="{FF2B5EF4-FFF2-40B4-BE49-F238E27FC236}">
                <a16:creationId xmlns:a16="http://schemas.microsoft.com/office/drawing/2014/main" id="{077B0931-1DD0-7BE5-CFC2-6C666802CAAD}"/>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9E010E7B-C7C2-4FE1-1129-35EE8D027888}"/>
              </a:ext>
            </a:extLst>
          </p:cNvPr>
          <p:cNvSpPr txBox="1"/>
          <p:nvPr/>
        </p:nvSpPr>
        <p:spPr>
          <a:xfrm>
            <a:off x="9126120" y="3054092"/>
            <a:ext cx="2723823" cy="369332"/>
          </a:xfrm>
          <a:prstGeom prst="rect">
            <a:avLst/>
          </a:prstGeom>
          <a:solidFill>
            <a:srgbClr val="FFC5F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ご飯にまで興味が薄れる</a:t>
            </a:r>
          </a:p>
        </p:txBody>
      </p:sp>
    </p:spTree>
    <p:extLst>
      <p:ext uri="{BB962C8B-B14F-4D97-AF65-F5344CB8AC3E}">
        <p14:creationId xmlns:p14="http://schemas.microsoft.com/office/powerpoint/2010/main" val="21086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animEffect transition="in" filter="fade">
                                      <p:cBhvr>
                                        <p:cTn id="17" dur="500"/>
                                        <p:tgtEl>
                                          <p:spTgt spid="4">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Effect transition="in" filter="fade">
                                      <p:cBhvr>
                                        <p:cTn id="27" dur="500"/>
                                        <p:tgtEl>
                                          <p:spTgt spid="4">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2" end="12"/>
                                            </p:txEl>
                                          </p:spTgt>
                                        </p:tgtEl>
                                        <p:attrNameLst>
                                          <p:attrName>style.visibility</p:attrName>
                                        </p:attrNameLst>
                                      </p:cBhvr>
                                      <p:to>
                                        <p:strVal val="visible"/>
                                      </p:to>
                                    </p:set>
                                    <p:animEffect transition="in" filter="fade">
                                      <p:cBhvr>
                                        <p:cTn id="30"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00C1D-D8D9-3A26-F365-C8861E1A537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59B5AB-EE37-4F3E-0F04-8C92EBFDF6FA}"/>
              </a:ext>
            </a:extLst>
          </p:cNvPr>
          <p:cNvSpPr txBox="1"/>
          <p:nvPr/>
        </p:nvSpPr>
        <p:spPr>
          <a:xfrm>
            <a:off x="874294" y="951978"/>
            <a:ext cx="1044341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C5F3"/>
                </a:highlight>
                <a:uLnTx/>
                <a:uFillTx/>
                <a:latin typeface="HGPｺﾞｼｯｸE" panose="020B0900000000000000" pitchFamily="50" charset="-128"/>
                <a:ea typeface="HGPｺﾞｼｯｸE" panose="020B0900000000000000" pitchFamily="50" charset="-128"/>
                <a:cs typeface="+mn-cs"/>
              </a:rPr>
              <a:t>依存症や発達の障害は治せるの？</a:t>
            </a:r>
            <a:endParaRPr kumimoji="1" lang="en-US" altLang="ja-JP" sz="3200" b="0" i="0" u="none" strike="noStrike" kern="1200" cap="none" spc="0" normalizeH="0" baseline="0" noProof="0" dirty="0">
              <a:ln>
                <a:noFill/>
              </a:ln>
              <a:solidFill>
                <a:prstClr val="black"/>
              </a:solidFill>
              <a:effectLst/>
              <a:highlight>
                <a:srgbClr val="FFC5F3"/>
              </a:highligh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医学・カウンセリングは無力</a:t>
            </a: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その子に合わせた方法を周囲が探していくことになる。</a:t>
            </a: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2" name="四角形: 角を丸くする 1">
            <a:extLst>
              <a:ext uri="{FF2B5EF4-FFF2-40B4-BE49-F238E27FC236}">
                <a16:creationId xmlns:a16="http://schemas.microsoft.com/office/drawing/2014/main" id="{C8FBF7A9-0860-3D7B-DBF6-E12FBB9EE3A7}"/>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59970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6331-3996-B54E-ECE0-AED0B52EA8B1}"/>
            </a:ext>
          </a:extLst>
        </p:cNvPr>
        <p:cNvGrpSpPr/>
        <p:nvPr/>
      </p:nvGrpSpPr>
      <p:grpSpPr>
        <a:xfrm>
          <a:off x="0" y="0"/>
          <a:ext cx="0" cy="0"/>
          <a:chOff x="0" y="0"/>
          <a:chExt cx="0" cy="0"/>
        </a:xfrm>
      </p:grpSpPr>
      <p:pic>
        <p:nvPicPr>
          <p:cNvPr id="169986" name="Picture 2" descr="C:\Users\Takeshi Isomura\Pictures\2014-02-09\止まらない回路.jpg">
            <a:extLst>
              <a:ext uri="{FF2B5EF4-FFF2-40B4-BE49-F238E27FC236}">
                <a16:creationId xmlns:a16="http://schemas.microsoft.com/office/drawing/2014/main" id="{641A5080-A334-ED9A-F280-A9B3EEC98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360" y="1371600"/>
            <a:ext cx="6847840" cy="542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30E77A98-C053-0D68-429F-8A0FD3D4D7E9}"/>
              </a:ext>
            </a:extLst>
          </p:cNvPr>
          <p:cNvSpPr txBox="1"/>
          <p:nvPr/>
        </p:nvSpPr>
        <p:spPr>
          <a:xfrm>
            <a:off x="7315200" y="5181601"/>
            <a:ext cx="3276600" cy="954107"/>
          </a:xfrm>
          <a:prstGeom prst="rect">
            <a:avLst/>
          </a:prstGeom>
          <a:solidFill>
            <a:srgbClr val="CCFFCC"/>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「止まらない回路」は死ぬまで治らない</a:t>
            </a:r>
          </a:p>
        </p:txBody>
      </p:sp>
      <p:sp>
        <p:nvSpPr>
          <p:cNvPr id="4" name="テキスト ボックス 3">
            <a:extLst>
              <a:ext uri="{FF2B5EF4-FFF2-40B4-BE49-F238E27FC236}">
                <a16:creationId xmlns:a16="http://schemas.microsoft.com/office/drawing/2014/main" id="{1F17740B-77B6-9209-41A1-4F3D56576F93}"/>
              </a:ext>
            </a:extLst>
          </p:cNvPr>
          <p:cNvSpPr txBox="1"/>
          <p:nvPr/>
        </p:nvSpPr>
        <p:spPr>
          <a:xfrm>
            <a:off x="1752600" y="1143001"/>
            <a:ext cx="5406248" cy="1015663"/>
          </a:xfrm>
          <a:prstGeom prst="rect">
            <a:avLst/>
          </a:prstGeom>
          <a:solidFill>
            <a:srgbClr val="F0F4FA"/>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脳の過敏化</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止まらない回路</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ができてしまう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例</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禁煙後でも１本吸うと次々と吸いたくなる</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highlight>
                  <a:srgbClr val="F0F6A8"/>
                </a:highlight>
                <a:uLnTx/>
                <a:uFillTx/>
                <a:latin typeface="Arial" panose="020B0604020202020204" pitchFamily="34" charset="0"/>
                <a:ea typeface="ＭＳ Ｐゴシック" panose="020B0600070205080204" pitchFamily="50" charset="-128"/>
                <a:cs typeface="+mn-cs"/>
              </a:rPr>
              <a:t>アルコール、薬物、ギャンブル・ゲームでも同じ</a:t>
            </a:r>
          </a:p>
        </p:txBody>
      </p:sp>
      <p:sp>
        <p:nvSpPr>
          <p:cNvPr id="2" name="テキスト ボックス 1">
            <a:extLst>
              <a:ext uri="{FF2B5EF4-FFF2-40B4-BE49-F238E27FC236}">
                <a16:creationId xmlns:a16="http://schemas.microsoft.com/office/drawing/2014/main" id="{8E2EB1A7-03BF-C7EF-DEA5-68EBDFB5FB12}"/>
              </a:ext>
            </a:extLst>
          </p:cNvPr>
          <p:cNvSpPr txBox="1"/>
          <p:nvPr/>
        </p:nvSpPr>
        <p:spPr>
          <a:xfrm>
            <a:off x="1981200" y="314981"/>
            <a:ext cx="7753350" cy="584775"/>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依存症に</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はあるが</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はない。。</a:t>
            </a:r>
          </a:p>
        </p:txBody>
      </p:sp>
      <p:sp>
        <p:nvSpPr>
          <p:cNvPr id="5" name="テキスト ボックス 4">
            <a:extLst>
              <a:ext uri="{FF2B5EF4-FFF2-40B4-BE49-F238E27FC236}">
                <a16:creationId xmlns:a16="http://schemas.microsoft.com/office/drawing/2014/main" id="{984FB858-0E86-75A6-A0B5-49E2D7F3AD5C}"/>
              </a:ext>
            </a:extLst>
          </p:cNvPr>
          <p:cNvSpPr txBox="1"/>
          <p:nvPr/>
        </p:nvSpPr>
        <p:spPr>
          <a:xfrm>
            <a:off x="6647409" y="344212"/>
            <a:ext cx="1008609"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治癒</a:t>
            </a:r>
          </a:p>
        </p:txBody>
      </p:sp>
      <p:sp>
        <p:nvSpPr>
          <p:cNvPr id="7" name="テキスト ボックス 6">
            <a:extLst>
              <a:ext uri="{FF2B5EF4-FFF2-40B4-BE49-F238E27FC236}">
                <a16:creationId xmlns:a16="http://schemas.microsoft.com/office/drawing/2014/main" id="{77DC7EE1-7848-7860-D088-FC4890DEBE17}"/>
              </a:ext>
            </a:extLst>
          </p:cNvPr>
          <p:cNvSpPr txBox="1"/>
          <p:nvPr/>
        </p:nvSpPr>
        <p:spPr>
          <a:xfrm>
            <a:off x="3810000" y="344212"/>
            <a:ext cx="1008609"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回復</a:t>
            </a:r>
          </a:p>
        </p:txBody>
      </p:sp>
    </p:spTree>
    <p:extLst>
      <p:ext uri="{BB962C8B-B14F-4D97-AF65-F5344CB8AC3E}">
        <p14:creationId xmlns:p14="http://schemas.microsoft.com/office/powerpoint/2010/main" val="31022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9986"/>
                                        </p:tgtEl>
                                        <p:attrNameLst>
                                          <p:attrName>style.visibility</p:attrName>
                                        </p:attrNameLst>
                                      </p:cBhvr>
                                      <p:to>
                                        <p:strVal val="visible"/>
                                      </p:to>
                                    </p:set>
                                    <p:animEffect transition="in" filter="fade">
                                      <p:cBhvr>
                                        <p:cTn id="32" dur="500"/>
                                        <p:tgtEl>
                                          <p:spTgt spid="1699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FDD13-685D-6984-8A7E-9B351609868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0138B9BA-52EE-C65E-26DE-2F310920476A}"/>
              </a:ext>
            </a:extLst>
          </p:cNvPr>
          <p:cNvPicPr>
            <a:picLocks noChangeAspect="1"/>
          </p:cNvPicPr>
          <p:nvPr/>
        </p:nvPicPr>
        <p:blipFill>
          <a:blip r:embed="rId3"/>
          <a:stretch>
            <a:fillRect/>
          </a:stretch>
        </p:blipFill>
        <p:spPr>
          <a:xfrm>
            <a:off x="-115313" y="283967"/>
            <a:ext cx="12446265" cy="6504581"/>
          </a:xfrm>
          <a:prstGeom prst="rect">
            <a:avLst/>
          </a:prstGeom>
        </p:spPr>
      </p:pic>
      <p:sp>
        <p:nvSpPr>
          <p:cNvPr id="2" name="テキスト ボックス 1">
            <a:extLst>
              <a:ext uri="{FF2B5EF4-FFF2-40B4-BE49-F238E27FC236}">
                <a16:creationId xmlns:a16="http://schemas.microsoft.com/office/drawing/2014/main" id="{4779EDB2-A34B-C73A-2933-923AB97B6157}"/>
              </a:ext>
            </a:extLst>
          </p:cNvPr>
          <p:cNvSpPr txBox="1"/>
          <p:nvPr/>
        </p:nvSpPr>
        <p:spPr>
          <a:xfrm rot="20727802">
            <a:off x="699460" y="1015717"/>
            <a:ext cx="5343245" cy="1200329"/>
          </a:xfrm>
          <a:prstGeom prst="rect">
            <a:avLst/>
          </a:prstGeom>
          <a:solidFill>
            <a:schemeClr val="bg1">
              <a:lumMod val="95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〇〇〇〇医療センター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ゲーム依存の治療に失敗</a:t>
            </a:r>
          </a:p>
        </p:txBody>
      </p:sp>
    </p:spTree>
    <p:extLst>
      <p:ext uri="{BB962C8B-B14F-4D97-AF65-F5344CB8AC3E}">
        <p14:creationId xmlns:p14="http://schemas.microsoft.com/office/powerpoint/2010/main" val="427700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4457BA3-3024-4648-B748-3F7952B2DEB5}"/>
              </a:ext>
            </a:extLst>
          </p:cNvPr>
          <p:cNvSpPr>
            <a:spLocks noGrp="1"/>
          </p:cNvSpPr>
          <p:nvPr>
            <p:ph idx="1"/>
          </p:nvPr>
        </p:nvSpPr>
        <p:spPr>
          <a:xfrm>
            <a:off x="1981200" y="1592738"/>
            <a:ext cx="8229600" cy="3672523"/>
          </a:xfrm>
        </p:spPr>
        <p:txBody>
          <a:bodyPr/>
          <a:lstStyle/>
          <a:p>
            <a:pPr marL="0" indent="0">
              <a:buNone/>
            </a:pPr>
            <a:r>
              <a:rPr kumimoji="1" lang="ja-JP" altLang="en-US" dirty="0"/>
              <a:t>テレビは</a:t>
            </a:r>
            <a:r>
              <a:rPr kumimoji="1" lang="ja-JP" altLang="en-US" dirty="0">
                <a:highlight>
                  <a:srgbClr val="CCFFCC"/>
                </a:highlight>
              </a:rPr>
              <a:t>２時間</a:t>
            </a:r>
            <a:r>
              <a:rPr kumimoji="1" lang="ja-JP" altLang="en-US" dirty="0"/>
              <a:t>見ると眠りが悪くなります。</a:t>
            </a:r>
          </a:p>
          <a:p>
            <a:pPr marL="0" indent="0">
              <a:buNone/>
            </a:pPr>
            <a:r>
              <a:rPr kumimoji="1" lang="ja-JP" altLang="en-US" dirty="0"/>
              <a:t>スマホだと、どのくらいの時間でしょうか。</a:t>
            </a:r>
          </a:p>
          <a:p>
            <a:pPr marL="0" indent="0">
              <a:buNone/>
            </a:pPr>
            <a:endParaRPr lang="ja-JP" altLang="en-US" dirty="0"/>
          </a:p>
          <a:p>
            <a:pPr marL="0" indent="0">
              <a:buNone/>
            </a:pPr>
            <a:r>
              <a:rPr kumimoji="1" lang="en-US" altLang="ja-JP" dirty="0"/>
              <a:t>a.</a:t>
            </a:r>
            <a:r>
              <a:rPr kumimoji="1" lang="ja-JP" altLang="en-US" dirty="0"/>
              <a:t>　</a:t>
            </a:r>
            <a:r>
              <a:rPr kumimoji="1" lang="en-US" altLang="ja-JP" dirty="0"/>
              <a:t>30</a:t>
            </a:r>
            <a:r>
              <a:rPr kumimoji="1" lang="ja-JP" altLang="en-US" dirty="0"/>
              <a:t>分</a:t>
            </a:r>
            <a:endParaRPr kumimoji="1" lang="en-US" altLang="ja-JP" dirty="0"/>
          </a:p>
          <a:p>
            <a:pPr marL="0" indent="0">
              <a:buNone/>
            </a:pPr>
            <a:r>
              <a:rPr lang="en-US" altLang="ja-JP" dirty="0"/>
              <a:t>b.</a:t>
            </a:r>
            <a:r>
              <a:rPr lang="ja-JP" altLang="en-US" dirty="0"/>
              <a:t>　１時間</a:t>
            </a:r>
            <a:endParaRPr lang="en-US" altLang="ja-JP" dirty="0"/>
          </a:p>
          <a:p>
            <a:pPr marL="0" indent="0">
              <a:buNone/>
            </a:pPr>
            <a:r>
              <a:rPr kumimoji="1" lang="en-US" altLang="ja-JP" dirty="0"/>
              <a:t>c.</a:t>
            </a:r>
            <a:r>
              <a:rPr kumimoji="1" lang="ja-JP" altLang="en-US" dirty="0"/>
              <a:t>　２時間</a:t>
            </a:r>
          </a:p>
        </p:txBody>
      </p:sp>
      <p:sp>
        <p:nvSpPr>
          <p:cNvPr id="2" name="テキスト ボックス 1">
            <a:extLst>
              <a:ext uri="{FF2B5EF4-FFF2-40B4-BE49-F238E27FC236}">
                <a16:creationId xmlns:a16="http://schemas.microsoft.com/office/drawing/2014/main" id="{19F44314-F505-CA3F-A41B-95921058E1C2}"/>
              </a:ext>
            </a:extLst>
          </p:cNvPr>
          <p:cNvSpPr txBox="1"/>
          <p:nvPr/>
        </p:nvSpPr>
        <p:spPr>
          <a:xfrm>
            <a:off x="381000" y="244156"/>
            <a:ext cx="9105378" cy="707886"/>
          </a:xfrm>
          <a:prstGeom prst="rect">
            <a:avLst/>
          </a:prstGeom>
          <a:noFill/>
        </p:spPr>
        <p:txBody>
          <a:bodyPr wrap="none" rtlCol="0">
            <a:spAutoFit/>
          </a:bodyPr>
          <a:lstStyle/>
          <a:p>
            <a:r>
              <a:rPr kumimoji="1" lang="ja-JP" altLang="en-US" sz="4000" dirty="0"/>
              <a:t>テレビとスマホでは</a:t>
            </a:r>
            <a:r>
              <a:rPr lang="ja-JP" altLang="en-US" sz="4000" dirty="0"/>
              <a:t>有害性</a:t>
            </a:r>
            <a:r>
              <a:rPr kumimoji="1" lang="ja-JP" altLang="en-US" sz="4000" dirty="0"/>
              <a:t>が全く違います</a:t>
            </a:r>
          </a:p>
        </p:txBody>
      </p:sp>
      <p:sp>
        <p:nvSpPr>
          <p:cNvPr id="4" name="楕円 3">
            <a:extLst>
              <a:ext uri="{FF2B5EF4-FFF2-40B4-BE49-F238E27FC236}">
                <a16:creationId xmlns:a16="http://schemas.microsoft.com/office/drawing/2014/main" id="{D6140A36-4720-BED5-4FCD-06A599F41F68}"/>
              </a:ext>
            </a:extLst>
          </p:cNvPr>
          <p:cNvSpPr/>
          <p:nvPr/>
        </p:nvSpPr>
        <p:spPr>
          <a:xfrm>
            <a:off x="1859280" y="3337559"/>
            <a:ext cx="640080" cy="6096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09D1B37-6D13-12FE-5F55-6DC5CEEF0DB3}"/>
              </a:ext>
            </a:extLst>
          </p:cNvPr>
          <p:cNvSpPr txBox="1"/>
          <p:nvPr/>
        </p:nvSpPr>
        <p:spPr>
          <a:xfrm>
            <a:off x="5334000" y="3947159"/>
            <a:ext cx="6712094" cy="2677656"/>
          </a:xfrm>
          <a:prstGeom prst="rect">
            <a:avLst/>
          </a:prstGeom>
          <a:noFill/>
        </p:spPr>
        <p:txBody>
          <a:bodyPr wrap="none" rtlCol="0">
            <a:spAutoFit/>
          </a:bodyPr>
          <a:lstStyle/>
          <a:p>
            <a:r>
              <a:rPr kumimoji="1" lang="ja-JP" altLang="en-US" sz="2800" b="1" dirty="0">
                <a:solidFill>
                  <a:srgbClr val="FF0000"/>
                </a:solidFill>
              </a:rPr>
              <a:t>スマホには依存性があります。</a:t>
            </a:r>
            <a:endParaRPr kumimoji="1" lang="en-US" altLang="ja-JP" sz="2800" b="1" dirty="0">
              <a:solidFill>
                <a:srgbClr val="FF0000"/>
              </a:solidFill>
            </a:endParaRPr>
          </a:p>
          <a:p>
            <a:r>
              <a:rPr kumimoji="1" lang="ja-JP" altLang="en-US" sz="2800" b="1" dirty="0">
                <a:solidFill>
                  <a:srgbClr val="FF0000"/>
                </a:solidFill>
              </a:rPr>
              <a:t>テレビには？</a:t>
            </a:r>
            <a:endParaRPr kumimoji="1" lang="en-US" altLang="ja-JP" sz="2800" b="1" dirty="0">
              <a:solidFill>
                <a:srgbClr val="FF0000"/>
              </a:solidFill>
            </a:endParaRPr>
          </a:p>
          <a:p>
            <a:r>
              <a:rPr lang="ja-JP" altLang="en-US" sz="2800" b="1" dirty="0">
                <a:solidFill>
                  <a:srgbClr val="0070C0"/>
                </a:solidFill>
              </a:rPr>
              <a:t>テレビを見れなくしたら、</a:t>
            </a:r>
            <a:endParaRPr lang="en-US" altLang="ja-JP" sz="2800" b="1" dirty="0">
              <a:solidFill>
                <a:srgbClr val="0070C0"/>
              </a:solidFill>
            </a:endParaRPr>
          </a:p>
          <a:p>
            <a:r>
              <a:rPr lang="ja-JP" altLang="en-US" sz="2800" b="1" dirty="0">
                <a:solidFill>
                  <a:srgbClr val="0070C0"/>
                </a:solidFill>
              </a:rPr>
              <a:t>逆切れして親を刺したとかありますか？</a:t>
            </a:r>
            <a:endParaRPr lang="en-US" altLang="ja-JP" sz="2800" b="1" dirty="0">
              <a:solidFill>
                <a:srgbClr val="0070C0"/>
              </a:solidFill>
            </a:endParaRPr>
          </a:p>
          <a:p>
            <a:endParaRPr kumimoji="1" lang="en-US" altLang="ja-JP" sz="2800" b="1" dirty="0">
              <a:solidFill>
                <a:srgbClr val="0070C0"/>
              </a:solidFill>
            </a:endParaRPr>
          </a:p>
          <a:p>
            <a:r>
              <a:rPr kumimoji="1" lang="ja-JP" altLang="en-US" sz="2800" b="1" dirty="0">
                <a:solidFill>
                  <a:srgbClr val="FF0000"/>
                </a:solidFill>
              </a:rPr>
              <a:t>スマホで子どもの</a:t>
            </a:r>
            <a:r>
              <a:rPr kumimoji="1" lang="ja-JP" altLang="en-US" sz="2800" b="1" dirty="0">
                <a:solidFill>
                  <a:srgbClr val="FF0000"/>
                </a:solidFill>
                <a:highlight>
                  <a:srgbClr val="FFFF00"/>
                </a:highlight>
              </a:rPr>
              <a:t>脳が変化</a:t>
            </a:r>
            <a:r>
              <a:rPr kumimoji="1" lang="ja-JP" altLang="en-US" sz="2800" b="1" dirty="0">
                <a:solidFill>
                  <a:srgbClr val="FF0000"/>
                </a:solidFill>
              </a:rPr>
              <a:t>してしまいます。</a:t>
            </a:r>
          </a:p>
        </p:txBody>
      </p:sp>
      <p:sp>
        <p:nvSpPr>
          <p:cNvPr id="6" name="テキスト ボックス 5">
            <a:extLst>
              <a:ext uri="{FF2B5EF4-FFF2-40B4-BE49-F238E27FC236}">
                <a16:creationId xmlns:a16="http://schemas.microsoft.com/office/drawing/2014/main" id="{F85E9CE3-A250-3935-89E5-649511B4EA08}"/>
              </a:ext>
            </a:extLst>
          </p:cNvPr>
          <p:cNvSpPr txBox="1"/>
          <p:nvPr/>
        </p:nvSpPr>
        <p:spPr>
          <a:xfrm>
            <a:off x="145906" y="5285987"/>
            <a:ext cx="4429418" cy="1384995"/>
          </a:xfrm>
          <a:prstGeom prst="rect">
            <a:avLst/>
          </a:prstGeom>
          <a:solidFill>
            <a:srgbClr val="FFCCFF"/>
          </a:solidFill>
        </p:spPr>
        <p:txBody>
          <a:bodyPr wrap="none" rtlCol="0">
            <a:spAutoFit/>
          </a:bodyPr>
          <a:lstStyle/>
          <a:p>
            <a:r>
              <a:rPr kumimoji="1" lang="en-US" altLang="ja-JP" sz="2800" dirty="0"/>
              <a:t>【</a:t>
            </a:r>
            <a:r>
              <a:rPr kumimoji="1" lang="ja-JP" altLang="en-US" sz="2800" dirty="0"/>
              <a:t>注意</a:t>
            </a:r>
            <a:r>
              <a:rPr kumimoji="1" lang="en-US" altLang="ja-JP" sz="2800" dirty="0"/>
              <a:t>】</a:t>
            </a:r>
            <a:endParaRPr kumimoji="1" lang="ja-JP" altLang="en-US" sz="2800" dirty="0"/>
          </a:p>
          <a:p>
            <a:r>
              <a:rPr lang="ja-JP" altLang="en-US" sz="2800" dirty="0"/>
              <a:t>テレビで</a:t>
            </a:r>
            <a:r>
              <a:rPr lang="en-US" altLang="ja-JP" sz="2800" dirty="0"/>
              <a:t>YouTube</a:t>
            </a:r>
            <a:r>
              <a:rPr lang="ja-JP" altLang="en-US" sz="2800" dirty="0"/>
              <a:t>をみたら、</a:t>
            </a:r>
          </a:p>
          <a:p>
            <a:r>
              <a:rPr kumimoji="1" lang="ja-JP" altLang="en-US" sz="2800" dirty="0"/>
              <a:t>スマホと同じ！</a:t>
            </a:r>
          </a:p>
        </p:txBody>
      </p:sp>
      <p:sp>
        <p:nvSpPr>
          <p:cNvPr id="7" name="テキスト ボックス 6">
            <a:extLst>
              <a:ext uri="{FF2B5EF4-FFF2-40B4-BE49-F238E27FC236}">
                <a16:creationId xmlns:a16="http://schemas.microsoft.com/office/drawing/2014/main" id="{A160CA1B-2613-4995-CD59-06700C5D7F4D}"/>
              </a:ext>
            </a:extLst>
          </p:cNvPr>
          <p:cNvSpPr txBox="1"/>
          <p:nvPr/>
        </p:nvSpPr>
        <p:spPr>
          <a:xfrm>
            <a:off x="9799320" y="46196"/>
            <a:ext cx="2392680" cy="738664"/>
          </a:xfrm>
          <a:prstGeom prst="rect">
            <a:avLst/>
          </a:prstGeom>
          <a:noFill/>
        </p:spPr>
        <p:txBody>
          <a:bodyPr wrap="square" rtlCol="0">
            <a:spAutoFit/>
          </a:bodyPr>
          <a:lstStyle/>
          <a:p>
            <a:r>
              <a:rPr lang="en-US" altLang="ja-JP" sz="1400" dirty="0"/>
              <a:t>Kondo (2012) </a:t>
            </a:r>
          </a:p>
          <a:p>
            <a:r>
              <a:rPr lang="en-US" altLang="ja-JP" sz="1400" dirty="0"/>
              <a:t>J Epidemiol  22(1) ; 12-20.</a:t>
            </a:r>
            <a:endParaRPr lang="ja-JP" altLang="en-US" sz="1400" dirty="0"/>
          </a:p>
          <a:p>
            <a:endParaRPr kumimoji="1" lang="ja-JP" altLang="en-US" sz="1400" dirty="0"/>
          </a:p>
        </p:txBody>
      </p:sp>
    </p:spTree>
    <p:extLst>
      <p:ext uri="{BB962C8B-B14F-4D97-AF65-F5344CB8AC3E}">
        <p14:creationId xmlns:p14="http://schemas.microsoft.com/office/powerpoint/2010/main" val="357569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A58C-7818-8D1D-2B9A-EAE7BAFC6F24}"/>
            </a:ext>
          </a:extLst>
        </p:cNvPr>
        <p:cNvGrpSpPr/>
        <p:nvPr/>
      </p:nvGrpSpPr>
      <p:grpSpPr>
        <a:xfrm>
          <a:off x="0" y="0"/>
          <a:ext cx="0" cy="0"/>
          <a:chOff x="0" y="0"/>
          <a:chExt cx="0" cy="0"/>
        </a:xfrm>
      </p:grpSpPr>
      <p:pic>
        <p:nvPicPr>
          <p:cNvPr id="1026" name="Picture 2" descr="ソース画像を表示">
            <a:extLst>
              <a:ext uri="{FF2B5EF4-FFF2-40B4-BE49-F238E27FC236}">
                <a16:creationId xmlns:a16="http://schemas.microsoft.com/office/drawing/2014/main" id="{41E283B1-2FA7-7271-BD4C-A1B2AD61C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38" y="309444"/>
            <a:ext cx="3789418" cy="5370354"/>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22F719A8-D30F-223D-5425-2B082D76CEF1}"/>
              </a:ext>
            </a:extLst>
          </p:cNvPr>
          <p:cNvPicPr>
            <a:picLocks noChangeAspect="1"/>
          </p:cNvPicPr>
          <p:nvPr/>
        </p:nvPicPr>
        <p:blipFill>
          <a:blip r:embed="rId4"/>
          <a:stretch>
            <a:fillRect/>
          </a:stretch>
        </p:blipFill>
        <p:spPr>
          <a:xfrm>
            <a:off x="5110699" y="309444"/>
            <a:ext cx="6220693" cy="3524742"/>
          </a:xfrm>
          <a:prstGeom prst="rect">
            <a:avLst/>
          </a:prstGeom>
        </p:spPr>
      </p:pic>
      <p:sp>
        <p:nvSpPr>
          <p:cNvPr id="6" name="テキスト ボックス 5">
            <a:extLst>
              <a:ext uri="{FF2B5EF4-FFF2-40B4-BE49-F238E27FC236}">
                <a16:creationId xmlns:a16="http://schemas.microsoft.com/office/drawing/2014/main" id="{9F81F46B-DF34-3E47-300F-53D523956FCA}"/>
              </a:ext>
            </a:extLst>
          </p:cNvPr>
          <p:cNvSpPr txBox="1"/>
          <p:nvPr/>
        </p:nvSpPr>
        <p:spPr>
          <a:xfrm>
            <a:off x="4967335" y="4109390"/>
            <a:ext cx="650742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2013</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年に発表されたドキュメンタリー映画　</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Web Junkie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中国のネット依存患者の治療施設を取材。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強制的に連れてこられた若者が軍隊的な集団生活をしながら、投薬・精神療法・ネット以外の時間の過ごし方を学ぶ。</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こうした施設は中国に</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400</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か所以上ある。</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中国はここまでやったが、結局、</a:t>
            </a:r>
            <a:r>
              <a:rPr kumimoji="1" lang="en-US" altLang="ja-JP" sz="1800" b="1" i="0" u="none" strike="noStrike" kern="1200" cap="none" spc="0"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2021</a:t>
            </a:r>
            <a:r>
              <a:rPr kumimoji="1" lang="ja-JP" altLang="en-US" sz="1800" b="1" i="0" u="none" strike="noStrike" kern="1200" cap="none" spc="0"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年に未成年のオンラインゲームの厳しい規制に舵を切った。</a:t>
            </a:r>
          </a:p>
        </p:txBody>
      </p:sp>
      <p:sp>
        <p:nvSpPr>
          <p:cNvPr id="3" name="テキスト ボックス 2">
            <a:extLst>
              <a:ext uri="{FF2B5EF4-FFF2-40B4-BE49-F238E27FC236}">
                <a16:creationId xmlns:a16="http://schemas.microsoft.com/office/drawing/2014/main" id="{5561701F-ABB6-88E8-345B-C552D2082689}"/>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23</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169290120"/>
      </p:ext>
    </p:extLst>
  </p:cSld>
  <p:clrMapOvr>
    <a:masterClrMapping/>
  </p:clrMapOvr>
  <mc:AlternateContent xmlns:mc="http://schemas.openxmlformats.org/markup-compatibility/2006" xmlns:p14="http://schemas.microsoft.com/office/powerpoint/2010/main">
    <mc:Choice Requires="p14">
      <p:transition spd="slow" p14:dur="2000" advTm="59145"/>
    </mc:Choice>
    <mc:Fallback xmlns="">
      <p:transition spd="slow" advTm="5914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2F37-5E37-ECAC-12DF-4F246A1674D9}"/>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9696123-FB29-53A0-739A-C104F912BC02}"/>
              </a:ext>
            </a:extLst>
          </p:cNvPr>
          <p:cNvSpPr txBox="1"/>
          <p:nvPr/>
        </p:nvSpPr>
        <p:spPr>
          <a:xfrm>
            <a:off x="843814" y="631938"/>
            <a:ext cx="904694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dirty="0">
                <a:solidFill>
                  <a:prstClr val="black"/>
                </a:solidFill>
                <a:latin typeface="HGPｺﾞｼｯｸE" panose="020B0900000000000000" pitchFamily="50" charset="-128"/>
                <a:ea typeface="HGPｺﾞｼｯｸE" panose="020B0900000000000000" pitchFamily="50" charset="-128"/>
              </a:rPr>
              <a:t>日本でも影響が出ている。</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3600" dirty="0">
              <a:solidFill>
                <a:prstClr val="black"/>
              </a:solidFill>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dirty="0">
                <a:solidFill>
                  <a:prstClr val="black"/>
                </a:solidFill>
                <a:latin typeface="HGPｺﾞｼｯｸE" panose="020B0900000000000000" pitchFamily="50" charset="-128"/>
                <a:ea typeface="HGPｺﾞｼｯｸE" panose="020B0900000000000000" pitchFamily="50" charset="-128"/>
              </a:rPr>
              <a:t>スマホの普及と同時に、</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600" dirty="0">
              <a:solidFill>
                <a:prstClr val="black"/>
              </a:solidFill>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highlight>
                  <a:srgbClr val="FFFF00"/>
                </a:highlight>
                <a:uLnTx/>
                <a:uFillTx/>
                <a:latin typeface="HGPｺﾞｼｯｸE" panose="020B0900000000000000" pitchFamily="50" charset="-128"/>
                <a:ea typeface="HGPｺﾞｼｯｸE" panose="020B0900000000000000" pitchFamily="50" charset="-128"/>
                <a:cs typeface="+mn-cs"/>
              </a:rPr>
              <a:t>この</a:t>
            </a:r>
            <a:r>
              <a:rPr kumimoji="1" lang="en-US" altLang="ja-JP" sz="3600" b="0" i="0" u="none" strike="noStrike" kern="1200" cap="none" spc="0" normalizeH="0" baseline="0" noProof="0" dirty="0">
                <a:ln>
                  <a:noFill/>
                </a:ln>
                <a:solidFill>
                  <a:prstClr val="black"/>
                </a:solidFill>
                <a:effectLst/>
                <a:highlight>
                  <a:srgbClr val="FFFF00"/>
                </a:highlight>
                <a:uLnTx/>
                <a:uFillTx/>
                <a:latin typeface="HGPｺﾞｼｯｸE" panose="020B0900000000000000" pitchFamily="50" charset="-128"/>
                <a:ea typeface="HGPｺﾞｼｯｸE" panose="020B0900000000000000" pitchFamily="50" charset="-128"/>
                <a:cs typeface="+mn-cs"/>
              </a:rPr>
              <a:t>10</a:t>
            </a:r>
            <a:r>
              <a:rPr kumimoji="1" lang="ja-JP" altLang="en-US" sz="3600" b="0" i="0" u="none" strike="noStrike" kern="1200" cap="none" spc="0" normalizeH="0" baseline="0" noProof="0" dirty="0">
                <a:ln>
                  <a:noFill/>
                </a:ln>
                <a:solidFill>
                  <a:prstClr val="black"/>
                </a:solidFill>
                <a:effectLst/>
                <a:highlight>
                  <a:srgbClr val="FFFF00"/>
                </a:highlight>
                <a:uLnTx/>
                <a:uFillTx/>
                <a:latin typeface="HGPｺﾞｼｯｸE" panose="020B0900000000000000" pitchFamily="50" charset="-128"/>
                <a:ea typeface="HGPｺﾞｼｯｸE" panose="020B0900000000000000" pitchFamily="50" charset="-128"/>
                <a:cs typeface="+mn-cs"/>
              </a:rPr>
              <a:t>年で小学生に</a:t>
            </a:r>
            <a:r>
              <a:rPr kumimoji="1" lang="ja-JP" altLang="en-US" sz="3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深刻な変化が・・・。</a:t>
            </a:r>
          </a:p>
        </p:txBody>
      </p:sp>
      <p:sp>
        <p:nvSpPr>
          <p:cNvPr id="2" name="四角形: 角を丸くする 1">
            <a:extLst>
              <a:ext uri="{FF2B5EF4-FFF2-40B4-BE49-F238E27FC236}">
                <a16:creationId xmlns:a16="http://schemas.microsoft.com/office/drawing/2014/main" id="{3E3EB769-02F3-F8AB-B10A-8DE8BF84036B}"/>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53563163"/>
      </p:ext>
    </p:extLst>
  </p:cSld>
  <p:clrMapOvr>
    <a:masterClrMapping/>
  </p:clrMapOvr>
  <mc:AlternateContent xmlns:mc="http://schemas.openxmlformats.org/markup-compatibility/2006" xmlns:p14="http://schemas.microsoft.com/office/powerpoint/2010/main">
    <mc:Choice Requires="p14">
      <p:transition spd="slow" p14:dur="2000" advTm="6483"/>
    </mc:Choice>
    <mc:Fallback xmlns="">
      <p:transition spd="slow" advTm="648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11DB7-0294-8118-138E-39CA29A716C0}"/>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5FE88A11-11F1-FFA6-F7E2-245C8CA8995A}"/>
              </a:ext>
            </a:extLst>
          </p:cNvPr>
          <p:cNvPicPr>
            <a:picLocks noChangeAspect="1"/>
          </p:cNvPicPr>
          <p:nvPr/>
        </p:nvPicPr>
        <p:blipFill>
          <a:blip r:embed="rId3"/>
          <a:stretch>
            <a:fillRect/>
          </a:stretch>
        </p:blipFill>
        <p:spPr>
          <a:xfrm>
            <a:off x="616785" y="1220977"/>
            <a:ext cx="8123790" cy="4950106"/>
          </a:xfrm>
          <a:prstGeom prst="rect">
            <a:avLst/>
          </a:prstGeom>
        </p:spPr>
      </p:pic>
      <p:grpSp>
        <p:nvGrpSpPr>
          <p:cNvPr id="23" name="グループ化 22">
            <a:extLst>
              <a:ext uri="{FF2B5EF4-FFF2-40B4-BE49-F238E27FC236}">
                <a16:creationId xmlns:a16="http://schemas.microsoft.com/office/drawing/2014/main" id="{B339503F-3142-A36B-D36D-76216AC2D5BD}"/>
              </a:ext>
            </a:extLst>
          </p:cNvPr>
          <p:cNvGrpSpPr/>
          <p:nvPr/>
        </p:nvGrpSpPr>
        <p:grpSpPr>
          <a:xfrm>
            <a:off x="4083431" y="141656"/>
            <a:ext cx="4829093" cy="7946534"/>
            <a:chOff x="4083431" y="141656"/>
            <a:chExt cx="4829093" cy="7946534"/>
          </a:xfrm>
        </p:grpSpPr>
        <p:graphicFrame>
          <p:nvGraphicFramePr>
            <p:cNvPr id="2" name="グラフ 1">
              <a:extLst>
                <a:ext uri="{FF2B5EF4-FFF2-40B4-BE49-F238E27FC236}">
                  <a16:creationId xmlns:a16="http://schemas.microsoft.com/office/drawing/2014/main" id="{7F04F544-3DDF-F405-512C-90AA70D366BF}"/>
                </a:ext>
              </a:extLst>
            </p:cNvPr>
            <p:cNvGraphicFramePr>
              <a:graphicFrameLocks/>
            </p:cNvGraphicFramePr>
            <p:nvPr/>
          </p:nvGraphicFramePr>
          <p:xfrm>
            <a:off x="4083431" y="141656"/>
            <a:ext cx="4208733" cy="7946534"/>
          </p:xfrm>
          <a:graphic>
            <a:graphicData uri="http://schemas.openxmlformats.org/drawingml/2006/chart">
              <c:chart xmlns:c="http://schemas.openxmlformats.org/drawingml/2006/chart" xmlns:r="http://schemas.openxmlformats.org/officeDocument/2006/relationships" r:id="rId4"/>
            </a:graphicData>
          </a:graphic>
        </p:graphicFrame>
        <p:sp>
          <p:nvSpPr>
            <p:cNvPr id="5" name="正方形/長方形 4">
              <a:extLst>
                <a:ext uri="{FF2B5EF4-FFF2-40B4-BE49-F238E27FC236}">
                  <a16:creationId xmlns:a16="http://schemas.microsoft.com/office/drawing/2014/main" id="{0FD2617B-A388-009B-20C9-7BF849B17DF3}"/>
                </a:ext>
              </a:extLst>
            </p:cNvPr>
            <p:cNvSpPr/>
            <p:nvPr/>
          </p:nvSpPr>
          <p:spPr>
            <a:xfrm>
              <a:off x="4390384" y="1184552"/>
              <a:ext cx="4461904" cy="5328147"/>
            </a:xfrm>
            <a:prstGeom prst="rect">
              <a:avLst/>
            </a:prstGeom>
            <a:solidFill>
              <a:srgbClr val="FEE2FD">
                <a:alpha val="29804"/>
              </a:srgbClr>
            </a:solid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6" name="テキスト ボックス 5">
              <a:extLst>
                <a:ext uri="{FF2B5EF4-FFF2-40B4-BE49-F238E27FC236}">
                  <a16:creationId xmlns:a16="http://schemas.microsoft.com/office/drawing/2014/main" id="{BBCF9691-A477-3C7E-45CC-A6C5AF0A5C89}"/>
                </a:ext>
              </a:extLst>
            </p:cNvPr>
            <p:cNvSpPr txBox="1"/>
            <p:nvPr/>
          </p:nvSpPr>
          <p:spPr>
            <a:xfrm>
              <a:off x="4357836" y="6184239"/>
              <a:ext cx="40202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ＭＳ Ｐゴシック"/>
                  <a:ea typeface="ＭＳ Ｐゴシック"/>
                  <a:cs typeface="+mn-cs"/>
                </a:rPr>
                <a:t> H26  H27  H28  H29  H30   R1   R2   R3    R4   R5    R6</a:t>
              </a:r>
              <a:endParaRPr kumimoji="1" lang="ja-JP" altLang="en-US" sz="1200" b="1"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7" name="テキスト ボックス 6">
              <a:extLst>
                <a:ext uri="{FF2B5EF4-FFF2-40B4-BE49-F238E27FC236}">
                  <a16:creationId xmlns:a16="http://schemas.microsoft.com/office/drawing/2014/main" id="{894BD32F-7480-D11E-1042-287ABFB9A761}"/>
                </a:ext>
              </a:extLst>
            </p:cNvPr>
            <p:cNvSpPr txBox="1"/>
            <p:nvPr/>
          </p:nvSpPr>
          <p:spPr>
            <a:xfrm>
              <a:off x="4425398" y="564170"/>
              <a:ext cx="448712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青少年の機器ごとのインターネット利用状況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（ネット利用でスマホを使っている割合）</a:t>
              </a:r>
            </a:p>
          </p:txBody>
        </p:sp>
      </p:grpSp>
      <p:sp>
        <p:nvSpPr>
          <p:cNvPr id="8" name="テキスト ボックス 7">
            <a:extLst>
              <a:ext uri="{FF2B5EF4-FFF2-40B4-BE49-F238E27FC236}">
                <a16:creationId xmlns:a16="http://schemas.microsoft.com/office/drawing/2014/main" id="{28176615-0FE3-C7C7-FA22-C7ED7CB86E08}"/>
              </a:ext>
            </a:extLst>
          </p:cNvPr>
          <p:cNvSpPr txBox="1"/>
          <p:nvPr/>
        </p:nvSpPr>
        <p:spPr>
          <a:xfrm>
            <a:off x="72327" y="244130"/>
            <a:ext cx="4168129" cy="1200329"/>
          </a:xfrm>
          <a:prstGeom prst="rect">
            <a:avLst/>
          </a:prstGeom>
          <a:solidFill>
            <a:srgbClr val="FFCCF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Arial"/>
                <a:ea typeface="ＭＳ Ｐゴシック"/>
                <a:cs typeface="+mn-cs"/>
              </a:rPr>
              <a:t>少年による家庭内暴力</a:t>
            </a:r>
            <a:endParaRPr kumimoji="1" lang="en-US" altLang="ja-JP" sz="3200" b="1" i="0" u="none" strike="noStrike" kern="1200" cap="none" spc="0" normalizeH="0" baseline="0" noProof="0" dirty="0">
              <a:ln>
                <a:noFill/>
              </a:ln>
              <a:solidFill>
                <a:srgbClr val="000000"/>
              </a:solidFill>
              <a:effectLst/>
              <a:uLnTx/>
              <a:uFillTx/>
              <a:latin typeface="Arial"/>
              <a:ea typeface="ＭＳ Ｐゴシック"/>
              <a:cs typeface="+mn-cs"/>
            </a:endParaRPr>
          </a:p>
          <a:p>
            <a:pPr algn="ctr">
              <a:defRPr/>
            </a:pPr>
            <a:r>
              <a:rPr lang="en-US" altLang="ja-JP" sz="2000" b="1" dirty="0">
                <a:solidFill>
                  <a:srgbClr val="000000"/>
                </a:solidFill>
              </a:rPr>
              <a:t>R6</a:t>
            </a:r>
            <a:r>
              <a:rPr lang="ja-JP" altLang="en-US" sz="2000" b="1" dirty="0">
                <a:solidFill>
                  <a:srgbClr val="000000"/>
                </a:solidFill>
              </a:rPr>
              <a:t>犯罪白書</a:t>
            </a:r>
            <a:endParaRPr lang="en-US" altLang="ja-JP" sz="2000" b="1" dirty="0">
              <a:solidFill>
                <a:srgbClr val="000000"/>
              </a:solidFill>
            </a:endParaRPr>
          </a:p>
          <a:p>
            <a:pPr algn="ctr">
              <a:defRPr/>
            </a:pPr>
            <a:r>
              <a:rPr lang="ja-JP" altLang="en-US" sz="2000" b="1" dirty="0">
                <a:solidFill>
                  <a:srgbClr val="000000"/>
                </a:solidFill>
              </a:rPr>
              <a:t>子どもが暴れて警察が出動した件数</a:t>
            </a:r>
            <a:endParaRPr lang="en-US" altLang="ja-JP" sz="2000" b="1" dirty="0">
              <a:solidFill>
                <a:srgbClr val="000000"/>
              </a:solidFill>
            </a:endParaRPr>
          </a:p>
        </p:txBody>
      </p:sp>
      <p:grpSp>
        <p:nvGrpSpPr>
          <p:cNvPr id="22" name="グループ化 21">
            <a:extLst>
              <a:ext uri="{FF2B5EF4-FFF2-40B4-BE49-F238E27FC236}">
                <a16:creationId xmlns:a16="http://schemas.microsoft.com/office/drawing/2014/main" id="{CE05FD53-3C45-D4A0-D763-77AF0976B9CD}"/>
              </a:ext>
            </a:extLst>
          </p:cNvPr>
          <p:cNvGrpSpPr/>
          <p:nvPr/>
        </p:nvGrpSpPr>
        <p:grpSpPr>
          <a:xfrm>
            <a:off x="2945265" y="6227362"/>
            <a:ext cx="1492744" cy="523220"/>
            <a:chOff x="2945265" y="6227362"/>
            <a:chExt cx="1492744" cy="523220"/>
          </a:xfrm>
        </p:grpSpPr>
        <p:sp>
          <p:nvSpPr>
            <p:cNvPr id="9" name="テキスト ボックス 8">
              <a:extLst>
                <a:ext uri="{FF2B5EF4-FFF2-40B4-BE49-F238E27FC236}">
                  <a16:creationId xmlns:a16="http://schemas.microsoft.com/office/drawing/2014/main" id="{8270B61B-047E-CD50-869F-CE28830870B5}"/>
                </a:ext>
              </a:extLst>
            </p:cNvPr>
            <p:cNvSpPr txBox="1"/>
            <p:nvPr/>
          </p:nvSpPr>
          <p:spPr>
            <a:xfrm>
              <a:off x="2945265" y="6227362"/>
              <a:ext cx="1224135" cy="523220"/>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H25</a:t>
              </a:r>
              <a:r>
                <a:rPr kumimoji="1" lang="ja-JP" altLang="en-US" sz="1400" b="1"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あたり</a:t>
              </a:r>
              <a:endParaRPr kumimoji="1" lang="en-US" altLang="ja-JP" sz="1400" b="1"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から何が？</a:t>
              </a:r>
            </a:p>
          </p:txBody>
        </p:sp>
        <p:sp>
          <p:nvSpPr>
            <p:cNvPr id="10" name="矢印: 下 9">
              <a:extLst>
                <a:ext uri="{FF2B5EF4-FFF2-40B4-BE49-F238E27FC236}">
                  <a16:creationId xmlns:a16="http://schemas.microsoft.com/office/drawing/2014/main" id="{EE6EB114-ED87-64CE-8228-08BE1AFAA1C2}"/>
                </a:ext>
              </a:extLst>
            </p:cNvPr>
            <p:cNvSpPr/>
            <p:nvPr/>
          </p:nvSpPr>
          <p:spPr>
            <a:xfrm rot="10800000">
              <a:off x="4169401" y="6347009"/>
              <a:ext cx="268608" cy="369334"/>
            </a:xfrm>
            <a:prstGeom prst="downArrow">
              <a:avLst>
                <a:gd name="adj1" fmla="val 50000"/>
                <a:gd name="adj2" fmla="val 7508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1" name="テキスト ボックス 10">
            <a:extLst>
              <a:ext uri="{FF2B5EF4-FFF2-40B4-BE49-F238E27FC236}">
                <a16:creationId xmlns:a16="http://schemas.microsoft.com/office/drawing/2014/main" id="{10D3AC0D-9BB5-EFF4-72F1-44C2A8D96521}"/>
              </a:ext>
            </a:extLst>
          </p:cNvPr>
          <p:cNvSpPr txBox="1"/>
          <p:nvPr/>
        </p:nvSpPr>
        <p:spPr>
          <a:xfrm>
            <a:off x="9115202" y="614955"/>
            <a:ext cx="203164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内閣府</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R6</a:t>
            </a:r>
            <a:r>
              <a:rPr kumimoji="1" lang="ja-JP" altLang="en-US" sz="1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 青少年のインターネット利用環境実態調査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a:t>
            </a:r>
          </a:p>
        </p:txBody>
      </p:sp>
      <p:sp>
        <p:nvSpPr>
          <p:cNvPr id="3" name="タイトル 1">
            <a:extLst>
              <a:ext uri="{FF2B5EF4-FFF2-40B4-BE49-F238E27FC236}">
                <a16:creationId xmlns:a16="http://schemas.microsoft.com/office/drawing/2014/main" id="{49B10091-5C80-72E1-BBC5-8B41843A30E1}"/>
              </a:ext>
            </a:extLst>
          </p:cNvPr>
          <p:cNvSpPr txBox="1">
            <a:spLocks/>
          </p:cNvSpPr>
          <p:nvPr/>
        </p:nvSpPr>
        <p:spPr>
          <a:xfrm>
            <a:off x="59036" y="244130"/>
            <a:ext cx="4298800" cy="1436501"/>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600" b="0" i="0" u="none" strike="noStrike" kern="1200" cap="none" spc="0" normalizeH="0" baseline="0" noProof="0" dirty="0">
              <a:ln>
                <a:noFill/>
              </a:ln>
              <a:solidFill>
                <a:srgbClr val="000000"/>
              </a:solidFill>
              <a:effectLst/>
              <a:uLnTx/>
              <a:uFillTx/>
              <a:latin typeface="+mj-ea"/>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mj-ea"/>
              </a:rPr>
              <a:t>何のグラフでしょう？</a:t>
            </a:r>
            <a:endParaRPr kumimoji="1" lang="en-US" altLang="ja-JP" sz="3600" b="0" i="0" u="none" strike="noStrike" kern="1200" cap="none" spc="0" normalizeH="0" baseline="0" noProof="0" dirty="0">
              <a:ln>
                <a:noFill/>
              </a:ln>
              <a:solidFill>
                <a:srgbClr val="000000"/>
              </a:solidFill>
              <a:effectLst/>
              <a:uLnTx/>
              <a:uFillTx/>
              <a:latin typeface="+mj-ea"/>
            </a:endParaRPr>
          </a:p>
        </p:txBody>
      </p:sp>
      <p:sp>
        <p:nvSpPr>
          <p:cNvPr id="13" name="正方形/長方形 12">
            <a:extLst>
              <a:ext uri="{FF2B5EF4-FFF2-40B4-BE49-F238E27FC236}">
                <a16:creationId xmlns:a16="http://schemas.microsoft.com/office/drawing/2014/main" id="{13999086-65D4-1C7E-20D1-5E7285755677}"/>
              </a:ext>
            </a:extLst>
          </p:cNvPr>
          <p:cNvSpPr/>
          <p:nvPr/>
        </p:nvSpPr>
        <p:spPr>
          <a:xfrm>
            <a:off x="4316089" y="53360"/>
            <a:ext cx="5775962" cy="488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8" name="グループ化 17">
            <a:extLst>
              <a:ext uri="{FF2B5EF4-FFF2-40B4-BE49-F238E27FC236}">
                <a16:creationId xmlns:a16="http://schemas.microsoft.com/office/drawing/2014/main" id="{2C4134DA-B2B3-C7B4-7ADC-780083A55B86}"/>
              </a:ext>
            </a:extLst>
          </p:cNvPr>
          <p:cNvGrpSpPr/>
          <p:nvPr/>
        </p:nvGrpSpPr>
        <p:grpSpPr>
          <a:xfrm>
            <a:off x="8570370" y="5040611"/>
            <a:ext cx="2015318" cy="914400"/>
            <a:chOff x="8570370" y="5040611"/>
            <a:chExt cx="2015318" cy="914400"/>
          </a:xfrm>
        </p:grpSpPr>
        <p:sp>
          <p:nvSpPr>
            <p:cNvPr id="14" name="吹き出し: 左矢印 13">
              <a:extLst>
                <a:ext uri="{FF2B5EF4-FFF2-40B4-BE49-F238E27FC236}">
                  <a16:creationId xmlns:a16="http://schemas.microsoft.com/office/drawing/2014/main" id="{B319644C-A2DD-6724-5893-75ED7104D251}"/>
                </a:ext>
              </a:extLst>
            </p:cNvPr>
            <p:cNvSpPr/>
            <p:nvPr/>
          </p:nvSpPr>
          <p:spPr>
            <a:xfrm>
              <a:off x="8570370" y="5040611"/>
              <a:ext cx="1815936" cy="914400"/>
            </a:xfrm>
            <a:prstGeom prst="leftArrowCallout">
              <a:avLst>
                <a:gd name="adj1" fmla="val 25000"/>
                <a:gd name="adj2" fmla="val 25000"/>
                <a:gd name="adj3" fmla="val 25000"/>
                <a:gd name="adj4" fmla="val 7085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テキスト ボックス 2">
              <a:extLst>
                <a:ext uri="{FF2B5EF4-FFF2-40B4-BE49-F238E27FC236}">
                  <a16:creationId xmlns:a16="http://schemas.microsoft.com/office/drawing/2014/main" id="{668BB044-344C-73F7-3312-60EA27514800}"/>
                </a:ext>
              </a:extLst>
            </p:cNvPr>
            <p:cNvSpPr txBox="1">
              <a:spLocks noChangeArrowheads="1"/>
            </p:cNvSpPr>
            <p:nvPr/>
          </p:nvSpPr>
          <p:spPr bwMode="auto">
            <a:xfrm>
              <a:off x="9115203" y="5236201"/>
              <a:ext cx="14704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小学生</a:t>
              </a:r>
            </a:p>
          </p:txBody>
        </p:sp>
      </p:grpSp>
      <p:pic>
        <p:nvPicPr>
          <p:cNvPr id="16" name="図 15">
            <a:extLst>
              <a:ext uri="{FF2B5EF4-FFF2-40B4-BE49-F238E27FC236}">
                <a16:creationId xmlns:a16="http://schemas.microsoft.com/office/drawing/2014/main" id="{222EF3A3-7250-6766-B5B4-0646D607D765}"/>
              </a:ext>
            </a:extLst>
          </p:cNvPr>
          <p:cNvPicPr>
            <a:picLocks noChangeAspect="1"/>
          </p:cNvPicPr>
          <p:nvPr/>
        </p:nvPicPr>
        <p:blipFill>
          <a:blip r:embed="rId5"/>
          <a:stretch>
            <a:fillRect/>
          </a:stretch>
        </p:blipFill>
        <p:spPr>
          <a:xfrm>
            <a:off x="9452091" y="1475586"/>
            <a:ext cx="2031643" cy="1209449"/>
          </a:xfrm>
          <a:prstGeom prst="rect">
            <a:avLst/>
          </a:prstGeom>
        </p:spPr>
      </p:pic>
      <p:sp>
        <p:nvSpPr>
          <p:cNvPr id="17" name="テキスト ボックス 2">
            <a:extLst>
              <a:ext uri="{FF2B5EF4-FFF2-40B4-BE49-F238E27FC236}">
                <a16:creationId xmlns:a16="http://schemas.microsoft.com/office/drawing/2014/main" id="{FEB2A0BB-AD98-59E8-192A-65B1A9B4706D}"/>
              </a:ext>
            </a:extLst>
          </p:cNvPr>
          <p:cNvSpPr txBox="1">
            <a:spLocks noChangeArrowheads="1"/>
          </p:cNvSpPr>
          <p:nvPr/>
        </p:nvSpPr>
        <p:spPr bwMode="auto">
          <a:xfrm>
            <a:off x="9332371" y="3135314"/>
            <a:ext cx="285963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小学生の</a:t>
            </a:r>
            <a:endParaRPr kumimoji="1"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家庭内暴力</a:t>
            </a:r>
            <a:endParaRPr kumimoji="1"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a:t>
            </a:r>
            <a:r>
              <a:rPr kumimoji="1"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年で</a:t>
            </a:r>
            <a:r>
              <a:rPr kumimoji="1"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a:t>
            </a: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倍</a:t>
            </a:r>
          </a:p>
        </p:txBody>
      </p:sp>
      <p:grpSp>
        <p:nvGrpSpPr>
          <p:cNvPr id="19" name="グループ化 18">
            <a:extLst>
              <a:ext uri="{FF2B5EF4-FFF2-40B4-BE49-F238E27FC236}">
                <a16:creationId xmlns:a16="http://schemas.microsoft.com/office/drawing/2014/main" id="{40AC3CE2-EBEC-F8A0-8C0E-8082F2587520}"/>
              </a:ext>
            </a:extLst>
          </p:cNvPr>
          <p:cNvGrpSpPr/>
          <p:nvPr/>
        </p:nvGrpSpPr>
        <p:grpSpPr>
          <a:xfrm>
            <a:off x="6597723" y="6474394"/>
            <a:ext cx="1041069" cy="349366"/>
            <a:chOff x="10273268" y="5496988"/>
            <a:chExt cx="1041069" cy="349366"/>
          </a:xfrm>
        </p:grpSpPr>
        <p:sp>
          <p:nvSpPr>
            <p:cNvPr id="20" name="矢印: 下 19">
              <a:extLst>
                <a:ext uri="{FF2B5EF4-FFF2-40B4-BE49-F238E27FC236}">
                  <a16:creationId xmlns:a16="http://schemas.microsoft.com/office/drawing/2014/main" id="{9FA55692-3801-C8F0-F2E3-8EAB4863DA2C}"/>
                </a:ext>
              </a:extLst>
            </p:cNvPr>
            <p:cNvSpPr/>
            <p:nvPr/>
          </p:nvSpPr>
          <p:spPr>
            <a:xfrm rot="10800000">
              <a:off x="10273268" y="5496988"/>
              <a:ext cx="166253" cy="2413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5ACC06E8-BEF4-5C23-3987-976D5076D9A2}"/>
                </a:ext>
              </a:extLst>
            </p:cNvPr>
            <p:cNvSpPr txBox="1"/>
            <p:nvPr/>
          </p:nvSpPr>
          <p:spPr>
            <a:xfrm>
              <a:off x="10356394" y="5569355"/>
              <a:ext cx="9579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コロナ</a:t>
              </a:r>
            </a:p>
          </p:txBody>
        </p:sp>
      </p:grpSp>
    </p:spTree>
    <p:extLst>
      <p:ext uri="{BB962C8B-B14F-4D97-AF65-F5344CB8AC3E}">
        <p14:creationId xmlns:p14="http://schemas.microsoft.com/office/powerpoint/2010/main" val="153629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DC307-E890-18B3-84FC-656DD1C0D0EA}"/>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016E3905-3624-DE29-1F08-76CA30C7F6E1}"/>
              </a:ext>
            </a:extLst>
          </p:cNvPr>
          <p:cNvSpPr/>
          <p:nvPr/>
        </p:nvSpPr>
        <p:spPr>
          <a:xfrm>
            <a:off x="704849" y="364804"/>
            <a:ext cx="2790825" cy="29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テキスト ボックス 3">
            <a:extLst>
              <a:ext uri="{FF2B5EF4-FFF2-40B4-BE49-F238E27FC236}">
                <a16:creationId xmlns:a16="http://schemas.microsoft.com/office/drawing/2014/main" id="{6232E3C5-109A-A3F2-9410-167AA525840E}"/>
              </a:ext>
            </a:extLst>
          </p:cNvPr>
          <p:cNvSpPr txBox="1"/>
          <p:nvPr/>
        </p:nvSpPr>
        <p:spPr>
          <a:xfrm>
            <a:off x="1046872" y="6102016"/>
            <a:ext cx="4437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5</a:t>
            </a:r>
            <a:r>
              <a:rPr kumimoji="1" lang="ja-JP" altLang="en-US" sz="1400" b="0"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年度児童生徒の問題行動・不登校等生徒指導上の諸課題に関する調査結果について </a:t>
            </a:r>
            <a:r>
              <a:rPr kumimoji="1" lang="en-US" altLang="ja-JP" sz="1400" b="0"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(mext.go.jp)</a:t>
            </a:r>
          </a:p>
        </p:txBody>
      </p:sp>
      <p:sp>
        <p:nvSpPr>
          <p:cNvPr id="2" name="テキスト ボックス 1">
            <a:extLst>
              <a:ext uri="{FF2B5EF4-FFF2-40B4-BE49-F238E27FC236}">
                <a16:creationId xmlns:a16="http://schemas.microsoft.com/office/drawing/2014/main" id="{7609F7C8-6921-A74B-75B1-D31478E5F34E}"/>
              </a:ext>
            </a:extLst>
          </p:cNvPr>
          <p:cNvSpPr txBox="1"/>
          <p:nvPr/>
        </p:nvSpPr>
        <p:spPr>
          <a:xfrm>
            <a:off x="6652584" y="6083749"/>
            <a:ext cx="1224135" cy="584775"/>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H25</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あたり</a:t>
            </a: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から何が？</a:t>
            </a:r>
          </a:p>
        </p:txBody>
      </p:sp>
      <p:sp>
        <p:nvSpPr>
          <p:cNvPr id="5" name="矢印: 下 4">
            <a:extLst>
              <a:ext uri="{FF2B5EF4-FFF2-40B4-BE49-F238E27FC236}">
                <a16:creationId xmlns:a16="http://schemas.microsoft.com/office/drawing/2014/main" id="{DB03E830-358D-9663-13A3-C4388C03874E}"/>
              </a:ext>
            </a:extLst>
          </p:cNvPr>
          <p:cNvSpPr/>
          <p:nvPr/>
        </p:nvSpPr>
        <p:spPr>
          <a:xfrm rot="10800000">
            <a:off x="7876720" y="6161562"/>
            <a:ext cx="268608" cy="369334"/>
          </a:xfrm>
          <a:prstGeom prst="downArrow">
            <a:avLst>
              <a:gd name="adj1" fmla="val 50000"/>
              <a:gd name="adj2" fmla="val 7508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32959C41-896D-6D27-E8DD-4309B4D909FD}"/>
              </a:ext>
            </a:extLst>
          </p:cNvPr>
          <p:cNvSpPr/>
          <p:nvPr/>
        </p:nvSpPr>
        <p:spPr>
          <a:xfrm>
            <a:off x="7429498" y="23058"/>
            <a:ext cx="6617495" cy="48815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6" name="テキスト ボックス 5">
            <a:extLst>
              <a:ext uri="{FF2B5EF4-FFF2-40B4-BE49-F238E27FC236}">
                <a16:creationId xmlns:a16="http://schemas.microsoft.com/office/drawing/2014/main" id="{14297B2C-4B65-AD79-5C42-F54555B8972A}"/>
              </a:ext>
            </a:extLst>
          </p:cNvPr>
          <p:cNvSpPr txBox="1"/>
          <p:nvPr/>
        </p:nvSpPr>
        <p:spPr>
          <a:xfrm>
            <a:off x="1246554" y="242160"/>
            <a:ext cx="6551794" cy="52322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不登校児童生徒の割合 </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1000</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人当たりの推移</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CCE6A05A-F767-B8D0-655B-624F7DAEC8DC}"/>
              </a:ext>
            </a:extLst>
          </p:cNvPr>
          <p:cNvGrpSpPr/>
          <p:nvPr/>
        </p:nvGrpSpPr>
        <p:grpSpPr>
          <a:xfrm>
            <a:off x="1118234" y="984482"/>
            <a:ext cx="10142404" cy="5137367"/>
            <a:chOff x="1118234" y="819149"/>
            <a:chExt cx="10142404" cy="5178875"/>
          </a:xfrm>
        </p:grpSpPr>
        <p:pic>
          <p:nvPicPr>
            <p:cNvPr id="11" name="図 10">
              <a:extLst>
                <a:ext uri="{FF2B5EF4-FFF2-40B4-BE49-F238E27FC236}">
                  <a16:creationId xmlns:a16="http://schemas.microsoft.com/office/drawing/2014/main" id="{11332CF5-FC0F-4999-541A-62F48E1F03E4}"/>
                </a:ext>
              </a:extLst>
            </p:cNvPr>
            <p:cNvPicPr>
              <a:picLocks noChangeAspect="1"/>
            </p:cNvPicPr>
            <p:nvPr/>
          </p:nvPicPr>
          <p:blipFill>
            <a:blip r:embed="rId3">
              <a:extLst>
                <a:ext uri="{28A0092B-C50C-407E-A947-70E740481C1C}">
                  <a14:useLocalDpi xmlns:a14="http://schemas.microsoft.com/office/drawing/2010/main" val="0"/>
                </a:ext>
              </a:extLst>
            </a:blip>
            <a:srcRect t="6286"/>
            <a:stretch>
              <a:fillRect/>
            </a:stretch>
          </p:blipFill>
          <p:spPr>
            <a:xfrm>
              <a:off x="1118234" y="819149"/>
              <a:ext cx="9955531" cy="5178875"/>
            </a:xfrm>
            <a:prstGeom prst="rect">
              <a:avLst/>
            </a:prstGeom>
          </p:spPr>
        </p:pic>
        <p:sp>
          <p:nvSpPr>
            <p:cNvPr id="3" name="正方形/長方形 2">
              <a:extLst>
                <a:ext uri="{FF2B5EF4-FFF2-40B4-BE49-F238E27FC236}">
                  <a16:creationId xmlns:a16="http://schemas.microsoft.com/office/drawing/2014/main" id="{2B32A891-49EE-1440-8B3A-EDB9BDD54D73}"/>
                </a:ext>
              </a:extLst>
            </p:cNvPr>
            <p:cNvSpPr/>
            <p:nvPr/>
          </p:nvSpPr>
          <p:spPr>
            <a:xfrm rot="21279646">
              <a:off x="1707428" y="4928333"/>
              <a:ext cx="5582242" cy="39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EA079FE2-F99B-8842-984D-57CE64AA6DA0}"/>
                </a:ext>
              </a:extLst>
            </p:cNvPr>
            <p:cNvSpPr/>
            <p:nvPr/>
          </p:nvSpPr>
          <p:spPr>
            <a:xfrm rot="21279646">
              <a:off x="6818962" y="4692839"/>
              <a:ext cx="3129648" cy="39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正方形/長方形 7">
              <a:extLst>
                <a:ext uri="{FF2B5EF4-FFF2-40B4-BE49-F238E27FC236}">
                  <a16:creationId xmlns:a16="http://schemas.microsoft.com/office/drawing/2014/main" id="{EFAA9EB9-20B3-C596-C532-048D042DDC40}"/>
                </a:ext>
              </a:extLst>
            </p:cNvPr>
            <p:cNvSpPr/>
            <p:nvPr/>
          </p:nvSpPr>
          <p:spPr>
            <a:xfrm rot="19004741">
              <a:off x="9371542" y="4041879"/>
              <a:ext cx="1889096" cy="39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正方形/長方形 11">
              <a:extLst>
                <a:ext uri="{FF2B5EF4-FFF2-40B4-BE49-F238E27FC236}">
                  <a16:creationId xmlns:a16="http://schemas.microsoft.com/office/drawing/2014/main" id="{90572B06-927A-F0C1-08BA-9AB90174E054}"/>
                </a:ext>
              </a:extLst>
            </p:cNvPr>
            <p:cNvSpPr/>
            <p:nvPr/>
          </p:nvSpPr>
          <p:spPr>
            <a:xfrm rot="21279646">
              <a:off x="10107449" y="3363470"/>
              <a:ext cx="417283" cy="39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0" name="矢印: 下 9">
            <a:extLst>
              <a:ext uri="{FF2B5EF4-FFF2-40B4-BE49-F238E27FC236}">
                <a16:creationId xmlns:a16="http://schemas.microsoft.com/office/drawing/2014/main" id="{D91A4DCD-A30C-EE35-138D-58858A90C9F2}"/>
              </a:ext>
            </a:extLst>
          </p:cNvPr>
          <p:cNvSpPr/>
          <p:nvPr/>
        </p:nvSpPr>
        <p:spPr>
          <a:xfrm rot="10800000">
            <a:off x="7876720" y="6161562"/>
            <a:ext cx="268608" cy="369334"/>
          </a:xfrm>
          <a:prstGeom prst="downArrow">
            <a:avLst>
              <a:gd name="adj1" fmla="val 50000"/>
              <a:gd name="adj2" fmla="val 7508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ED7EE0D0-E4D3-1F8E-B181-45A799BAFD1D}"/>
              </a:ext>
            </a:extLst>
          </p:cNvPr>
          <p:cNvSpPr txBox="1"/>
          <p:nvPr/>
        </p:nvSpPr>
        <p:spPr>
          <a:xfrm>
            <a:off x="4828719" y="794629"/>
            <a:ext cx="3095625" cy="338554"/>
          </a:xfrm>
          <a:prstGeom prst="rect">
            <a:avLst/>
          </a:prstGeom>
          <a:noFill/>
        </p:spPr>
        <p:txBody>
          <a:bodyPr wrap="square" rtlCol="0">
            <a:spAutoFit/>
          </a:bodyPr>
          <a:lstStyle/>
          <a:p>
            <a:r>
              <a:rPr lang="ja-JP" altLang="en-US" sz="1600" dirty="0"/>
              <a:t>中学生の</a:t>
            </a:r>
            <a:r>
              <a:rPr lang="en-US" altLang="ja-JP" sz="1600" dirty="0"/>
              <a:t>15</a:t>
            </a:r>
            <a:r>
              <a:rPr lang="ja-JP" altLang="en-US" sz="1600" dirty="0"/>
              <a:t>人に１人が不登校に</a:t>
            </a:r>
            <a:endParaRPr kumimoji="1" lang="ja-JP" altLang="en-US" sz="1600" dirty="0"/>
          </a:p>
        </p:txBody>
      </p:sp>
    </p:spTree>
    <p:extLst>
      <p:ext uri="{BB962C8B-B14F-4D97-AF65-F5344CB8AC3E}">
        <p14:creationId xmlns:p14="http://schemas.microsoft.com/office/powerpoint/2010/main" val="182004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04962-B16F-8D9B-1C51-4271AA7E96A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3FBCBF6-378D-557F-8C12-8563711F421A}"/>
              </a:ext>
            </a:extLst>
          </p:cNvPr>
          <p:cNvSpPr txBox="1"/>
          <p:nvPr/>
        </p:nvSpPr>
        <p:spPr>
          <a:xfrm>
            <a:off x="657224" y="612844"/>
            <a:ext cx="11382375"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2021</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年</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11</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月　中国、未成年の</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dirty="0">
                <a:solidFill>
                  <a:srgbClr val="141414"/>
                </a:solidFill>
                <a:latin typeface="Hiragino Kaku Gothic Pro"/>
                <a:ea typeface="游ゴシック" panose="020B0400000000000000" pitchFamily="50" charset="-128"/>
              </a:rPr>
              <a:t>　　　　　　</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フォートナイト</a:t>
            </a:r>
            <a:r>
              <a:rPr kumimoji="0" lang="en-US" altLang="ja-JP"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オンラインゲーム</a:t>
            </a:r>
            <a:r>
              <a:rPr kumimoji="0" lang="en-US" altLang="ja-JP"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禁止</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2023</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年</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  8</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月　スウェーデン、</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dirty="0">
                <a:solidFill>
                  <a:srgbClr val="141414"/>
                </a:solidFill>
                <a:latin typeface="Hiragino Kaku Gothic Pro"/>
                <a:ea typeface="游ゴシック" panose="020B0400000000000000" pitchFamily="50" charset="-128"/>
              </a:rPr>
              <a:t>　　　　　　</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タブレットの教科書を紙に戻す</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決定</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                           (</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フィンランド・オランダも紙の教科書に</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a:t>
            </a:r>
            <a:endPar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2024</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年</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11</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月　豪議会、</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16</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歳未満の</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dirty="0">
                <a:solidFill>
                  <a:srgbClr val="141414"/>
                </a:solidFill>
                <a:latin typeface="Hiragino Kaku Gothic Pro"/>
                <a:ea typeface="游ゴシック" panose="020B0400000000000000" pitchFamily="50" charset="-128"/>
              </a:rPr>
              <a:t>　　　　　　</a:t>
            </a:r>
            <a:r>
              <a:rPr kumimoji="0" lang="en-US" altLang="ja-JP"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SNS</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と</a:t>
            </a:r>
            <a:r>
              <a:rPr kumimoji="0" lang="en-US" altLang="ja-JP"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YouTube </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を禁止</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する法案可決</a:t>
            </a:r>
            <a:endPar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p:txBody>
      </p:sp>
    </p:spTree>
    <p:extLst>
      <p:ext uri="{BB962C8B-B14F-4D97-AF65-F5344CB8AC3E}">
        <p14:creationId xmlns:p14="http://schemas.microsoft.com/office/powerpoint/2010/main" val="2240775374"/>
      </p:ext>
    </p:extLst>
  </p:cSld>
  <p:clrMapOvr>
    <a:masterClrMapping/>
  </p:clrMapOvr>
  <mc:AlternateContent xmlns:mc="http://schemas.openxmlformats.org/markup-compatibility/2006" xmlns:p14="http://schemas.microsoft.com/office/powerpoint/2010/main">
    <mc:Choice Requires="p14">
      <p:transition spd="slow" p14:dur="2000" advTm="33046"/>
    </mc:Choice>
    <mc:Fallback xmlns="">
      <p:transition spd="slow" advTm="3304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1BF3-73D7-CBEE-576D-284BFD3A8492}"/>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5BB101DC-18A6-EFDD-0AF1-F3BA242E2640}"/>
              </a:ext>
            </a:extLst>
          </p:cNvPr>
          <p:cNvPicPr>
            <a:picLocks noChangeAspect="1"/>
          </p:cNvPicPr>
          <p:nvPr/>
        </p:nvPicPr>
        <p:blipFill>
          <a:blip r:embed="rId3"/>
          <a:srcRect b="71926"/>
          <a:stretch>
            <a:fillRect/>
          </a:stretch>
        </p:blipFill>
        <p:spPr>
          <a:xfrm>
            <a:off x="1615858" y="24694"/>
            <a:ext cx="9334386" cy="1918406"/>
          </a:xfrm>
          <a:prstGeom prst="rect">
            <a:avLst/>
          </a:prstGeom>
        </p:spPr>
      </p:pic>
      <p:pic>
        <p:nvPicPr>
          <p:cNvPr id="3" name="図 2">
            <a:extLst>
              <a:ext uri="{FF2B5EF4-FFF2-40B4-BE49-F238E27FC236}">
                <a16:creationId xmlns:a16="http://schemas.microsoft.com/office/drawing/2014/main" id="{EFDEA14C-5273-C487-831C-3D62F28DD5C9}"/>
              </a:ext>
            </a:extLst>
          </p:cNvPr>
          <p:cNvPicPr>
            <a:picLocks noChangeAspect="1"/>
          </p:cNvPicPr>
          <p:nvPr/>
        </p:nvPicPr>
        <p:blipFill>
          <a:blip r:embed="rId3"/>
          <a:srcRect t="44852"/>
          <a:stretch>
            <a:fillRect/>
          </a:stretch>
        </p:blipFill>
        <p:spPr>
          <a:xfrm>
            <a:off x="1615858" y="2088573"/>
            <a:ext cx="9334386" cy="3768436"/>
          </a:xfrm>
          <a:prstGeom prst="rect">
            <a:avLst/>
          </a:prstGeom>
        </p:spPr>
      </p:pic>
      <p:sp>
        <p:nvSpPr>
          <p:cNvPr id="2" name="テキスト ボックス 1">
            <a:extLst>
              <a:ext uri="{FF2B5EF4-FFF2-40B4-BE49-F238E27FC236}">
                <a16:creationId xmlns:a16="http://schemas.microsoft.com/office/drawing/2014/main" id="{2326132F-E1D2-E8A4-5C24-46890359D372}"/>
              </a:ext>
            </a:extLst>
          </p:cNvPr>
          <p:cNvSpPr txBox="1"/>
          <p:nvPr/>
        </p:nvSpPr>
        <p:spPr>
          <a:xfrm>
            <a:off x="6691746" y="5448311"/>
            <a:ext cx="4480714" cy="1200329"/>
          </a:xfrm>
          <a:prstGeom prst="rect">
            <a:avLst/>
          </a:prstGeom>
          <a:solidFill>
            <a:srgbClr val="FFC5F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法律の施行を待たずに、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校則でスマホの所持を禁止する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学校も出てきた</a:t>
            </a:r>
          </a:p>
        </p:txBody>
      </p:sp>
    </p:spTree>
    <p:extLst>
      <p:ext uri="{BB962C8B-B14F-4D97-AF65-F5344CB8AC3E}">
        <p14:creationId xmlns:p14="http://schemas.microsoft.com/office/powerpoint/2010/main" val="741009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8AB7-3391-4243-3337-9555EF81713D}"/>
            </a:ext>
          </a:extLst>
        </p:cNvPr>
        <p:cNvGrpSpPr/>
        <p:nvPr/>
      </p:nvGrpSpPr>
      <p:grpSpPr>
        <a:xfrm>
          <a:off x="0" y="0"/>
          <a:ext cx="0" cy="0"/>
          <a:chOff x="0" y="0"/>
          <a:chExt cx="0" cy="0"/>
        </a:xfrm>
      </p:grpSpPr>
      <p:sp>
        <p:nvSpPr>
          <p:cNvPr id="3" name="テキスト ボックス 1">
            <a:extLst>
              <a:ext uri="{FF2B5EF4-FFF2-40B4-BE49-F238E27FC236}">
                <a16:creationId xmlns:a16="http://schemas.microsoft.com/office/drawing/2014/main" id="{38077EAA-CB1C-8163-0EC9-CCEFA40A78C3}"/>
              </a:ext>
            </a:extLst>
          </p:cNvPr>
          <p:cNvSpPr txBox="1">
            <a:spLocks noChangeArrowheads="1"/>
          </p:cNvSpPr>
          <p:nvPr/>
        </p:nvSpPr>
        <p:spPr bwMode="auto">
          <a:xfrm>
            <a:off x="1699678" y="544287"/>
            <a:ext cx="8839200" cy="584775"/>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保護者だからできる、スマホ・ゲーム障害対策 </a:t>
            </a:r>
          </a:p>
        </p:txBody>
      </p:sp>
      <p:sp>
        <p:nvSpPr>
          <p:cNvPr id="2" name="テキスト ボックス 1">
            <a:extLst>
              <a:ext uri="{FF2B5EF4-FFF2-40B4-BE49-F238E27FC236}">
                <a16:creationId xmlns:a16="http://schemas.microsoft.com/office/drawing/2014/main" id="{5CDC2257-3498-D535-1B01-C3CA626362AC}"/>
              </a:ext>
            </a:extLst>
          </p:cNvPr>
          <p:cNvSpPr txBox="1"/>
          <p:nvPr/>
        </p:nvSpPr>
        <p:spPr>
          <a:xfrm>
            <a:off x="2072503" y="1979646"/>
            <a:ext cx="8175621" cy="4401205"/>
          </a:xfrm>
          <a:prstGeom prst="rect">
            <a:avLst/>
          </a:prstGeom>
          <a:solidFill>
            <a:schemeClr val="accent5"/>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・親同士で協力して極力持たすのを遅らせよう。</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１人でよいからスマホを与えるのを遅らせるママ友を作ろう！</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スマホ買ってとせがまれても、</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「〇〇さんと約束したし、迷惑がかかる」と断れる</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・家族全員に、スマホ・ゲーム障害に関する情報提供をしよう。</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（祖父母に用心！無警戒な人が多い）</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・外で・リアルで・対面で遊ばせよう！</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・安全確認は子ども携帯で可能。</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すでに持っている子は</a:t>
            </a:r>
            <a:r>
              <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他の家の迷惑</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を理由に時間制限を</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ペアレンタルコントロール</a:t>
            </a: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スクリーンタイムなど</a:t>
            </a:r>
          </a:p>
        </p:txBody>
      </p:sp>
      <p:sp>
        <p:nvSpPr>
          <p:cNvPr id="7" name="テキスト ボックス 6">
            <a:extLst>
              <a:ext uri="{FF2B5EF4-FFF2-40B4-BE49-F238E27FC236}">
                <a16:creationId xmlns:a16="http://schemas.microsoft.com/office/drawing/2014/main" id="{F88CF1C3-13AF-6AF6-0042-60985907C36D}"/>
              </a:ext>
            </a:extLst>
          </p:cNvPr>
          <p:cNvSpPr txBox="1"/>
          <p:nvPr/>
        </p:nvSpPr>
        <p:spPr>
          <a:xfrm>
            <a:off x="4724401" y="1174102"/>
            <a:ext cx="2986715" cy="523220"/>
          </a:xfrm>
          <a:prstGeom prst="rect">
            <a:avLst/>
          </a:prstGeom>
          <a:solidFill>
            <a:srgbClr val="BAFCE3"/>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予防が最も大切！</a:t>
            </a:r>
            <a:endPar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21" name="グループ化 20">
            <a:extLst>
              <a:ext uri="{FF2B5EF4-FFF2-40B4-BE49-F238E27FC236}">
                <a16:creationId xmlns:a16="http://schemas.microsoft.com/office/drawing/2014/main" id="{3F525798-5452-65B8-8917-310DBFE7A855}"/>
              </a:ext>
            </a:extLst>
          </p:cNvPr>
          <p:cNvGrpSpPr/>
          <p:nvPr/>
        </p:nvGrpSpPr>
        <p:grpSpPr>
          <a:xfrm>
            <a:off x="8245210" y="4038601"/>
            <a:ext cx="2270390" cy="2438157"/>
            <a:chOff x="3708846" y="733740"/>
            <a:chExt cx="4806966" cy="5264694"/>
          </a:xfrm>
        </p:grpSpPr>
        <p:sp>
          <p:nvSpPr>
            <p:cNvPr id="22" name="台形 21">
              <a:extLst>
                <a:ext uri="{FF2B5EF4-FFF2-40B4-BE49-F238E27FC236}">
                  <a16:creationId xmlns:a16="http://schemas.microsoft.com/office/drawing/2014/main" id="{D3E02E25-827A-E5C3-8FEB-0E713F61E42B}"/>
                </a:ext>
              </a:extLst>
            </p:cNvPr>
            <p:cNvSpPr/>
            <p:nvPr/>
          </p:nvSpPr>
          <p:spPr>
            <a:xfrm rot="812152">
              <a:off x="4902657" y="3876945"/>
              <a:ext cx="2517267" cy="2121489"/>
            </a:xfrm>
            <a:prstGeom prst="trapezoid">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23" name="グループ化 22">
              <a:extLst>
                <a:ext uri="{FF2B5EF4-FFF2-40B4-BE49-F238E27FC236}">
                  <a16:creationId xmlns:a16="http://schemas.microsoft.com/office/drawing/2014/main" id="{992BFA84-5C52-C541-F3FC-3261A37C4055}"/>
                </a:ext>
              </a:extLst>
            </p:cNvPr>
            <p:cNvGrpSpPr/>
            <p:nvPr/>
          </p:nvGrpSpPr>
          <p:grpSpPr>
            <a:xfrm rot="20961753">
              <a:off x="4971985" y="733740"/>
              <a:ext cx="3543827" cy="3238105"/>
              <a:chOff x="4808179" y="1122570"/>
              <a:chExt cx="3543827" cy="3238105"/>
            </a:xfrm>
          </p:grpSpPr>
          <p:sp>
            <p:nvSpPr>
              <p:cNvPr id="37" name="円/楕円 82">
                <a:extLst>
                  <a:ext uri="{FF2B5EF4-FFF2-40B4-BE49-F238E27FC236}">
                    <a16:creationId xmlns:a16="http://schemas.microsoft.com/office/drawing/2014/main" id="{03DAB5CA-1FAC-68BB-2B26-F837C8002201}"/>
                  </a:ext>
                </a:extLst>
              </p:cNvPr>
              <p:cNvSpPr/>
              <p:nvPr/>
            </p:nvSpPr>
            <p:spPr>
              <a:xfrm rot="20451756">
                <a:off x="6157633" y="1122570"/>
                <a:ext cx="1521547" cy="1484943"/>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円/楕円 83">
                <a:extLst>
                  <a:ext uri="{FF2B5EF4-FFF2-40B4-BE49-F238E27FC236}">
                    <a16:creationId xmlns:a16="http://schemas.microsoft.com/office/drawing/2014/main" id="{DC7CDA70-3282-232B-43A8-608F55EB90F7}"/>
                  </a:ext>
                </a:extLst>
              </p:cNvPr>
              <p:cNvSpPr/>
              <p:nvPr/>
            </p:nvSpPr>
            <p:spPr>
              <a:xfrm rot="20451756">
                <a:off x="6830459" y="1825386"/>
                <a:ext cx="1521547" cy="1484943"/>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9" name="円/楕円 84">
                <a:extLst>
                  <a:ext uri="{FF2B5EF4-FFF2-40B4-BE49-F238E27FC236}">
                    <a16:creationId xmlns:a16="http://schemas.microsoft.com/office/drawing/2014/main" id="{18B3008F-0621-C80E-5ABA-32CA8C2DC16C}"/>
                  </a:ext>
                </a:extLst>
              </p:cNvPr>
              <p:cNvSpPr/>
              <p:nvPr/>
            </p:nvSpPr>
            <p:spPr>
              <a:xfrm rot="19213858">
                <a:off x="4891703" y="1920015"/>
                <a:ext cx="2509810" cy="2440660"/>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0" name="円弧 39">
                <a:extLst>
                  <a:ext uri="{FF2B5EF4-FFF2-40B4-BE49-F238E27FC236}">
                    <a16:creationId xmlns:a16="http://schemas.microsoft.com/office/drawing/2014/main" id="{5E9D5520-8E40-2FCD-0854-E8F5ACA5328E}"/>
                  </a:ext>
                </a:extLst>
              </p:cNvPr>
              <p:cNvSpPr/>
              <p:nvPr/>
            </p:nvSpPr>
            <p:spPr>
              <a:xfrm rot="16200000">
                <a:off x="4807112" y="2703611"/>
                <a:ext cx="917471" cy="915337"/>
              </a:xfrm>
              <a:prstGeom prst="arc">
                <a:avLst>
                  <a:gd name="adj1" fmla="val 20273990"/>
                  <a:gd name="adj2" fmla="val 5813343"/>
                </a:avLst>
              </a:prstGeom>
              <a:noFill/>
              <a:ln w="28575" cap="flat" cmpd="sng" algn="ctr">
                <a:solidFill>
                  <a:srgbClr val="4F81B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 name="円/楕円 88">
                <a:extLst>
                  <a:ext uri="{FF2B5EF4-FFF2-40B4-BE49-F238E27FC236}">
                    <a16:creationId xmlns:a16="http://schemas.microsoft.com/office/drawing/2014/main" id="{3BE850C7-0082-0BCA-86FF-C3587FF380DF}"/>
                  </a:ext>
                </a:extLst>
              </p:cNvPr>
              <p:cNvSpPr/>
              <p:nvPr/>
            </p:nvSpPr>
            <p:spPr>
              <a:xfrm rot="20451756">
                <a:off x="5314396" y="3270825"/>
                <a:ext cx="104577" cy="329987"/>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パイ 90">
                <a:extLst>
                  <a:ext uri="{FF2B5EF4-FFF2-40B4-BE49-F238E27FC236}">
                    <a16:creationId xmlns:a16="http://schemas.microsoft.com/office/drawing/2014/main" id="{75B9A868-3C4C-F251-4EB1-47BF26C98D67}"/>
                  </a:ext>
                </a:extLst>
              </p:cNvPr>
              <p:cNvSpPr/>
              <p:nvPr/>
            </p:nvSpPr>
            <p:spPr>
              <a:xfrm rot="20080087">
                <a:off x="5453032" y="3580023"/>
                <a:ext cx="234175" cy="609030"/>
              </a:xfrm>
              <a:prstGeom prst="pie">
                <a:avLst>
                  <a:gd name="adj1" fmla="val 0"/>
                  <a:gd name="adj2" fmla="val 10850550"/>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grpSp>
          <p:nvGrpSpPr>
            <p:cNvPr id="24" name="グループ化 23">
              <a:extLst>
                <a:ext uri="{FF2B5EF4-FFF2-40B4-BE49-F238E27FC236}">
                  <a16:creationId xmlns:a16="http://schemas.microsoft.com/office/drawing/2014/main" id="{A429B01B-3780-6758-2386-9E401ABC916A}"/>
                </a:ext>
              </a:extLst>
            </p:cNvPr>
            <p:cNvGrpSpPr/>
            <p:nvPr/>
          </p:nvGrpSpPr>
          <p:grpSpPr>
            <a:xfrm rot="21043132">
              <a:off x="3708846" y="3171603"/>
              <a:ext cx="1916165" cy="2220710"/>
              <a:chOff x="2576317" y="3611519"/>
              <a:chExt cx="1549860" cy="2001895"/>
            </a:xfrm>
          </p:grpSpPr>
          <p:sp>
            <p:nvSpPr>
              <p:cNvPr id="26" name="台形 25">
                <a:extLst>
                  <a:ext uri="{FF2B5EF4-FFF2-40B4-BE49-F238E27FC236}">
                    <a16:creationId xmlns:a16="http://schemas.microsoft.com/office/drawing/2014/main" id="{461AC347-3B4F-E5A5-9F7F-FD8B96BBA927}"/>
                  </a:ext>
                </a:extLst>
              </p:cNvPr>
              <p:cNvSpPr/>
              <p:nvPr/>
            </p:nvSpPr>
            <p:spPr>
              <a:xfrm rot="20405343" flipH="1">
                <a:off x="3165123" y="4719494"/>
                <a:ext cx="961054" cy="893920"/>
              </a:xfrm>
              <a:prstGeom prst="trapezoid">
                <a:avLst/>
              </a:prstGeom>
              <a:solidFill>
                <a:schemeClr val="accent5"/>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27" name="グループ化 26">
                <a:extLst>
                  <a:ext uri="{FF2B5EF4-FFF2-40B4-BE49-F238E27FC236}">
                    <a16:creationId xmlns:a16="http://schemas.microsoft.com/office/drawing/2014/main" id="{C84CFA97-C4BD-557B-3A96-D4619BC720D5}"/>
                  </a:ext>
                </a:extLst>
              </p:cNvPr>
              <p:cNvGrpSpPr/>
              <p:nvPr/>
            </p:nvGrpSpPr>
            <p:grpSpPr>
              <a:xfrm rot="19972163" flipH="1">
                <a:off x="2576317" y="3611519"/>
                <a:ext cx="1470645" cy="1354903"/>
                <a:chOff x="6500588" y="1268760"/>
                <a:chExt cx="1498235" cy="1354903"/>
              </a:xfrm>
            </p:grpSpPr>
            <p:sp>
              <p:nvSpPr>
                <p:cNvPr id="29" name="円/楕円 82">
                  <a:extLst>
                    <a:ext uri="{FF2B5EF4-FFF2-40B4-BE49-F238E27FC236}">
                      <a16:creationId xmlns:a16="http://schemas.microsoft.com/office/drawing/2014/main" id="{CED69338-63AE-1F8E-9F67-0420B341FD27}"/>
                    </a:ext>
                  </a:extLst>
                </p:cNvPr>
                <p:cNvSpPr/>
                <p:nvPr/>
              </p:nvSpPr>
              <p:spPr>
                <a:xfrm>
                  <a:off x="7333635" y="1322841"/>
                  <a:ext cx="665188" cy="648072"/>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 name="円/楕円 83">
                  <a:extLst>
                    <a:ext uri="{FF2B5EF4-FFF2-40B4-BE49-F238E27FC236}">
                      <a16:creationId xmlns:a16="http://schemas.microsoft.com/office/drawing/2014/main" id="{564CE903-5A57-2C5E-5A38-15A4472C501E}"/>
                    </a:ext>
                  </a:extLst>
                </p:cNvPr>
                <p:cNvSpPr/>
                <p:nvPr/>
              </p:nvSpPr>
              <p:spPr>
                <a:xfrm>
                  <a:off x="6500588" y="1268760"/>
                  <a:ext cx="665188" cy="648072"/>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円/楕円 84">
                  <a:extLst>
                    <a:ext uri="{FF2B5EF4-FFF2-40B4-BE49-F238E27FC236}">
                      <a16:creationId xmlns:a16="http://schemas.microsoft.com/office/drawing/2014/main" id="{AFFCF4C5-9A9E-0E2D-8C68-4747076D194A}"/>
                    </a:ext>
                  </a:extLst>
                </p:cNvPr>
                <p:cNvSpPr/>
                <p:nvPr/>
              </p:nvSpPr>
              <p:spPr>
                <a:xfrm rot="21104994">
                  <a:off x="6655667" y="1615551"/>
                  <a:ext cx="1097236" cy="1008112"/>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円弧 31">
                  <a:extLst>
                    <a:ext uri="{FF2B5EF4-FFF2-40B4-BE49-F238E27FC236}">
                      <a16:creationId xmlns:a16="http://schemas.microsoft.com/office/drawing/2014/main" id="{99A1E85A-C338-BAC5-D724-2097620145D4}"/>
                    </a:ext>
                  </a:extLst>
                </p:cNvPr>
                <p:cNvSpPr/>
                <p:nvPr/>
              </p:nvSpPr>
              <p:spPr>
                <a:xfrm rot="18000587">
                  <a:off x="7031116" y="1867101"/>
                  <a:ext cx="400411" cy="400166"/>
                </a:xfrm>
                <a:prstGeom prst="arc">
                  <a:avLst>
                    <a:gd name="adj1" fmla="val 19413230"/>
                    <a:gd name="adj2" fmla="val 5813343"/>
                  </a:avLst>
                </a:prstGeom>
                <a:noFill/>
                <a:ln w="28575" cap="flat" cmpd="sng" algn="ctr">
                  <a:solidFill>
                    <a:srgbClr val="4F81B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 name="円弧 32">
                  <a:extLst>
                    <a:ext uri="{FF2B5EF4-FFF2-40B4-BE49-F238E27FC236}">
                      <a16:creationId xmlns:a16="http://schemas.microsoft.com/office/drawing/2014/main" id="{4A80DD8C-43F0-E336-6618-1CC0E33E3128}"/>
                    </a:ext>
                  </a:extLst>
                </p:cNvPr>
                <p:cNvSpPr/>
                <p:nvPr/>
              </p:nvSpPr>
              <p:spPr>
                <a:xfrm rot="16522601">
                  <a:off x="6742914" y="1767070"/>
                  <a:ext cx="296929" cy="341995"/>
                </a:xfrm>
                <a:prstGeom prst="arc">
                  <a:avLst>
                    <a:gd name="adj1" fmla="val 16200000"/>
                    <a:gd name="adj2" fmla="val 3515743"/>
                  </a:avLst>
                </a:prstGeom>
                <a:noFill/>
                <a:ln w="28575" cap="flat" cmpd="sng" algn="ctr">
                  <a:solidFill>
                    <a:srgbClr val="4F81BD">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 name="円/楕円 88">
                  <a:extLst>
                    <a:ext uri="{FF2B5EF4-FFF2-40B4-BE49-F238E27FC236}">
                      <a16:creationId xmlns:a16="http://schemas.microsoft.com/office/drawing/2014/main" id="{7A54EDDC-F2F8-A094-5EE7-38E32B289A8F}"/>
                    </a:ext>
                  </a:extLst>
                </p:cNvPr>
                <p:cNvSpPr/>
                <p:nvPr/>
              </p:nvSpPr>
              <p:spPr>
                <a:xfrm>
                  <a:off x="6779929" y="2037659"/>
                  <a:ext cx="45719"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 name="円/楕円 89">
                  <a:extLst>
                    <a:ext uri="{FF2B5EF4-FFF2-40B4-BE49-F238E27FC236}">
                      <a16:creationId xmlns:a16="http://schemas.microsoft.com/office/drawing/2014/main" id="{915BB0D7-A0FC-E8D9-3BF5-F0A54D169965}"/>
                    </a:ext>
                  </a:extLst>
                </p:cNvPr>
                <p:cNvSpPr/>
                <p:nvPr/>
              </p:nvSpPr>
              <p:spPr>
                <a:xfrm>
                  <a:off x="7073478" y="2078545"/>
                  <a:ext cx="45719"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 name="パイ 90">
                  <a:extLst>
                    <a:ext uri="{FF2B5EF4-FFF2-40B4-BE49-F238E27FC236}">
                      <a16:creationId xmlns:a16="http://schemas.microsoft.com/office/drawing/2014/main" id="{D274C982-30F9-8002-58ED-9E96635C47F4}"/>
                    </a:ext>
                  </a:extLst>
                </p:cNvPr>
                <p:cNvSpPr/>
                <p:nvPr/>
              </p:nvSpPr>
              <p:spPr>
                <a:xfrm rot="35717">
                  <a:off x="6839307" y="2186850"/>
                  <a:ext cx="210301" cy="249508"/>
                </a:xfrm>
                <a:prstGeom prst="pie">
                  <a:avLst>
                    <a:gd name="adj1" fmla="val 0"/>
                    <a:gd name="adj2" fmla="val 10850550"/>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28" name="角丸四角形 85">
                <a:extLst>
                  <a:ext uri="{FF2B5EF4-FFF2-40B4-BE49-F238E27FC236}">
                    <a16:creationId xmlns:a16="http://schemas.microsoft.com/office/drawing/2014/main" id="{9F9409DA-778D-DCBE-FCFB-B5E56CA2F7CC}"/>
                  </a:ext>
                </a:extLst>
              </p:cNvPr>
              <p:cNvSpPr/>
              <p:nvPr/>
            </p:nvSpPr>
            <p:spPr>
              <a:xfrm rot="17812602">
                <a:off x="3544907" y="4757337"/>
                <a:ext cx="594764" cy="195408"/>
              </a:xfrm>
              <a:prstGeom prst="roundRect">
                <a:avLst>
                  <a:gd name="adj" fmla="val 40855"/>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5" name="角丸四角形 85">
              <a:extLst>
                <a:ext uri="{FF2B5EF4-FFF2-40B4-BE49-F238E27FC236}">
                  <a16:creationId xmlns:a16="http://schemas.microsoft.com/office/drawing/2014/main" id="{E5B58CAC-928A-3ACE-7C22-FBBA66F90D4A}"/>
                </a:ext>
              </a:extLst>
            </p:cNvPr>
            <p:cNvSpPr/>
            <p:nvPr/>
          </p:nvSpPr>
          <p:spPr>
            <a:xfrm rot="19541749" flipH="1">
              <a:off x="5345734" y="4638115"/>
              <a:ext cx="1385982" cy="447743"/>
            </a:xfrm>
            <a:prstGeom prst="roundRect">
              <a:avLst>
                <a:gd name="adj" fmla="val 40855"/>
              </a:avLst>
            </a:prstGeom>
            <a:solidFill>
              <a:srgbClr val="F8F3D8"/>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Tree>
    <p:extLst>
      <p:ext uri="{BB962C8B-B14F-4D97-AF65-F5344CB8AC3E}">
        <p14:creationId xmlns:p14="http://schemas.microsoft.com/office/powerpoint/2010/main" val="321698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500"/>
                                        <p:tgtEl>
                                          <p:spTgt spid="2">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3" end="13"/>
                                            </p:txEl>
                                          </p:spTgt>
                                        </p:tgtEl>
                                        <p:attrNameLst>
                                          <p:attrName>style.visibility</p:attrName>
                                        </p:attrNameLst>
                                      </p:cBhvr>
                                      <p:to>
                                        <p:strVal val="visible"/>
                                      </p:to>
                                    </p:set>
                                    <p:animEffect transition="in" filter="fade">
                                      <p:cBhvr>
                                        <p:cTn id="57"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AFD6-7C1F-FAC5-3853-AA9ABCDFD9EA}"/>
            </a:ext>
          </a:extLst>
        </p:cNvPr>
        <p:cNvGrpSpPr/>
        <p:nvPr/>
      </p:nvGrpSpPr>
      <p:grpSpPr>
        <a:xfrm>
          <a:off x="0" y="0"/>
          <a:ext cx="0" cy="0"/>
          <a:chOff x="0" y="0"/>
          <a:chExt cx="0" cy="0"/>
        </a:xfrm>
      </p:grpSpPr>
      <p:sp>
        <p:nvSpPr>
          <p:cNvPr id="3" name="テキスト ボックス 1">
            <a:extLst>
              <a:ext uri="{FF2B5EF4-FFF2-40B4-BE49-F238E27FC236}">
                <a16:creationId xmlns:a16="http://schemas.microsoft.com/office/drawing/2014/main" id="{A061F6A0-1A2C-F58A-DB9A-786AA181C8AE}"/>
              </a:ext>
            </a:extLst>
          </p:cNvPr>
          <p:cNvSpPr txBox="1">
            <a:spLocks noChangeArrowheads="1"/>
          </p:cNvSpPr>
          <p:nvPr/>
        </p:nvSpPr>
        <p:spPr bwMode="auto">
          <a:xfrm>
            <a:off x="2133600" y="152401"/>
            <a:ext cx="8132670" cy="584775"/>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0" fontAlgn="base" hangingPunct="0">
              <a:spcBef>
                <a:spcPct val="0"/>
              </a:spcBef>
              <a:spcAft>
                <a:spcPct val="0"/>
              </a:spcAft>
              <a:defRPr/>
            </a:pPr>
            <a:r>
              <a:rPr lang="ja-JP" altLang="en-US" sz="3200" dirty="0">
                <a:solidFill>
                  <a:srgbClr val="000000"/>
                </a:solidFill>
              </a:rPr>
              <a:t>いったん持たせると親の努力にも限界が</a:t>
            </a:r>
          </a:p>
        </p:txBody>
      </p:sp>
      <p:sp>
        <p:nvSpPr>
          <p:cNvPr id="2" name="テキスト ボックス 1">
            <a:extLst>
              <a:ext uri="{FF2B5EF4-FFF2-40B4-BE49-F238E27FC236}">
                <a16:creationId xmlns:a16="http://schemas.microsoft.com/office/drawing/2014/main" id="{9EF3DA3F-4590-B759-CB3E-18F3B10542AA}"/>
              </a:ext>
            </a:extLst>
          </p:cNvPr>
          <p:cNvSpPr txBox="1"/>
          <p:nvPr/>
        </p:nvSpPr>
        <p:spPr>
          <a:xfrm>
            <a:off x="2126210" y="1524001"/>
            <a:ext cx="8465590" cy="1323439"/>
          </a:xfrm>
          <a:prstGeom prst="rect">
            <a:avLst/>
          </a:prstGeom>
          <a:solidFill>
            <a:schemeClr val="accent5"/>
          </a:solidFill>
        </p:spPr>
        <p:txBody>
          <a:bodyPr wrap="square" rtlCol="0">
            <a:spAutoFit/>
          </a:bodyPr>
          <a:lstStyle/>
          <a:p>
            <a:pPr eaLnBrk="0" fontAlgn="base" hangingPunct="0">
              <a:spcBef>
                <a:spcPct val="0"/>
              </a:spcBef>
              <a:spcAft>
                <a:spcPct val="0"/>
              </a:spcAft>
              <a:defRPr/>
            </a:pP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000" dirty="0">
                <a:solidFill>
                  <a:srgbClr val="000000"/>
                </a:solidFill>
                <a:latin typeface="Arial" panose="020B0604020202020204" pitchFamily="34" charset="0"/>
                <a:ea typeface="ＭＳ Ｐゴシック" panose="020B0600070205080204" pitchFamily="50" charset="-128"/>
              </a:rPr>
              <a:t>子</a:t>
            </a: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000" dirty="0">
                <a:solidFill>
                  <a:srgbClr val="000000"/>
                </a:solidFill>
                <a:latin typeface="Arial" panose="020B0604020202020204" pitchFamily="34" charset="0"/>
                <a:ea typeface="ＭＳ Ｐゴシック" panose="020B0600070205080204" pitchFamily="50" charset="-128"/>
              </a:rPr>
              <a:t>時間制限を〇時間に伸ばしてほしい。夜〇時まで必要。</a:t>
            </a:r>
            <a:r>
              <a:rPr lang="en-US" altLang="ja-JP" sz="2000" dirty="0">
                <a:solidFill>
                  <a:srgbClr val="000000"/>
                </a:solidFill>
                <a:latin typeface="Arial" panose="020B0604020202020204" pitchFamily="34" charset="0"/>
                <a:ea typeface="ＭＳ Ｐゴシック" panose="020B0600070205080204" pitchFamily="50" charset="-128"/>
              </a:rPr>
              <a:t> </a:t>
            </a:r>
            <a:endParaRPr lang="ja-JP" altLang="en-US" sz="2000" dirty="0">
              <a:solidFill>
                <a:srgbClr val="000000"/>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000" dirty="0">
                <a:solidFill>
                  <a:srgbClr val="000000"/>
                </a:solidFill>
                <a:latin typeface="Arial" panose="020B0604020202020204" pitchFamily="34" charset="0"/>
                <a:ea typeface="ＭＳ Ｐゴシック" panose="020B0600070205080204" pitchFamily="50" charset="-128"/>
              </a:rPr>
              <a:t>親</a:t>
            </a:r>
            <a:r>
              <a:rPr lang="en-US" altLang="ja-JP" sz="2000" dirty="0">
                <a:solidFill>
                  <a:srgbClr val="000000"/>
                </a:solidFill>
                <a:latin typeface="Arial" panose="020B0604020202020204" pitchFamily="34" charset="0"/>
                <a:ea typeface="ＭＳ Ｐゴシック" panose="020B0600070205080204" pitchFamily="50" charset="-128"/>
              </a:rPr>
              <a:t>]</a:t>
            </a:r>
            <a:r>
              <a:rPr lang="ja-JP" altLang="en-US" sz="2000" dirty="0">
                <a:solidFill>
                  <a:srgbClr val="000000"/>
                </a:solidFill>
                <a:latin typeface="Arial" panose="020B0604020202020204" pitchFamily="34" charset="0"/>
                <a:ea typeface="ＭＳ Ｐゴシック" panose="020B0600070205080204" pitchFamily="50" charset="-128"/>
              </a:rPr>
              <a:t>　このままだと、成績が下がるよ。</a:t>
            </a:r>
          </a:p>
          <a:p>
            <a:pPr eaLnBrk="0" fontAlgn="base" hangingPunct="0">
              <a:spcBef>
                <a:spcPct val="0"/>
              </a:spcBef>
              <a:spcAft>
                <a:spcPct val="0"/>
              </a:spcAft>
              <a:defRPr/>
            </a:pP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000" dirty="0">
                <a:solidFill>
                  <a:srgbClr val="000000"/>
                </a:solidFill>
                <a:latin typeface="Arial" panose="020B0604020202020204" pitchFamily="34" charset="0"/>
                <a:ea typeface="ＭＳ Ｐゴシック" panose="020B0600070205080204" pitchFamily="50" charset="-128"/>
              </a:rPr>
              <a:t>子</a:t>
            </a:r>
            <a:r>
              <a:rPr lang="en-US" altLang="ja-JP" sz="2000" dirty="0">
                <a:solidFill>
                  <a:srgbClr val="000000"/>
                </a:solidFill>
                <a:latin typeface="Arial" panose="020B0604020202020204" pitchFamily="34" charset="0"/>
                <a:ea typeface="ＭＳ Ｐゴシック" panose="020B0600070205080204" pitchFamily="50" charset="-128"/>
              </a:rPr>
              <a:t>]</a:t>
            </a:r>
            <a:r>
              <a:rPr lang="ja-JP" altLang="en-US" sz="2000" dirty="0">
                <a:solidFill>
                  <a:srgbClr val="000000"/>
                </a:solidFill>
                <a:latin typeface="Arial" panose="020B0604020202020204" pitchFamily="34" charset="0"/>
                <a:ea typeface="ＭＳ Ｐゴシック" panose="020B0600070205080204" pitchFamily="50" charset="-128"/>
              </a:rPr>
              <a:t>　成績なんか、下がってもいい！とにかく絶対いる。</a:t>
            </a:r>
          </a:p>
          <a:p>
            <a:pPr eaLnBrk="0" fontAlgn="base" hangingPunct="0">
              <a:spcBef>
                <a:spcPct val="0"/>
              </a:spcBef>
              <a:spcAft>
                <a:spcPct val="0"/>
              </a:spcAft>
              <a:defRPr/>
            </a:pPr>
            <a:r>
              <a:rPr lang="ja-JP" altLang="en-US" sz="2000" dirty="0">
                <a:solidFill>
                  <a:srgbClr val="000000"/>
                </a:solidFill>
                <a:latin typeface="Arial" panose="020B0604020202020204" pitchFamily="34" charset="0"/>
                <a:ea typeface="ＭＳ Ｐゴシック" panose="020B0600070205080204" pitchFamily="50" charset="-128"/>
              </a:rPr>
              <a:t>　 </a:t>
            </a:r>
            <a:r>
              <a:rPr lang="en-US" altLang="ja-JP" sz="2000" dirty="0">
                <a:solidFill>
                  <a:srgbClr val="000000"/>
                </a:solidFill>
                <a:latin typeface="Arial" panose="020B0604020202020204" pitchFamily="34" charset="0"/>
                <a:ea typeface="ＭＳ Ｐゴシック" panose="020B0600070205080204" pitchFamily="50" charset="-128"/>
              </a:rPr>
              <a:t>u-tuber </a:t>
            </a:r>
            <a:r>
              <a:rPr lang="ja-JP" altLang="en-US" sz="2000" dirty="0">
                <a:solidFill>
                  <a:srgbClr val="000000"/>
                </a:solidFill>
                <a:latin typeface="Arial" panose="020B0604020202020204" pitchFamily="34" charset="0"/>
                <a:ea typeface="ＭＳ Ｐゴシック" panose="020B0600070205080204" pitchFamily="50" charset="-128"/>
              </a:rPr>
              <a:t>になりたい。プロのゲーマーでもいい。（果てしなく続く）</a:t>
            </a:r>
          </a:p>
        </p:txBody>
      </p:sp>
      <p:sp>
        <p:nvSpPr>
          <p:cNvPr id="7" name="テキスト ボックス 6">
            <a:extLst>
              <a:ext uri="{FF2B5EF4-FFF2-40B4-BE49-F238E27FC236}">
                <a16:creationId xmlns:a16="http://schemas.microsoft.com/office/drawing/2014/main" id="{411F6EB5-CBE8-CBD8-C3F9-12DD8A8D350C}"/>
              </a:ext>
            </a:extLst>
          </p:cNvPr>
          <p:cNvSpPr txBox="1"/>
          <p:nvPr/>
        </p:nvSpPr>
        <p:spPr>
          <a:xfrm>
            <a:off x="1905000" y="914400"/>
            <a:ext cx="7201010" cy="523220"/>
          </a:xfrm>
          <a:prstGeom prst="rect">
            <a:avLst/>
          </a:prstGeom>
          <a:solidFill>
            <a:srgbClr val="BAFCE3"/>
          </a:solidFill>
        </p:spPr>
        <p:txBody>
          <a:bodyPr wrap="none" rtlCol="0">
            <a:spAutoFit/>
          </a:bodyPr>
          <a:lstStyle/>
          <a:p>
            <a:pPr eaLnBrk="0" fontAlgn="base" hangingPunct="0">
              <a:spcBef>
                <a:spcPct val="0"/>
              </a:spcBef>
              <a:spcAft>
                <a:spcPct val="0"/>
              </a:spcAft>
              <a:defRPr/>
            </a:pPr>
            <a:r>
              <a:rPr lang="ja-JP" altLang="en-US" sz="2800" dirty="0">
                <a:solidFill>
                  <a:srgbClr val="000000"/>
                </a:solidFill>
                <a:latin typeface="Arial" panose="020B0604020202020204" pitchFamily="34" charset="0"/>
                <a:ea typeface="ＭＳ Ｐゴシック" panose="020B0600070205080204" pitchFamily="50" charset="-128"/>
              </a:rPr>
              <a:t>子どもの発言が刹那的</a:t>
            </a:r>
            <a:r>
              <a:rPr lang="en-US" altLang="ja-JP" sz="2800" dirty="0">
                <a:solidFill>
                  <a:srgbClr val="000000"/>
                </a:solidFill>
                <a:latin typeface="Arial" panose="020B0604020202020204" pitchFamily="34" charset="0"/>
                <a:ea typeface="ＭＳ Ｐゴシック" panose="020B0600070205080204" pitchFamily="50" charset="-128"/>
              </a:rPr>
              <a:t>(</a:t>
            </a:r>
            <a:r>
              <a:rPr lang="ja-JP" altLang="en-US" sz="2800" dirty="0">
                <a:solidFill>
                  <a:srgbClr val="000000"/>
                </a:solidFill>
                <a:latin typeface="Arial" panose="020B0604020202020204" pitchFamily="34" charset="0"/>
                <a:ea typeface="ＭＳ Ｐゴシック" panose="020B0600070205080204" pitchFamily="50" charset="-128"/>
              </a:rPr>
              <a:t>今さえよければ</a:t>
            </a:r>
            <a:r>
              <a:rPr lang="en-US" altLang="ja-JP" sz="2800" dirty="0">
                <a:solidFill>
                  <a:srgbClr val="000000"/>
                </a:solidFill>
                <a:latin typeface="Arial" panose="020B0604020202020204" pitchFamily="34" charset="0"/>
                <a:ea typeface="ＭＳ Ｐゴシック" panose="020B0600070205080204" pitchFamily="50" charset="-128"/>
              </a:rPr>
              <a:t>)</a:t>
            </a:r>
            <a:r>
              <a:rPr lang="ja-JP" altLang="en-US" sz="2800" dirty="0">
                <a:solidFill>
                  <a:srgbClr val="000000"/>
                </a:solidFill>
                <a:latin typeface="Arial" panose="020B0604020202020204" pitchFamily="34" charset="0"/>
                <a:ea typeface="ＭＳ Ｐゴシック" panose="020B0600070205080204" pitchFamily="50" charset="-128"/>
              </a:rPr>
              <a:t>になる</a:t>
            </a:r>
            <a:endParaRPr lang="en-US" altLang="ja-JP" sz="2800" dirty="0">
              <a:solidFill>
                <a:srgbClr val="000000"/>
              </a:solidFill>
              <a:latin typeface="Arial" panose="020B0604020202020204" pitchFamily="34" charset="0"/>
              <a:ea typeface="ＭＳ Ｐゴシック" panose="020B0600070205080204" pitchFamily="50" charset="-128"/>
            </a:endParaRPr>
          </a:p>
        </p:txBody>
      </p:sp>
      <p:sp>
        <p:nvSpPr>
          <p:cNvPr id="43" name="テキスト ボックス 42">
            <a:extLst>
              <a:ext uri="{FF2B5EF4-FFF2-40B4-BE49-F238E27FC236}">
                <a16:creationId xmlns:a16="http://schemas.microsoft.com/office/drawing/2014/main" id="{00827CA1-8101-ADCF-2903-E74565053F7B}"/>
              </a:ext>
            </a:extLst>
          </p:cNvPr>
          <p:cNvSpPr txBox="1"/>
          <p:nvPr/>
        </p:nvSpPr>
        <p:spPr>
          <a:xfrm>
            <a:off x="2117431" y="3886200"/>
            <a:ext cx="4993676" cy="1631216"/>
          </a:xfrm>
          <a:prstGeom prst="rect">
            <a:avLst/>
          </a:prstGeom>
          <a:solidFill>
            <a:schemeClr val="accent5"/>
          </a:solidFill>
        </p:spPr>
        <p:txBody>
          <a:bodyPr wrap="square" rtlCol="0">
            <a:spAutoFit/>
          </a:bodyPr>
          <a:lstStyle/>
          <a:p>
            <a:pPr eaLnBrk="0" fontAlgn="base" hangingPunct="0">
              <a:spcBef>
                <a:spcPct val="0"/>
              </a:spcBef>
              <a:spcAft>
                <a:spcPct val="0"/>
              </a:spcAft>
              <a:defRPr/>
            </a:pPr>
            <a:r>
              <a:rPr lang="en-US" altLang="ja-JP" sz="2000" dirty="0">
                <a:solidFill>
                  <a:srgbClr val="000000"/>
                </a:solidFill>
                <a:latin typeface="Arial" panose="020B0604020202020204" pitchFamily="34" charset="0"/>
                <a:ea typeface="ＭＳ Ｐゴシック" panose="020B0600070205080204" pitchFamily="50" charset="-128"/>
              </a:rPr>
              <a:t>[</a:t>
            </a:r>
            <a:r>
              <a:rPr lang="ja-JP" altLang="en-US" sz="2000" dirty="0">
                <a:solidFill>
                  <a:srgbClr val="000000"/>
                </a:solidFill>
                <a:latin typeface="Arial" panose="020B0604020202020204" pitchFamily="34" charset="0"/>
                <a:ea typeface="ＭＳ Ｐゴシック" panose="020B0600070205080204" pitchFamily="50" charset="-128"/>
              </a:rPr>
              <a:t>親</a:t>
            </a:r>
            <a:r>
              <a:rPr lang="en-US" altLang="ja-JP" sz="2000" dirty="0">
                <a:solidFill>
                  <a:srgbClr val="000000"/>
                </a:solidFill>
                <a:latin typeface="Arial" panose="020B0604020202020204" pitchFamily="34" charset="0"/>
                <a:ea typeface="ＭＳ Ｐゴシック" panose="020B0600070205080204" pitchFamily="50" charset="-128"/>
              </a:rPr>
              <a:t>]</a:t>
            </a:r>
            <a:r>
              <a:rPr lang="ja-JP" altLang="en-US" sz="2000" dirty="0">
                <a:solidFill>
                  <a:srgbClr val="000000"/>
                </a:solidFill>
                <a:latin typeface="Arial" panose="020B0604020202020204" pitchFamily="34" charset="0"/>
                <a:ea typeface="ＭＳ Ｐゴシック" panose="020B0600070205080204" pitchFamily="50" charset="-128"/>
              </a:rPr>
              <a:t>　一度お医者さんに診てもらおう。</a:t>
            </a:r>
          </a:p>
          <a:p>
            <a:pPr eaLnBrk="0" fontAlgn="base" hangingPunct="0">
              <a:spcBef>
                <a:spcPct val="0"/>
              </a:spcBef>
              <a:spcAft>
                <a:spcPct val="0"/>
              </a:spcAft>
              <a:defRPr/>
            </a:pPr>
            <a:r>
              <a:rPr lang="en-US" altLang="ja-JP" sz="2000" dirty="0">
                <a:solidFill>
                  <a:srgbClr val="000000"/>
                </a:solidFill>
                <a:latin typeface="Arial" panose="020B0604020202020204" pitchFamily="34" charset="0"/>
                <a:ea typeface="ＭＳ Ｐゴシック" panose="020B0600070205080204" pitchFamily="50" charset="-128"/>
              </a:rPr>
              <a:t>[</a:t>
            </a:r>
            <a:r>
              <a:rPr lang="ja-JP" altLang="en-US" sz="2000" dirty="0">
                <a:solidFill>
                  <a:srgbClr val="000000"/>
                </a:solidFill>
                <a:latin typeface="Arial" panose="020B0604020202020204" pitchFamily="34" charset="0"/>
                <a:ea typeface="ＭＳ Ｐゴシック" panose="020B0600070205080204" pitchFamily="50" charset="-128"/>
              </a:rPr>
              <a:t>子</a:t>
            </a:r>
            <a:r>
              <a:rPr lang="en-US" altLang="ja-JP" sz="2000" dirty="0">
                <a:solidFill>
                  <a:srgbClr val="000000"/>
                </a:solidFill>
                <a:latin typeface="Arial" panose="020B0604020202020204" pitchFamily="34" charset="0"/>
                <a:ea typeface="ＭＳ Ｐゴシック" panose="020B0600070205080204" pitchFamily="50" charset="-128"/>
              </a:rPr>
              <a:t>]</a:t>
            </a:r>
            <a:r>
              <a:rPr lang="ja-JP" altLang="en-US" sz="2000" dirty="0">
                <a:solidFill>
                  <a:srgbClr val="000000"/>
                </a:solidFill>
                <a:latin typeface="Arial" panose="020B0604020202020204" pitchFamily="34" charset="0"/>
                <a:ea typeface="ＭＳ Ｐゴシック" panose="020B0600070205080204" pitchFamily="50" charset="-128"/>
              </a:rPr>
              <a:t>　うるさい！さわるな！！</a:t>
            </a:r>
          </a:p>
          <a:p>
            <a:pPr eaLnBrk="0" fontAlgn="base" hangingPunct="0">
              <a:spcBef>
                <a:spcPct val="0"/>
              </a:spcBef>
              <a:spcAft>
                <a:spcPct val="0"/>
              </a:spcAft>
              <a:defRPr/>
            </a:pPr>
            <a:r>
              <a:rPr lang="ja-JP" altLang="en-US" sz="2000" dirty="0">
                <a:solidFill>
                  <a:srgbClr val="000000"/>
                </a:solidFill>
                <a:latin typeface="Arial" panose="020B0604020202020204" pitchFamily="34" charset="0"/>
                <a:ea typeface="ＭＳ Ｐゴシック" panose="020B0600070205080204" pitchFamily="50" charset="-128"/>
              </a:rPr>
              <a:t>依存症なんかじゃない。</a:t>
            </a:r>
          </a:p>
          <a:p>
            <a:pPr eaLnBrk="0" fontAlgn="base" hangingPunct="0">
              <a:spcBef>
                <a:spcPct val="0"/>
              </a:spcBef>
              <a:spcAft>
                <a:spcPct val="0"/>
              </a:spcAft>
              <a:defRPr/>
            </a:pPr>
            <a:r>
              <a:rPr lang="ja-JP" altLang="en-US" sz="2000" dirty="0">
                <a:solidFill>
                  <a:srgbClr val="000000"/>
                </a:solidFill>
                <a:latin typeface="Arial" panose="020B0604020202020204" pitchFamily="34" charset="0"/>
                <a:ea typeface="ＭＳ Ｐゴシック" panose="020B0600070205080204" pitchFamily="50" charset="-128"/>
              </a:rPr>
              <a:t>勉強はちゃんとしてる！</a:t>
            </a:r>
            <a:r>
              <a:rPr lang="en-US" altLang="ja-JP" sz="2000" dirty="0">
                <a:solidFill>
                  <a:srgbClr val="000000"/>
                </a:solidFill>
                <a:latin typeface="Arial" panose="020B0604020202020204" pitchFamily="34" charset="0"/>
                <a:ea typeface="ＭＳ Ｐゴシック" panose="020B0600070205080204" pitchFamily="50" charset="-128"/>
              </a:rPr>
              <a:t>(</a:t>
            </a:r>
            <a:r>
              <a:rPr lang="ja-JP" altLang="en-US" sz="2000" dirty="0">
                <a:solidFill>
                  <a:srgbClr val="000000"/>
                </a:solidFill>
                <a:latin typeface="Arial" panose="020B0604020202020204" pitchFamily="34" charset="0"/>
                <a:ea typeface="ＭＳ Ｐゴシック" panose="020B0600070205080204" pitchFamily="50" charset="-128"/>
              </a:rPr>
              <a:t>全くしてない</a:t>
            </a:r>
            <a:r>
              <a:rPr lang="en-US" altLang="ja-JP" sz="2000" dirty="0">
                <a:solidFill>
                  <a:srgbClr val="000000"/>
                </a:solidFill>
                <a:latin typeface="Arial" panose="020B0604020202020204" pitchFamily="34" charset="0"/>
                <a:ea typeface="ＭＳ Ｐゴシック" panose="020B0600070205080204" pitchFamily="50" charset="-128"/>
              </a:rPr>
              <a:t>)</a:t>
            </a:r>
            <a:endParaRPr lang="ja-JP" altLang="en-US" sz="2000" dirty="0">
              <a:solidFill>
                <a:srgbClr val="000000"/>
              </a:solidFill>
              <a:latin typeface="Arial" panose="020B0604020202020204" pitchFamily="34" charset="0"/>
              <a:ea typeface="ＭＳ Ｐゴシック" panose="020B0600070205080204" pitchFamily="50" charset="-128"/>
            </a:endParaRPr>
          </a:p>
          <a:p>
            <a:pPr eaLnBrk="0" fontAlgn="base" hangingPunct="0">
              <a:spcBef>
                <a:spcPct val="0"/>
              </a:spcBef>
              <a:spcAft>
                <a:spcPct val="0"/>
              </a:spcAft>
              <a:defRPr/>
            </a:pPr>
            <a:r>
              <a:rPr lang="en-US" altLang="ja-JP" sz="2000" dirty="0">
                <a:solidFill>
                  <a:srgbClr val="000000"/>
                </a:solidFill>
                <a:latin typeface="Arial" panose="020B0604020202020204" pitchFamily="34" charset="0"/>
                <a:ea typeface="ＭＳ Ｐゴシック" panose="020B0600070205080204" pitchFamily="50" charset="-128"/>
              </a:rPr>
              <a:t>(</a:t>
            </a:r>
            <a:r>
              <a:rPr lang="ja-JP" altLang="en-US" sz="2000" dirty="0">
                <a:solidFill>
                  <a:srgbClr val="000000"/>
                </a:solidFill>
                <a:latin typeface="Arial" panose="020B0604020202020204" pitchFamily="34" charset="0"/>
                <a:ea typeface="ＭＳ Ｐゴシック" panose="020B0600070205080204" pitchFamily="50" charset="-128"/>
              </a:rPr>
              <a:t>対話の拒否：　部屋から出てこない</a:t>
            </a:r>
            <a:r>
              <a:rPr lang="en-US" altLang="ja-JP" sz="2000" dirty="0">
                <a:solidFill>
                  <a:srgbClr val="000000"/>
                </a:solidFill>
                <a:latin typeface="Arial" panose="020B0604020202020204" pitchFamily="34" charset="0"/>
                <a:ea typeface="ＭＳ Ｐゴシック" panose="020B0600070205080204" pitchFamily="50" charset="-128"/>
              </a:rPr>
              <a:t>)</a:t>
            </a:r>
            <a:endParaRPr lang="ja-JP" altLang="en-US" sz="2000" dirty="0">
              <a:solidFill>
                <a:srgbClr val="000000"/>
              </a:solidFill>
              <a:latin typeface="Arial" panose="020B0604020202020204" pitchFamily="34" charset="0"/>
              <a:ea typeface="ＭＳ Ｐゴシック" panose="020B0600070205080204" pitchFamily="50" charset="-128"/>
            </a:endParaRPr>
          </a:p>
        </p:txBody>
      </p:sp>
      <p:sp>
        <p:nvSpPr>
          <p:cNvPr id="44" name="テキスト ボックス 43">
            <a:extLst>
              <a:ext uri="{FF2B5EF4-FFF2-40B4-BE49-F238E27FC236}">
                <a16:creationId xmlns:a16="http://schemas.microsoft.com/office/drawing/2014/main" id="{19EACBBD-A642-F017-53F5-FB92649427C9}"/>
              </a:ext>
            </a:extLst>
          </p:cNvPr>
          <p:cNvSpPr txBox="1"/>
          <p:nvPr/>
        </p:nvSpPr>
        <p:spPr>
          <a:xfrm>
            <a:off x="1905001" y="3276600"/>
            <a:ext cx="6372257" cy="523220"/>
          </a:xfrm>
          <a:prstGeom prst="rect">
            <a:avLst/>
          </a:prstGeom>
          <a:solidFill>
            <a:srgbClr val="BAFCE3"/>
          </a:solidFill>
        </p:spPr>
        <p:txBody>
          <a:bodyPr wrap="none" rtlCol="0">
            <a:spAutoFit/>
          </a:bodyPr>
          <a:lstStyle/>
          <a:p>
            <a:pPr eaLnBrk="0" fontAlgn="base" hangingPunct="0">
              <a:spcBef>
                <a:spcPct val="0"/>
              </a:spcBef>
              <a:spcAft>
                <a:spcPct val="0"/>
              </a:spcAft>
              <a:defRPr/>
            </a:pPr>
            <a:r>
              <a:rPr lang="ja-JP" altLang="en-US" sz="2800" dirty="0">
                <a:solidFill>
                  <a:srgbClr val="000000"/>
                </a:solidFill>
                <a:latin typeface="Arial" panose="020B0604020202020204" pitchFamily="34" charset="0"/>
                <a:ea typeface="ＭＳ Ｐゴシック" panose="020B0600070205080204" pitchFamily="50" charset="-128"/>
              </a:rPr>
              <a:t>子どもの発言が依存症的に </a:t>
            </a:r>
            <a:r>
              <a:rPr lang="en-US" altLang="ja-JP" sz="2800" dirty="0">
                <a:solidFill>
                  <a:srgbClr val="000000"/>
                </a:solidFill>
                <a:latin typeface="Arial" panose="020B0604020202020204" pitchFamily="34" charset="0"/>
                <a:ea typeface="ＭＳ Ｐゴシック" panose="020B0600070205080204" pitchFamily="50" charset="-128"/>
              </a:rPr>
              <a:t>(</a:t>
            </a:r>
            <a:r>
              <a:rPr lang="ja-JP" altLang="en-US" sz="2800" dirty="0">
                <a:solidFill>
                  <a:srgbClr val="000000"/>
                </a:solidFill>
                <a:latin typeface="Arial" panose="020B0604020202020204" pitchFamily="34" charset="0"/>
                <a:ea typeface="ＭＳ Ｐゴシック" panose="020B0600070205080204" pitchFamily="50" charset="-128"/>
              </a:rPr>
              <a:t>　　　　　　　</a:t>
            </a:r>
            <a:r>
              <a:rPr lang="en-US" altLang="ja-JP" sz="2800" dirty="0">
                <a:solidFill>
                  <a:srgbClr val="000000"/>
                </a:solidFill>
                <a:latin typeface="Arial" panose="020B0604020202020204" pitchFamily="34" charset="0"/>
                <a:ea typeface="ＭＳ Ｐゴシック" panose="020B0600070205080204" pitchFamily="50" charset="-128"/>
              </a:rPr>
              <a:t>)</a:t>
            </a:r>
          </a:p>
        </p:txBody>
      </p:sp>
      <p:sp>
        <p:nvSpPr>
          <p:cNvPr id="45" name="テキスト ボックス 1">
            <a:extLst>
              <a:ext uri="{FF2B5EF4-FFF2-40B4-BE49-F238E27FC236}">
                <a16:creationId xmlns:a16="http://schemas.microsoft.com/office/drawing/2014/main" id="{1C98C97B-8ED4-44E6-0AFB-7C07066B54CB}"/>
              </a:ext>
            </a:extLst>
          </p:cNvPr>
          <p:cNvSpPr txBox="1">
            <a:spLocks noChangeArrowheads="1"/>
          </p:cNvSpPr>
          <p:nvPr/>
        </p:nvSpPr>
        <p:spPr bwMode="auto">
          <a:xfrm>
            <a:off x="2135226" y="5878481"/>
            <a:ext cx="3505200" cy="707886"/>
          </a:xfrm>
          <a:prstGeom prst="rect">
            <a:avLst/>
          </a:prstGeom>
          <a:solidFill>
            <a:srgbClr val="F0F6A8"/>
          </a:solidFill>
          <a:ln>
            <a:solidFill>
              <a:srgbClr val="F0F6A8"/>
            </a:solid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0" fontAlgn="base" hangingPunct="0">
              <a:spcBef>
                <a:spcPct val="0"/>
              </a:spcBef>
              <a:spcAft>
                <a:spcPct val="0"/>
              </a:spcAft>
              <a:defRPr/>
            </a:pPr>
            <a:r>
              <a:rPr lang="ja-JP" altLang="en-US" sz="2000" dirty="0">
                <a:solidFill>
                  <a:srgbClr val="000000"/>
                </a:solidFill>
              </a:rPr>
              <a:t>言えば言うほど反抗的に</a:t>
            </a:r>
          </a:p>
          <a:p>
            <a:pPr algn="ctr" eaLnBrk="0" fontAlgn="base" hangingPunct="0">
              <a:spcBef>
                <a:spcPct val="0"/>
              </a:spcBef>
              <a:spcAft>
                <a:spcPct val="0"/>
              </a:spcAft>
              <a:defRPr/>
            </a:pPr>
            <a:r>
              <a:rPr lang="ja-JP" altLang="en-US" sz="2000" dirty="0">
                <a:solidFill>
                  <a:srgbClr val="000000"/>
                </a:solidFill>
              </a:rPr>
              <a:t>まるで別人に</a:t>
            </a:r>
          </a:p>
        </p:txBody>
      </p:sp>
      <p:sp>
        <p:nvSpPr>
          <p:cNvPr id="46" name="テキスト ボックス 1">
            <a:extLst>
              <a:ext uri="{FF2B5EF4-FFF2-40B4-BE49-F238E27FC236}">
                <a16:creationId xmlns:a16="http://schemas.microsoft.com/office/drawing/2014/main" id="{6C7AB11D-B0B1-8C10-EB58-93F30CEEBFAA}"/>
              </a:ext>
            </a:extLst>
          </p:cNvPr>
          <p:cNvSpPr txBox="1">
            <a:spLocks noChangeArrowheads="1"/>
          </p:cNvSpPr>
          <p:nvPr/>
        </p:nvSpPr>
        <p:spPr bwMode="auto">
          <a:xfrm>
            <a:off x="6551576" y="5878481"/>
            <a:ext cx="3714695" cy="707886"/>
          </a:xfrm>
          <a:prstGeom prst="rect">
            <a:avLst/>
          </a:prstGeom>
          <a:solidFill>
            <a:srgbClr val="F0F6A8"/>
          </a:solidFill>
          <a:ln>
            <a:solidFill>
              <a:srgbClr val="F0F6A8"/>
            </a:solid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0" fontAlgn="base" hangingPunct="0">
              <a:spcBef>
                <a:spcPct val="0"/>
              </a:spcBef>
              <a:spcAft>
                <a:spcPct val="0"/>
              </a:spcAft>
              <a:defRPr/>
            </a:pPr>
            <a:r>
              <a:rPr lang="ja-JP" altLang="en-US" sz="2000" dirty="0">
                <a:solidFill>
                  <a:srgbClr val="000000"/>
                </a:solidFill>
              </a:rPr>
              <a:t>子どもとの接し方を変え、</a:t>
            </a:r>
          </a:p>
          <a:p>
            <a:pPr algn="ctr" eaLnBrk="0" fontAlgn="base" hangingPunct="0">
              <a:spcBef>
                <a:spcPct val="0"/>
              </a:spcBef>
              <a:spcAft>
                <a:spcPct val="0"/>
              </a:spcAft>
              <a:defRPr/>
            </a:pPr>
            <a:r>
              <a:rPr lang="ja-JP" altLang="en-US" sz="2000" dirty="0">
                <a:solidFill>
                  <a:srgbClr val="000000"/>
                </a:solidFill>
              </a:rPr>
              <a:t>回復を信じて見守ることに。</a:t>
            </a:r>
          </a:p>
        </p:txBody>
      </p:sp>
      <p:grpSp>
        <p:nvGrpSpPr>
          <p:cNvPr id="75" name="グループ化 74">
            <a:extLst>
              <a:ext uri="{FF2B5EF4-FFF2-40B4-BE49-F238E27FC236}">
                <a16:creationId xmlns:a16="http://schemas.microsoft.com/office/drawing/2014/main" id="{9F190C12-F483-0D0F-B314-259C68E1E6A2}"/>
              </a:ext>
            </a:extLst>
          </p:cNvPr>
          <p:cNvGrpSpPr/>
          <p:nvPr/>
        </p:nvGrpSpPr>
        <p:grpSpPr>
          <a:xfrm>
            <a:off x="8249850" y="3687334"/>
            <a:ext cx="1960950" cy="1875267"/>
            <a:chOff x="2632385" y="1219200"/>
            <a:chExt cx="1960950" cy="1875267"/>
          </a:xfrm>
        </p:grpSpPr>
        <p:sp>
          <p:nvSpPr>
            <p:cNvPr id="76" name="台形 75">
              <a:extLst>
                <a:ext uri="{FF2B5EF4-FFF2-40B4-BE49-F238E27FC236}">
                  <a16:creationId xmlns:a16="http://schemas.microsoft.com/office/drawing/2014/main" id="{C406F3A9-1D0C-8DB8-5107-D46D185D34F7}"/>
                </a:ext>
              </a:extLst>
            </p:cNvPr>
            <p:cNvSpPr/>
            <p:nvPr/>
          </p:nvSpPr>
          <p:spPr>
            <a:xfrm>
              <a:off x="3385525" y="2250753"/>
              <a:ext cx="873861" cy="843714"/>
            </a:xfrm>
            <a:prstGeom prst="trapezoid">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sp>
          <p:nvSpPr>
            <p:cNvPr id="77" name="円/楕円 82">
              <a:extLst>
                <a:ext uri="{FF2B5EF4-FFF2-40B4-BE49-F238E27FC236}">
                  <a16:creationId xmlns:a16="http://schemas.microsoft.com/office/drawing/2014/main" id="{1107612B-4877-7774-C1DE-8FFB0C41071C}"/>
                </a:ext>
              </a:extLst>
            </p:cNvPr>
            <p:cNvSpPr/>
            <p:nvPr/>
          </p:nvSpPr>
          <p:spPr>
            <a:xfrm>
              <a:off x="3999635" y="1341867"/>
              <a:ext cx="593700" cy="572685"/>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sp>
          <p:nvSpPr>
            <p:cNvPr id="78" name="円/楕円 83">
              <a:extLst>
                <a:ext uri="{FF2B5EF4-FFF2-40B4-BE49-F238E27FC236}">
                  <a16:creationId xmlns:a16="http://schemas.microsoft.com/office/drawing/2014/main" id="{E02DFBFA-B4F5-9BF1-48F2-C4D336C4AB17}"/>
                </a:ext>
              </a:extLst>
            </p:cNvPr>
            <p:cNvSpPr/>
            <p:nvPr/>
          </p:nvSpPr>
          <p:spPr>
            <a:xfrm>
              <a:off x="3167567" y="1219200"/>
              <a:ext cx="593700" cy="572685"/>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sp>
          <p:nvSpPr>
            <p:cNvPr id="79" name="円/楕円 84">
              <a:extLst>
                <a:ext uri="{FF2B5EF4-FFF2-40B4-BE49-F238E27FC236}">
                  <a16:creationId xmlns:a16="http://schemas.microsoft.com/office/drawing/2014/main" id="{DEE3CED4-F32A-FBC0-ABE9-D936031952C4}"/>
                </a:ext>
              </a:extLst>
            </p:cNvPr>
            <p:cNvSpPr/>
            <p:nvPr/>
          </p:nvSpPr>
          <p:spPr>
            <a:xfrm rot="21104994">
              <a:off x="3290841" y="1551293"/>
              <a:ext cx="979316" cy="890843"/>
            </a:xfrm>
            <a:prstGeom prst="ellipse">
              <a:avLst/>
            </a:prstGeom>
            <a:solidFill>
              <a:srgbClr val="F8F3D8"/>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sp>
          <p:nvSpPr>
            <p:cNvPr id="80" name="円/楕円 88">
              <a:extLst>
                <a:ext uri="{FF2B5EF4-FFF2-40B4-BE49-F238E27FC236}">
                  <a16:creationId xmlns:a16="http://schemas.microsoft.com/office/drawing/2014/main" id="{463412A4-232A-C446-C475-B4E448267AE0}"/>
                </a:ext>
              </a:extLst>
            </p:cNvPr>
            <p:cNvSpPr/>
            <p:nvPr/>
          </p:nvSpPr>
          <p:spPr>
            <a:xfrm>
              <a:off x="3504190" y="1971072"/>
              <a:ext cx="40805" cy="127263"/>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sp>
          <p:nvSpPr>
            <p:cNvPr id="81" name="円/楕円 89">
              <a:extLst>
                <a:ext uri="{FF2B5EF4-FFF2-40B4-BE49-F238E27FC236}">
                  <a16:creationId xmlns:a16="http://schemas.microsoft.com/office/drawing/2014/main" id="{3163A5CF-1F49-4A8D-60E7-719742C0F4A6}"/>
                </a:ext>
              </a:extLst>
            </p:cNvPr>
            <p:cNvSpPr/>
            <p:nvPr/>
          </p:nvSpPr>
          <p:spPr>
            <a:xfrm>
              <a:off x="3889806" y="1982780"/>
              <a:ext cx="40805" cy="127263"/>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sp>
          <p:nvSpPr>
            <p:cNvPr id="82" name="パイ 90">
              <a:extLst>
                <a:ext uri="{FF2B5EF4-FFF2-40B4-BE49-F238E27FC236}">
                  <a16:creationId xmlns:a16="http://schemas.microsoft.com/office/drawing/2014/main" id="{6CC9D248-6EA3-FBBF-360D-0A1B13191666}"/>
                </a:ext>
              </a:extLst>
            </p:cNvPr>
            <p:cNvSpPr/>
            <p:nvPr/>
          </p:nvSpPr>
          <p:spPr>
            <a:xfrm rot="10800000">
              <a:off x="3605339" y="2139992"/>
              <a:ext cx="220198" cy="392497"/>
            </a:xfrm>
            <a:prstGeom prst="pie">
              <a:avLst>
                <a:gd name="adj1" fmla="val 0"/>
                <a:gd name="adj2" fmla="val 10850550"/>
              </a:avLst>
            </a:prstGeom>
            <a:solidFill>
              <a:srgbClr val="FF0000"/>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black"/>
                </a:solidFill>
                <a:latin typeface="Calibri"/>
                <a:ea typeface="ＭＳ Ｐゴシック" panose="020B0600070205080204" pitchFamily="50" charset="-128"/>
              </a:endParaRPr>
            </a:p>
          </p:txBody>
        </p:sp>
        <p:sp>
          <p:nvSpPr>
            <p:cNvPr id="83" name="角丸四角形 80">
              <a:extLst>
                <a:ext uri="{FF2B5EF4-FFF2-40B4-BE49-F238E27FC236}">
                  <a16:creationId xmlns:a16="http://schemas.microsoft.com/office/drawing/2014/main" id="{390F99D2-BDC0-6B6F-8F4E-7C6C6166D355}"/>
                </a:ext>
              </a:extLst>
            </p:cNvPr>
            <p:cNvSpPr/>
            <p:nvPr/>
          </p:nvSpPr>
          <p:spPr>
            <a:xfrm rot="6374140" flipH="1">
              <a:off x="3892540" y="2458331"/>
              <a:ext cx="300245" cy="222135"/>
            </a:xfrm>
            <a:prstGeom prst="roundRect">
              <a:avLst>
                <a:gd name="adj" fmla="val 40855"/>
              </a:avLst>
            </a:prstGeom>
            <a:solidFill>
              <a:srgbClr val="F8F3D8"/>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sp>
          <p:nvSpPr>
            <p:cNvPr id="84" name="円弧 83">
              <a:extLst>
                <a:ext uri="{FF2B5EF4-FFF2-40B4-BE49-F238E27FC236}">
                  <a16:creationId xmlns:a16="http://schemas.microsoft.com/office/drawing/2014/main" id="{B8AB77D2-F7D7-1624-8271-F75086177D41}"/>
                </a:ext>
              </a:extLst>
            </p:cNvPr>
            <p:cNvSpPr/>
            <p:nvPr/>
          </p:nvSpPr>
          <p:spPr>
            <a:xfrm rot="13673066">
              <a:off x="3903745" y="1479792"/>
              <a:ext cx="221925" cy="1000513"/>
            </a:xfrm>
            <a:prstGeom prst="arc">
              <a:avLst>
                <a:gd name="adj1" fmla="val 18378001"/>
                <a:gd name="adj2" fmla="val 3850645"/>
              </a:avLst>
            </a:prstGeom>
            <a:noFill/>
            <a:ln w="28575" cap="flat" cmpd="sng" algn="ctr">
              <a:solidFill>
                <a:srgbClr val="4F81BD">
                  <a:shade val="95000"/>
                  <a:satMod val="105000"/>
                </a:srgbClr>
              </a:solidFill>
              <a:prstDash val="solid"/>
            </a:ln>
            <a:effectLst/>
          </p:spPr>
          <p:txBody>
            <a:bodyPr rtlCol="0" anchor="ctr"/>
            <a:lstStyle/>
            <a:p>
              <a:pPr algn="ctr">
                <a:defRPr/>
              </a:pPr>
              <a:endParaRPr kumimoji="0" lang="ja-JP" altLang="en-US" kern="0">
                <a:solidFill>
                  <a:prstClr val="black"/>
                </a:solidFill>
                <a:latin typeface="Calibri"/>
                <a:ea typeface="ＭＳ Ｐゴシック" panose="020B0600070205080204" pitchFamily="50" charset="-128"/>
              </a:endParaRPr>
            </a:p>
          </p:txBody>
        </p:sp>
        <p:sp>
          <p:nvSpPr>
            <p:cNvPr id="85" name="円弧 84">
              <a:extLst>
                <a:ext uri="{FF2B5EF4-FFF2-40B4-BE49-F238E27FC236}">
                  <a16:creationId xmlns:a16="http://schemas.microsoft.com/office/drawing/2014/main" id="{C71DDB65-01E6-AB91-757D-04F1BF6F2E44}"/>
                </a:ext>
              </a:extLst>
            </p:cNvPr>
            <p:cNvSpPr/>
            <p:nvPr/>
          </p:nvSpPr>
          <p:spPr>
            <a:xfrm rot="7310686">
              <a:off x="3469577" y="1333827"/>
              <a:ext cx="162085" cy="999520"/>
            </a:xfrm>
            <a:prstGeom prst="arc">
              <a:avLst>
                <a:gd name="adj1" fmla="val 17963234"/>
                <a:gd name="adj2" fmla="val 3850645"/>
              </a:avLst>
            </a:prstGeom>
            <a:noFill/>
            <a:ln w="28575" cap="flat" cmpd="sng" algn="ctr">
              <a:solidFill>
                <a:srgbClr val="4F81BD">
                  <a:shade val="95000"/>
                  <a:satMod val="105000"/>
                </a:srgbClr>
              </a:solidFill>
              <a:prstDash val="solid"/>
            </a:ln>
            <a:effectLst/>
          </p:spPr>
          <p:txBody>
            <a:bodyPr rtlCol="0" anchor="ctr"/>
            <a:lstStyle/>
            <a:p>
              <a:pPr algn="ctr">
                <a:defRPr/>
              </a:pPr>
              <a:endParaRPr kumimoji="0" lang="ja-JP" altLang="en-US" kern="0">
                <a:solidFill>
                  <a:prstClr val="black"/>
                </a:solidFill>
                <a:latin typeface="Calibri"/>
                <a:ea typeface="ＭＳ Ｐゴシック" panose="020B0600070205080204" pitchFamily="50" charset="-128"/>
              </a:endParaRPr>
            </a:p>
          </p:txBody>
        </p:sp>
        <p:cxnSp>
          <p:nvCxnSpPr>
            <p:cNvPr id="86" name="直線コネクタ 85">
              <a:extLst>
                <a:ext uri="{FF2B5EF4-FFF2-40B4-BE49-F238E27FC236}">
                  <a16:creationId xmlns:a16="http://schemas.microsoft.com/office/drawing/2014/main" id="{CBC565C5-C78F-ECFE-4F26-07D14875A602}"/>
                </a:ext>
              </a:extLst>
            </p:cNvPr>
            <p:cNvCxnSpPr>
              <a:cxnSpLocks/>
            </p:cNvCxnSpPr>
            <p:nvPr/>
          </p:nvCxnSpPr>
          <p:spPr>
            <a:xfrm>
              <a:off x="2632385" y="2008799"/>
              <a:ext cx="505720" cy="75411"/>
            </a:xfrm>
            <a:prstGeom prst="line">
              <a:avLst/>
            </a:prstGeom>
            <a:noFill/>
            <a:ln w="28575" cap="flat" cmpd="sng" algn="ctr">
              <a:solidFill>
                <a:srgbClr val="4F81BD">
                  <a:shade val="95000"/>
                  <a:satMod val="105000"/>
                </a:srgbClr>
              </a:solidFill>
              <a:prstDash val="solid"/>
            </a:ln>
            <a:effectLst/>
          </p:spPr>
        </p:cxnSp>
        <p:cxnSp>
          <p:nvCxnSpPr>
            <p:cNvPr id="87" name="直線コネクタ 86">
              <a:extLst>
                <a:ext uri="{FF2B5EF4-FFF2-40B4-BE49-F238E27FC236}">
                  <a16:creationId xmlns:a16="http://schemas.microsoft.com/office/drawing/2014/main" id="{F4699558-53E1-91F6-6D24-B54B8683586F}"/>
                </a:ext>
              </a:extLst>
            </p:cNvPr>
            <p:cNvCxnSpPr>
              <a:cxnSpLocks/>
            </p:cNvCxnSpPr>
            <p:nvPr/>
          </p:nvCxnSpPr>
          <p:spPr>
            <a:xfrm>
              <a:off x="2773134" y="1782567"/>
              <a:ext cx="422248" cy="216898"/>
            </a:xfrm>
            <a:prstGeom prst="line">
              <a:avLst/>
            </a:prstGeom>
            <a:noFill/>
            <a:ln w="28575" cap="flat" cmpd="sng" algn="ctr">
              <a:solidFill>
                <a:srgbClr val="4F81BD">
                  <a:shade val="95000"/>
                  <a:satMod val="105000"/>
                </a:srgbClr>
              </a:solidFill>
              <a:prstDash val="solid"/>
            </a:ln>
            <a:effectLst/>
          </p:spPr>
        </p:cxnSp>
        <p:sp>
          <p:nvSpPr>
            <p:cNvPr id="88" name="平行四辺形 87">
              <a:extLst>
                <a:ext uri="{FF2B5EF4-FFF2-40B4-BE49-F238E27FC236}">
                  <a16:creationId xmlns:a16="http://schemas.microsoft.com/office/drawing/2014/main" id="{E195D597-CBFD-916F-02CD-68621F7F699B}"/>
                </a:ext>
              </a:extLst>
            </p:cNvPr>
            <p:cNvSpPr/>
            <p:nvPr/>
          </p:nvSpPr>
          <p:spPr>
            <a:xfrm rot="18784966" flipH="1">
              <a:off x="3375196" y="2470106"/>
              <a:ext cx="228600" cy="364316"/>
            </a:xfrm>
            <a:prstGeom prst="parallelogram">
              <a:avLst>
                <a:gd name="adj" fmla="val 28443"/>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sp>
          <p:nvSpPr>
            <p:cNvPr id="89" name="角丸四角形 85">
              <a:extLst>
                <a:ext uri="{FF2B5EF4-FFF2-40B4-BE49-F238E27FC236}">
                  <a16:creationId xmlns:a16="http://schemas.microsoft.com/office/drawing/2014/main" id="{1D66F49B-3837-1F8C-A0AB-E8D3AD48429B}"/>
                </a:ext>
              </a:extLst>
            </p:cNvPr>
            <p:cNvSpPr/>
            <p:nvPr/>
          </p:nvSpPr>
          <p:spPr>
            <a:xfrm rot="16866912" flipH="1">
              <a:off x="3297905" y="2377529"/>
              <a:ext cx="243462" cy="240682"/>
            </a:xfrm>
            <a:prstGeom prst="roundRect">
              <a:avLst>
                <a:gd name="adj" fmla="val 40855"/>
              </a:avLst>
            </a:prstGeom>
            <a:solidFill>
              <a:srgbClr val="F8F3D8"/>
            </a:solidFill>
            <a:ln w="25400" cap="flat" cmpd="sng" algn="ctr">
              <a:solidFill>
                <a:srgbClr val="4F81BD">
                  <a:shade val="50000"/>
                </a:srgbClr>
              </a:solidFill>
              <a:prstDash val="solid"/>
            </a:ln>
            <a:effectLst/>
          </p:spPr>
          <p:txBody>
            <a:bodyPr rtlCol="0" anchor="ctr"/>
            <a:lstStyle/>
            <a:p>
              <a:pPr algn="ctr">
                <a:defRPr/>
              </a:pPr>
              <a:endParaRPr kumimoji="0" lang="ja-JP" altLang="en-US" kern="0">
                <a:solidFill>
                  <a:prstClr val="white"/>
                </a:solidFill>
                <a:latin typeface="Calibri"/>
                <a:ea typeface="ＭＳ Ｐゴシック" panose="020B0600070205080204" pitchFamily="50" charset="-128"/>
              </a:endParaRPr>
            </a:p>
          </p:txBody>
        </p:sp>
      </p:grpSp>
      <p:sp>
        <p:nvSpPr>
          <p:cNvPr id="4" name="テキスト ボックス 3">
            <a:extLst>
              <a:ext uri="{FF2B5EF4-FFF2-40B4-BE49-F238E27FC236}">
                <a16:creationId xmlns:a16="http://schemas.microsoft.com/office/drawing/2014/main" id="{8DCC63E7-CCD2-0CF9-3DFF-0CD1CF3C8A9C}"/>
              </a:ext>
            </a:extLst>
          </p:cNvPr>
          <p:cNvSpPr txBox="1"/>
          <p:nvPr/>
        </p:nvSpPr>
        <p:spPr>
          <a:xfrm>
            <a:off x="6400801" y="3300877"/>
            <a:ext cx="1620957" cy="523220"/>
          </a:xfrm>
          <a:prstGeom prst="rect">
            <a:avLst/>
          </a:prstGeom>
          <a:noFill/>
        </p:spPr>
        <p:txBody>
          <a:bodyPr wrap="none" rtlCol="0">
            <a:spAutoFit/>
          </a:bodyPr>
          <a:lstStyle/>
          <a:p>
            <a:pPr eaLnBrk="0" fontAlgn="base" hangingPunct="0">
              <a:spcBef>
                <a:spcPct val="0"/>
              </a:spcBef>
              <a:spcAft>
                <a:spcPct val="0"/>
              </a:spcAft>
              <a:defRPr/>
            </a:pPr>
            <a:r>
              <a:rPr lang="ja-JP" altLang="en-US" sz="2800" dirty="0">
                <a:solidFill>
                  <a:srgbClr val="FF0000"/>
                </a:solidFill>
                <a:latin typeface="Arial" panose="020B0604020202020204" pitchFamily="34" charset="0"/>
                <a:ea typeface="ＭＳ Ｐゴシック" panose="020B0600070205080204" pitchFamily="50" charset="-128"/>
              </a:rPr>
              <a:t>脳の変化</a:t>
            </a:r>
          </a:p>
        </p:txBody>
      </p:sp>
    </p:spTree>
    <p:extLst>
      <p:ext uri="{BB962C8B-B14F-4D97-AF65-F5344CB8AC3E}">
        <p14:creationId xmlns:p14="http://schemas.microsoft.com/office/powerpoint/2010/main" val="211748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fade">
                                      <p:cBhvr>
                                        <p:cTn id="32" dur="500"/>
                                        <p:tgtEl>
                                          <p:spTgt spid="4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animEffect transition="in" filter="fade">
                                      <p:cBhvr>
                                        <p:cTn id="42" dur="500"/>
                                        <p:tgtEl>
                                          <p:spTgt spid="4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
                                            <p:txEl>
                                              <p:pRg st="1" end="1"/>
                                            </p:txEl>
                                          </p:spTgt>
                                        </p:tgtEl>
                                        <p:attrNameLst>
                                          <p:attrName>style.visibility</p:attrName>
                                        </p:attrNameLst>
                                      </p:cBhvr>
                                      <p:to>
                                        <p:strVal val="visible"/>
                                      </p:to>
                                    </p:set>
                                    <p:animEffect transition="in" filter="fade">
                                      <p:cBhvr>
                                        <p:cTn id="47" dur="500"/>
                                        <p:tgtEl>
                                          <p:spTgt spid="4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3">
                                            <p:txEl>
                                              <p:pRg st="2" end="2"/>
                                            </p:txEl>
                                          </p:spTgt>
                                        </p:tgtEl>
                                        <p:attrNameLst>
                                          <p:attrName>style.visibility</p:attrName>
                                        </p:attrNameLst>
                                      </p:cBhvr>
                                      <p:to>
                                        <p:strVal val="visible"/>
                                      </p:to>
                                    </p:set>
                                    <p:animEffect transition="in" filter="fade">
                                      <p:cBhvr>
                                        <p:cTn id="57" dur="500"/>
                                        <p:tgtEl>
                                          <p:spTgt spid="43">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3">
                                            <p:txEl>
                                              <p:pRg st="3" end="3"/>
                                            </p:txEl>
                                          </p:spTgt>
                                        </p:tgtEl>
                                        <p:attrNameLst>
                                          <p:attrName>style.visibility</p:attrName>
                                        </p:attrNameLst>
                                      </p:cBhvr>
                                      <p:to>
                                        <p:strVal val="visible"/>
                                      </p:to>
                                    </p:set>
                                    <p:animEffect transition="in" filter="fade">
                                      <p:cBhvr>
                                        <p:cTn id="62" dur="500"/>
                                        <p:tgtEl>
                                          <p:spTgt spid="4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xEl>
                                              <p:pRg st="4" end="4"/>
                                            </p:txEl>
                                          </p:spTgt>
                                        </p:tgtEl>
                                        <p:attrNameLst>
                                          <p:attrName>style.visibility</p:attrName>
                                        </p:attrNameLst>
                                      </p:cBhvr>
                                      <p:to>
                                        <p:strVal val="visible"/>
                                      </p:to>
                                    </p:set>
                                    <p:animEffect transition="in" filter="fade">
                                      <p:cBhvr>
                                        <p:cTn id="67" dur="500"/>
                                        <p:tgtEl>
                                          <p:spTgt spid="4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A3446-868D-6889-781A-6AC43D7670E9}"/>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A304B1DD-6798-5271-3BF7-028CD4685490}"/>
              </a:ext>
            </a:extLst>
          </p:cNvPr>
          <p:cNvPicPr>
            <a:picLocks noChangeAspect="1"/>
          </p:cNvPicPr>
          <p:nvPr/>
        </p:nvPicPr>
        <p:blipFill>
          <a:blip r:embed="rId3"/>
          <a:stretch>
            <a:fillRect/>
          </a:stretch>
        </p:blipFill>
        <p:spPr>
          <a:xfrm>
            <a:off x="1940800" y="1294914"/>
            <a:ext cx="8310400" cy="5008402"/>
          </a:xfrm>
          <a:prstGeom prst="rect">
            <a:avLst/>
          </a:prstGeom>
        </p:spPr>
      </p:pic>
      <p:sp>
        <p:nvSpPr>
          <p:cNvPr id="7" name="テキスト ボックス 6">
            <a:extLst>
              <a:ext uri="{FF2B5EF4-FFF2-40B4-BE49-F238E27FC236}">
                <a16:creationId xmlns:a16="http://schemas.microsoft.com/office/drawing/2014/main" id="{9DCA55B6-F8FB-5C7D-85E7-354807C1DB59}"/>
              </a:ext>
            </a:extLst>
          </p:cNvPr>
          <p:cNvSpPr txBox="1"/>
          <p:nvPr/>
        </p:nvSpPr>
        <p:spPr>
          <a:xfrm>
            <a:off x="396970" y="416226"/>
            <a:ext cx="6750566" cy="584775"/>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子供に</a:t>
            </a:r>
            <a:r>
              <a:rPr kumimoji="1" lang="ja-JP" altLang="en-US" sz="3200" b="1" i="0" u="none" strike="noStrike" kern="1200" cap="none" spc="0"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見せない</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親が増え始めた！？</a:t>
            </a:r>
          </a:p>
        </p:txBody>
      </p:sp>
      <p:cxnSp>
        <p:nvCxnSpPr>
          <p:cNvPr id="9" name="直線矢印コネクタ 8">
            <a:extLst>
              <a:ext uri="{FF2B5EF4-FFF2-40B4-BE49-F238E27FC236}">
                <a16:creationId xmlns:a16="http://schemas.microsoft.com/office/drawing/2014/main" id="{E5CB07A8-8D88-49D6-82F0-55F1FE3A9609}"/>
              </a:ext>
            </a:extLst>
          </p:cNvPr>
          <p:cNvCxnSpPr>
            <a:cxnSpLocks/>
          </p:cNvCxnSpPr>
          <p:nvPr/>
        </p:nvCxnSpPr>
        <p:spPr>
          <a:xfrm>
            <a:off x="7147536" y="3069771"/>
            <a:ext cx="838200" cy="2068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7131DF85-7A5A-B9BD-D62E-2E4E4D1D77F2}"/>
              </a:ext>
            </a:extLst>
          </p:cNvPr>
          <p:cNvCxnSpPr>
            <a:cxnSpLocks/>
          </p:cNvCxnSpPr>
          <p:nvPr/>
        </p:nvCxnSpPr>
        <p:spPr>
          <a:xfrm>
            <a:off x="5584372" y="6107372"/>
            <a:ext cx="685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E25A190-E202-1EBC-7245-CE8160DF62D6}"/>
              </a:ext>
            </a:extLst>
          </p:cNvPr>
          <p:cNvSpPr txBox="1"/>
          <p:nvPr/>
        </p:nvSpPr>
        <p:spPr>
          <a:xfrm>
            <a:off x="8658660" y="501626"/>
            <a:ext cx="3533340" cy="646331"/>
          </a:xfrm>
          <a:prstGeom prst="rect">
            <a:avLst/>
          </a:prstGeom>
          <a:noFill/>
        </p:spPr>
        <p:txBody>
          <a:bodyPr wrap="none" rtlCol="0">
            <a:spAutoFit/>
          </a:bodyPr>
          <a:lstStyle/>
          <a:p>
            <a:r>
              <a:rPr lang="ja-JP" altLang="en-US" dirty="0"/>
              <a:t>総務省「</a:t>
            </a:r>
            <a:r>
              <a:rPr lang="en-US" altLang="ja-JP" dirty="0"/>
              <a:t>R6 </a:t>
            </a:r>
            <a:r>
              <a:rPr lang="ja-JP" altLang="en-US" dirty="0"/>
              <a:t>通信利用動向調査」</a:t>
            </a:r>
          </a:p>
          <a:p>
            <a:r>
              <a:rPr kumimoji="1" lang="ja-JP" altLang="en-US" dirty="0"/>
              <a:t>より磯村毅作図</a:t>
            </a:r>
          </a:p>
        </p:txBody>
      </p:sp>
      <p:sp>
        <p:nvSpPr>
          <p:cNvPr id="3" name="楕円 2">
            <a:extLst>
              <a:ext uri="{FF2B5EF4-FFF2-40B4-BE49-F238E27FC236}">
                <a16:creationId xmlns:a16="http://schemas.microsoft.com/office/drawing/2014/main" id="{836CB298-1548-96D2-5B4D-9E32437C2E83}"/>
              </a:ext>
            </a:extLst>
          </p:cNvPr>
          <p:cNvSpPr/>
          <p:nvPr/>
        </p:nvSpPr>
        <p:spPr>
          <a:xfrm>
            <a:off x="5785869" y="1423448"/>
            <a:ext cx="113122" cy="12254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274CD8F-9CA4-5A55-688E-76F56D98EE36}"/>
              </a:ext>
            </a:extLst>
          </p:cNvPr>
          <p:cNvSpPr/>
          <p:nvPr/>
        </p:nvSpPr>
        <p:spPr>
          <a:xfrm>
            <a:off x="6140945" y="1423446"/>
            <a:ext cx="113122" cy="12254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ACAC426B-E663-D53C-CF05-B50469D2F98C}"/>
              </a:ext>
            </a:extLst>
          </p:cNvPr>
          <p:cNvSpPr/>
          <p:nvPr/>
        </p:nvSpPr>
        <p:spPr>
          <a:xfrm>
            <a:off x="6496021" y="1423447"/>
            <a:ext cx="113122" cy="12254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723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11898-04C5-F96B-C794-8A0FE5E77591}"/>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3718E06F-23E7-9BA3-B747-4B4A92D8C856}"/>
              </a:ext>
            </a:extLst>
          </p:cNvPr>
          <p:cNvPicPr>
            <a:picLocks noChangeAspect="1"/>
          </p:cNvPicPr>
          <p:nvPr/>
        </p:nvPicPr>
        <p:blipFill>
          <a:blip r:embed="rId3"/>
          <a:stretch>
            <a:fillRect/>
          </a:stretch>
        </p:blipFill>
        <p:spPr>
          <a:xfrm>
            <a:off x="1940800" y="1294914"/>
            <a:ext cx="8310400" cy="5008402"/>
          </a:xfrm>
          <a:prstGeom prst="rect">
            <a:avLst/>
          </a:prstGeom>
        </p:spPr>
      </p:pic>
      <p:sp>
        <p:nvSpPr>
          <p:cNvPr id="7" name="テキスト ボックス 6">
            <a:extLst>
              <a:ext uri="{FF2B5EF4-FFF2-40B4-BE49-F238E27FC236}">
                <a16:creationId xmlns:a16="http://schemas.microsoft.com/office/drawing/2014/main" id="{6EB2F34F-E1AF-085A-1556-852E537B4309}"/>
              </a:ext>
            </a:extLst>
          </p:cNvPr>
          <p:cNvSpPr txBox="1"/>
          <p:nvPr/>
        </p:nvSpPr>
        <p:spPr>
          <a:xfrm>
            <a:off x="396970" y="416226"/>
            <a:ext cx="6750566" cy="584775"/>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子供に</a:t>
            </a:r>
            <a:r>
              <a:rPr kumimoji="1" lang="ja-JP" altLang="en-US" sz="3200" b="1" i="0" u="none" strike="noStrike" kern="1200" cap="none" spc="0"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見せない</a:t>
            </a: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親が増え始めた！？</a:t>
            </a:r>
          </a:p>
        </p:txBody>
      </p:sp>
      <p:cxnSp>
        <p:nvCxnSpPr>
          <p:cNvPr id="9" name="直線矢印コネクタ 8">
            <a:extLst>
              <a:ext uri="{FF2B5EF4-FFF2-40B4-BE49-F238E27FC236}">
                <a16:creationId xmlns:a16="http://schemas.microsoft.com/office/drawing/2014/main" id="{20C852CB-5A3D-601B-1971-8EA5CC2F3396}"/>
              </a:ext>
            </a:extLst>
          </p:cNvPr>
          <p:cNvCxnSpPr>
            <a:cxnSpLocks/>
          </p:cNvCxnSpPr>
          <p:nvPr/>
        </p:nvCxnSpPr>
        <p:spPr>
          <a:xfrm>
            <a:off x="7147536" y="3069771"/>
            <a:ext cx="838200" cy="2068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2BDDDAAE-3178-C0F3-372F-87A807A5354F}"/>
              </a:ext>
            </a:extLst>
          </p:cNvPr>
          <p:cNvCxnSpPr>
            <a:cxnSpLocks/>
          </p:cNvCxnSpPr>
          <p:nvPr/>
        </p:nvCxnSpPr>
        <p:spPr>
          <a:xfrm>
            <a:off x="5584372" y="6107372"/>
            <a:ext cx="685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51D97534-4411-A6ED-A3BC-DA4F35DB9587}"/>
              </a:ext>
            </a:extLst>
          </p:cNvPr>
          <p:cNvSpPr txBox="1"/>
          <p:nvPr/>
        </p:nvSpPr>
        <p:spPr>
          <a:xfrm>
            <a:off x="8658660" y="501626"/>
            <a:ext cx="3533340" cy="646331"/>
          </a:xfrm>
          <a:prstGeom prst="rect">
            <a:avLst/>
          </a:prstGeom>
          <a:noFill/>
        </p:spPr>
        <p:txBody>
          <a:bodyPr wrap="none" rtlCol="0">
            <a:spAutoFit/>
          </a:bodyPr>
          <a:lstStyle/>
          <a:p>
            <a:r>
              <a:rPr lang="ja-JP" altLang="en-US" dirty="0"/>
              <a:t>総務省「</a:t>
            </a:r>
            <a:r>
              <a:rPr lang="en-US" altLang="ja-JP" dirty="0"/>
              <a:t>R6 </a:t>
            </a:r>
            <a:r>
              <a:rPr lang="ja-JP" altLang="en-US" dirty="0"/>
              <a:t>通信利用動向調査」</a:t>
            </a:r>
          </a:p>
          <a:p>
            <a:r>
              <a:rPr kumimoji="1" lang="ja-JP" altLang="en-US" dirty="0"/>
              <a:t>より磯村毅作図</a:t>
            </a:r>
          </a:p>
        </p:txBody>
      </p:sp>
    </p:spTree>
    <p:extLst>
      <p:ext uri="{BB962C8B-B14F-4D97-AF65-F5344CB8AC3E}">
        <p14:creationId xmlns:p14="http://schemas.microsoft.com/office/powerpoint/2010/main" val="1509466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C635C-74A0-6765-71A3-B9DC4BE6FCEA}"/>
            </a:ext>
          </a:extLst>
        </p:cNvPr>
        <p:cNvGrpSpPr/>
        <p:nvPr/>
      </p:nvGrpSpPr>
      <p:grpSpPr>
        <a:xfrm>
          <a:off x="0" y="0"/>
          <a:ext cx="0" cy="0"/>
          <a:chOff x="0" y="0"/>
          <a:chExt cx="0" cy="0"/>
        </a:xfrm>
      </p:grpSpPr>
      <p:sp>
        <p:nvSpPr>
          <p:cNvPr id="41" name="テキスト ボックス 1">
            <a:extLst>
              <a:ext uri="{FF2B5EF4-FFF2-40B4-BE49-F238E27FC236}">
                <a16:creationId xmlns:a16="http://schemas.microsoft.com/office/drawing/2014/main" id="{12A178BA-5A3D-E018-15C8-4811545A745F}"/>
              </a:ext>
            </a:extLst>
          </p:cNvPr>
          <p:cNvSpPr txBox="1">
            <a:spLocks noChangeArrowheads="1"/>
          </p:cNvSpPr>
          <p:nvPr/>
        </p:nvSpPr>
        <p:spPr bwMode="auto">
          <a:xfrm>
            <a:off x="713196" y="1707406"/>
            <a:ext cx="3001554" cy="1200329"/>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前頭前野の障害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a:t>
            </a:r>
            <a:endParaRPr kumimoji="1" lang="en-US" altLang="ja-JP"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切れやすく感情的に</a:t>
            </a:r>
          </a:p>
        </p:txBody>
      </p:sp>
      <p:sp>
        <p:nvSpPr>
          <p:cNvPr id="42" name="テキスト ボックス 41">
            <a:extLst>
              <a:ext uri="{FF2B5EF4-FFF2-40B4-BE49-F238E27FC236}">
                <a16:creationId xmlns:a16="http://schemas.microsoft.com/office/drawing/2014/main" id="{D187DFE4-81EC-A261-C23B-16158EE96B5B}"/>
              </a:ext>
            </a:extLst>
          </p:cNvPr>
          <p:cNvSpPr txBox="1"/>
          <p:nvPr/>
        </p:nvSpPr>
        <p:spPr>
          <a:xfrm>
            <a:off x="2768820" y="187777"/>
            <a:ext cx="6401111" cy="707886"/>
          </a:xfrm>
          <a:prstGeom prst="rect">
            <a:avLst/>
          </a:prstGeom>
          <a:solidFill>
            <a:srgbClr val="F0F6A8"/>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子供の脳へのスマホの影響</a:t>
            </a:r>
            <a:r>
              <a:rPr kumimoji="1" lang="en-US" altLang="ja-JP"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2" name="グループ化 1">
            <a:extLst>
              <a:ext uri="{FF2B5EF4-FFF2-40B4-BE49-F238E27FC236}">
                <a16:creationId xmlns:a16="http://schemas.microsoft.com/office/drawing/2014/main" id="{6DCCA30D-6B6B-07FF-D73C-C28DC93BFF35}"/>
              </a:ext>
            </a:extLst>
          </p:cNvPr>
          <p:cNvGrpSpPr/>
          <p:nvPr/>
        </p:nvGrpSpPr>
        <p:grpSpPr>
          <a:xfrm>
            <a:off x="4953700" y="1235995"/>
            <a:ext cx="6399691" cy="4114800"/>
            <a:chOff x="2668109" y="1828800"/>
            <a:chExt cx="6399691" cy="4114800"/>
          </a:xfrm>
        </p:grpSpPr>
        <p:sp>
          <p:nvSpPr>
            <p:cNvPr id="44" name="Text Box 9">
              <a:extLst>
                <a:ext uri="{FF2B5EF4-FFF2-40B4-BE49-F238E27FC236}">
                  <a16:creationId xmlns:a16="http://schemas.microsoft.com/office/drawing/2014/main" id="{B0F6A058-7196-9F53-65C0-E4D9B5E18E17}"/>
                </a:ext>
              </a:extLst>
            </p:cNvPr>
            <p:cNvSpPr txBox="1">
              <a:spLocks noChangeArrowheads="1"/>
            </p:cNvSpPr>
            <p:nvPr/>
          </p:nvSpPr>
          <p:spPr bwMode="auto">
            <a:xfrm>
              <a:off x="2758860" y="4190576"/>
              <a:ext cx="3001553" cy="16677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1" fontAlgn="auto" latinLnBrk="0" hangingPunct="1">
                <a:lnSpc>
                  <a:spcPct val="150000"/>
                </a:lnSpc>
                <a:spcBef>
                  <a:spcPct val="0"/>
                </a:spcBef>
                <a:spcAft>
                  <a:spcPts val="0"/>
                </a:spcAft>
                <a:buClrTx/>
                <a:buSzTx/>
                <a:buFontTx/>
                <a:buAutoNum type="arabicPeriod"/>
                <a:tabLst/>
                <a:defRPr/>
              </a:pPr>
              <a:r>
                <a:rPr kumimoji="1" lang="ja-JP" altLang="en-US"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考える</a:t>
              </a:r>
              <a:r>
                <a:rPr kumimoji="1" lang="en-US" altLang="ja-JP"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 </a:t>
              </a:r>
              <a:r>
                <a:rPr kumimoji="1" lang="ja-JP" altLang="en-US"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、発明する</a:t>
              </a:r>
              <a:endParaRPr kumimoji="1" lang="en-US" altLang="ja-JP"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endParaRPr>
            </a:p>
            <a:p>
              <a:pPr marL="457200" marR="0" lvl="0" indent="-457200" algn="l" defTabSz="914400" rtl="0" eaLnBrk="1" fontAlgn="auto" latinLnBrk="0" hangingPunct="1">
                <a:lnSpc>
                  <a:spcPct val="150000"/>
                </a:lnSpc>
                <a:spcBef>
                  <a:spcPct val="0"/>
                </a:spcBef>
                <a:spcAft>
                  <a:spcPts val="0"/>
                </a:spcAft>
                <a:buClrTx/>
                <a:buSzTx/>
                <a:buFontTx/>
                <a:buAutoNum type="arabicPeriod"/>
                <a:tabLst/>
                <a:defRPr/>
              </a:pPr>
              <a:r>
                <a:rPr kumimoji="1" lang="ja-JP" altLang="en-US"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人をおもいやる</a:t>
              </a:r>
              <a:r>
                <a:rPr kumimoji="1" lang="en-US" altLang="ja-JP"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 </a:t>
              </a:r>
            </a:p>
            <a:p>
              <a:pPr marL="457200" marR="0" lvl="0" indent="-457200" algn="l" defTabSz="914400" rtl="0" eaLnBrk="1" fontAlgn="auto" latinLnBrk="0" hangingPunct="1">
                <a:lnSpc>
                  <a:spcPct val="150000"/>
                </a:lnSpc>
                <a:spcBef>
                  <a:spcPct val="0"/>
                </a:spcBef>
                <a:spcAft>
                  <a:spcPts val="0"/>
                </a:spcAft>
                <a:buClrTx/>
                <a:buSzTx/>
                <a:buFontTx/>
                <a:buAutoNum type="arabicPeriod"/>
                <a:tabLst/>
                <a:defRPr/>
              </a:pPr>
              <a:r>
                <a:rPr kumimoji="1" lang="ja-JP" altLang="en-US"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rPr>
                <a:t>がまんする</a:t>
              </a:r>
              <a:endParaRPr kumimoji="1" lang="en-US" altLang="ja-JP" sz="2400" b="0"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cs typeface="+mn-cs"/>
              </a:endParaRPr>
            </a:p>
          </p:txBody>
        </p:sp>
        <p:sp>
          <p:nvSpPr>
            <p:cNvPr id="45" name="Text Box 10">
              <a:extLst>
                <a:ext uri="{FF2B5EF4-FFF2-40B4-BE49-F238E27FC236}">
                  <a16:creationId xmlns:a16="http://schemas.microsoft.com/office/drawing/2014/main" id="{58823EA8-478A-FFDB-94E5-1420D33F64D4}"/>
                </a:ext>
              </a:extLst>
            </p:cNvPr>
            <p:cNvSpPr txBox="1">
              <a:spLocks noChangeArrowheads="1"/>
            </p:cNvSpPr>
            <p:nvPr/>
          </p:nvSpPr>
          <p:spPr bwMode="auto">
            <a:xfrm>
              <a:off x="2668109" y="3632429"/>
              <a:ext cx="228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dirty="0">
                  <a:ln>
                    <a:noFill/>
                  </a:ln>
                  <a:solidFill>
                    <a:srgbClr val="333399"/>
                  </a:solidFill>
                  <a:effectLst/>
                  <a:uLnTx/>
                  <a:uFillTx/>
                  <a:latin typeface="Times New Roman" panose="02020603050405020304" pitchFamily="18" charset="0"/>
                  <a:ea typeface="HGP創英角ﾎﾟｯﾌﾟ体" panose="040B0A00000000000000" pitchFamily="50" charset="-128"/>
                  <a:cs typeface="+mn-cs"/>
                </a:rPr>
                <a:t>前頭前野の働き</a:t>
              </a:r>
            </a:p>
          </p:txBody>
        </p:sp>
        <p:sp>
          <p:nvSpPr>
            <p:cNvPr id="46" name="台形 45">
              <a:extLst>
                <a:ext uri="{FF2B5EF4-FFF2-40B4-BE49-F238E27FC236}">
                  <a16:creationId xmlns:a16="http://schemas.microsoft.com/office/drawing/2014/main" id="{08ED6DC6-1F11-2DCB-2877-459C4617F9E2}"/>
                </a:ext>
              </a:extLst>
            </p:cNvPr>
            <p:cNvSpPr/>
            <p:nvPr/>
          </p:nvSpPr>
          <p:spPr>
            <a:xfrm>
              <a:off x="6733909" y="4873384"/>
              <a:ext cx="1885078" cy="1070216"/>
            </a:xfrm>
            <a:prstGeom prst="trapezoid">
              <a:avLst/>
            </a:prstGeom>
            <a:solidFill>
              <a:srgbClr val="0070C0"/>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47" name="円/楕円 66">
              <a:extLst>
                <a:ext uri="{FF2B5EF4-FFF2-40B4-BE49-F238E27FC236}">
                  <a16:creationId xmlns:a16="http://schemas.microsoft.com/office/drawing/2014/main" id="{155C58F4-9CBC-5940-8CAB-C6AAB0435324}"/>
                </a:ext>
              </a:extLst>
            </p:cNvPr>
            <p:cNvSpPr/>
            <p:nvPr/>
          </p:nvSpPr>
          <p:spPr>
            <a:xfrm rot="209446">
              <a:off x="6188880" y="2585952"/>
              <a:ext cx="2563683" cy="2653337"/>
            </a:xfrm>
            <a:prstGeom prst="ellipse">
              <a:avLst/>
            </a:prstGeom>
            <a:solidFill>
              <a:srgbClr val="FFFF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48" name="円/楕円 77">
              <a:extLst>
                <a:ext uri="{FF2B5EF4-FFF2-40B4-BE49-F238E27FC236}">
                  <a16:creationId xmlns:a16="http://schemas.microsoft.com/office/drawing/2014/main" id="{18DA93B8-3C92-A6E5-587E-10D513999BD3}"/>
                </a:ext>
              </a:extLst>
            </p:cNvPr>
            <p:cNvSpPr/>
            <p:nvPr/>
          </p:nvSpPr>
          <p:spPr>
            <a:xfrm>
              <a:off x="6294857" y="3848984"/>
              <a:ext cx="98877" cy="287152"/>
            </a:xfrm>
            <a:prstGeom prst="ellipse">
              <a:avLst/>
            </a:prstGeom>
            <a:solidFill>
              <a:srgbClr val="0070C0"/>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49" name="円弧 48">
              <a:extLst>
                <a:ext uri="{FF2B5EF4-FFF2-40B4-BE49-F238E27FC236}">
                  <a16:creationId xmlns:a16="http://schemas.microsoft.com/office/drawing/2014/main" id="{9D9652A1-CAF5-837E-0FB5-0045743F5331}"/>
                </a:ext>
              </a:extLst>
            </p:cNvPr>
            <p:cNvSpPr/>
            <p:nvPr/>
          </p:nvSpPr>
          <p:spPr>
            <a:xfrm rot="5173775">
              <a:off x="6660314" y="4344579"/>
              <a:ext cx="164128" cy="592749"/>
            </a:xfrm>
            <a:prstGeom prst="arc">
              <a:avLst>
                <a:gd name="adj1" fmla="val 16788062"/>
                <a:gd name="adj2" fmla="val 4413820"/>
              </a:avLst>
            </a:prstGeom>
            <a:noFill/>
            <a:ln w="28575"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50" name="フリーフォーム: 図形 49">
              <a:extLst>
                <a:ext uri="{FF2B5EF4-FFF2-40B4-BE49-F238E27FC236}">
                  <a16:creationId xmlns:a16="http://schemas.microsoft.com/office/drawing/2014/main" id="{6C27D96C-B837-53C2-35FF-C12CF1653BDF}"/>
                </a:ext>
              </a:extLst>
            </p:cNvPr>
            <p:cNvSpPr/>
            <p:nvPr/>
          </p:nvSpPr>
          <p:spPr>
            <a:xfrm rot="209446">
              <a:off x="7503328" y="2721637"/>
              <a:ext cx="622090" cy="759957"/>
            </a:xfrm>
            <a:custGeom>
              <a:avLst/>
              <a:gdLst>
                <a:gd name="connsiteX0" fmla="*/ 153723 w 1139371"/>
                <a:gd name="connsiteY0" fmla="*/ 77640 h 1196229"/>
                <a:gd name="connsiteX1" fmla="*/ 650872 w 1139371"/>
                <a:gd name="connsiteY1" fmla="*/ 86517 h 1196229"/>
                <a:gd name="connsiteX2" fmla="*/ 1103634 w 1139371"/>
                <a:gd name="connsiteY2" fmla="*/ 308459 h 1196229"/>
                <a:gd name="connsiteX3" fmla="*/ 997102 w 1139371"/>
                <a:gd name="connsiteY3" fmla="*/ 992040 h 1196229"/>
                <a:gd name="connsiteX4" fmla="*/ 100457 w 1139371"/>
                <a:gd name="connsiteY4" fmla="*/ 1187348 h 1196229"/>
                <a:gd name="connsiteX5" fmla="*/ 29436 w 1139371"/>
                <a:gd name="connsiteY5" fmla="*/ 1045306 h 1196229"/>
                <a:gd name="connsiteX6" fmla="*/ 153723 w 1139371"/>
                <a:gd name="connsiteY6" fmla="*/ 77640 h 119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371" h="1196229">
                  <a:moveTo>
                    <a:pt x="153723" y="77640"/>
                  </a:moveTo>
                  <a:cubicBezTo>
                    <a:pt x="257296" y="-82158"/>
                    <a:pt x="492554" y="48047"/>
                    <a:pt x="650872" y="86517"/>
                  </a:cubicBezTo>
                  <a:cubicBezTo>
                    <a:pt x="809190" y="124987"/>
                    <a:pt x="1045929" y="157539"/>
                    <a:pt x="1103634" y="308459"/>
                  </a:cubicBezTo>
                  <a:cubicBezTo>
                    <a:pt x="1161339" y="459379"/>
                    <a:pt x="1164298" y="845559"/>
                    <a:pt x="997102" y="992040"/>
                  </a:cubicBezTo>
                  <a:cubicBezTo>
                    <a:pt x="829906" y="1138522"/>
                    <a:pt x="261735" y="1178470"/>
                    <a:pt x="100457" y="1187348"/>
                  </a:cubicBezTo>
                  <a:cubicBezTo>
                    <a:pt x="-60821" y="1196226"/>
                    <a:pt x="17599" y="1233216"/>
                    <a:pt x="29436" y="1045306"/>
                  </a:cubicBezTo>
                  <a:cubicBezTo>
                    <a:pt x="41273" y="857396"/>
                    <a:pt x="50150" y="237438"/>
                    <a:pt x="153723" y="77640"/>
                  </a:cubicBezTo>
                  <a:close/>
                </a:path>
              </a:pathLst>
            </a:custGeom>
            <a:solidFill>
              <a:srgbClr val="DAEDEF"/>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1" name="フリーフォーム: 図形 50">
              <a:extLst>
                <a:ext uri="{FF2B5EF4-FFF2-40B4-BE49-F238E27FC236}">
                  <a16:creationId xmlns:a16="http://schemas.microsoft.com/office/drawing/2014/main" id="{2B73C0EB-B0F5-EB09-2DA7-DBE946138267}"/>
                </a:ext>
              </a:extLst>
            </p:cNvPr>
            <p:cNvSpPr/>
            <p:nvPr/>
          </p:nvSpPr>
          <p:spPr>
            <a:xfrm rot="209446">
              <a:off x="8054731" y="2955696"/>
              <a:ext cx="602448" cy="850071"/>
            </a:xfrm>
            <a:custGeom>
              <a:avLst/>
              <a:gdLst>
                <a:gd name="connsiteX0" fmla="*/ 120637 w 941031"/>
                <a:gd name="connsiteY0" fmla="*/ 1235 h 1338074"/>
                <a:gd name="connsiteX1" fmla="*/ 85127 w 941031"/>
                <a:gd name="connsiteY1" fmla="*/ 90011 h 1338074"/>
                <a:gd name="connsiteX2" fmla="*/ 58494 w 941031"/>
                <a:gd name="connsiteY2" fmla="*/ 347464 h 1338074"/>
                <a:gd name="connsiteX3" fmla="*/ 5228 w 941031"/>
                <a:gd name="connsiteY3" fmla="*/ 720326 h 1338074"/>
                <a:gd name="connsiteX4" fmla="*/ 200536 w 941031"/>
                <a:gd name="connsiteY4" fmla="*/ 1270742 h 1338074"/>
                <a:gd name="connsiteX5" fmla="*/ 280435 w 941031"/>
                <a:gd name="connsiteY5" fmla="*/ 1324008 h 1338074"/>
                <a:gd name="connsiteX6" fmla="*/ 857484 w 941031"/>
                <a:gd name="connsiteY6" fmla="*/ 1324008 h 1338074"/>
                <a:gd name="connsiteX7" fmla="*/ 928505 w 941031"/>
                <a:gd name="connsiteY7" fmla="*/ 1164209 h 1338074"/>
                <a:gd name="connsiteX8" fmla="*/ 768707 w 941031"/>
                <a:gd name="connsiteY8" fmla="*/ 684815 h 1338074"/>
                <a:gd name="connsiteX9" fmla="*/ 386967 w 941031"/>
                <a:gd name="connsiteY9" fmla="*/ 143277 h 1338074"/>
                <a:gd name="connsiteX10" fmla="*/ 120637 w 941031"/>
                <a:gd name="connsiteY10" fmla="*/ 1235 h 133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1031" h="1338074">
                  <a:moveTo>
                    <a:pt x="120637" y="1235"/>
                  </a:moveTo>
                  <a:cubicBezTo>
                    <a:pt x="70330" y="-7643"/>
                    <a:pt x="95484" y="32306"/>
                    <a:pt x="85127" y="90011"/>
                  </a:cubicBezTo>
                  <a:cubicBezTo>
                    <a:pt x="74770" y="147716"/>
                    <a:pt x="71810" y="242412"/>
                    <a:pt x="58494" y="347464"/>
                  </a:cubicBezTo>
                  <a:cubicBezTo>
                    <a:pt x="45178" y="452516"/>
                    <a:pt x="-18446" y="566446"/>
                    <a:pt x="5228" y="720326"/>
                  </a:cubicBezTo>
                  <a:cubicBezTo>
                    <a:pt x="28902" y="874206"/>
                    <a:pt x="154668" y="1170128"/>
                    <a:pt x="200536" y="1270742"/>
                  </a:cubicBezTo>
                  <a:cubicBezTo>
                    <a:pt x="246404" y="1371356"/>
                    <a:pt x="170944" y="1315130"/>
                    <a:pt x="280435" y="1324008"/>
                  </a:cubicBezTo>
                  <a:cubicBezTo>
                    <a:pt x="389926" y="1332886"/>
                    <a:pt x="749472" y="1350641"/>
                    <a:pt x="857484" y="1324008"/>
                  </a:cubicBezTo>
                  <a:cubicBezTo>
                    <a:pt x="965496" y="1297375"/>
                    <a:pt x="943301" y="1270741"/>
                    <a:pt x="928505" y="1164209"/>
                  </a:cubicBezTo>
                  <a:cubicBezTo>
                    <a:pt x="913709" y="1057677"/>
                    <a:pt x="858963" y="854970"/>
                    <a:pt x="768707" y="684815"/>
                  </a:cubicBezTo>
                  <a:cubicBezTo>
                    <a:pt x="678451" y="514660"/>
                    <a:pt x="497938" y="261646"/>
                    <a:pt x="386967" y="143277"/>
                  </a:cubicBezTo>
                  <a:cubicBezTo>
                    <a:pt x="275996" y="24908"/>
                    <a:pt x="170944" y="10113"/>
                    <a:pt x="120637" y="1235"/>
                  </a:cubicBezTo>
                  <a:close/>
                </a:path>
              </a:pathLst>
            </a:custGeom>
            <a:solidFill>
              <a:srgbClr val="DAEDEF"/>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2" name="フリーフォーム: 図形 51">
              <a:extLst>
                <a:ext uri="{FF2B5EF4-FFF2-40B4-BE49-F238E27FC236}">
                  <a16:creationId xmlns:a16="http://schemas.microsoft.com/office/drawing/2014/main" id="{1EBCB4D4-4D48-70C0-01D5-C51CD7BBEC97}"/>
                </a:ext>
              </a:extLst>
            </p:cNvPr>
            <p:cNvSpPr/>
            <p:nvPr/>
          </p:nvSpPr>
          <p:spPr>
            <a:xfrm rot="209446">
              <a:off x="7817992" y="3791802"/>
              <a:ext cx="674253" cy="251109"/>
            </a:xfrm>
            <a:custGeom>
              <a:avLst/>
              <a:gdLst>
                <a:gd name="connsiteX0" fmla="*/ 17607 w 1053191"/>
                <a:gd name="connsiteY0" fmla="*/ 22364 h 395264"/>
                <a:gd name="connsiteX1" fmla="*/ 399347 w 1053191"/>
                <a:gd name="connsiteY1" fmla="*/ 13487 h 395264"/>
                <a:gd name="connsiteX2" fmla="*/ 896496 w 1053191"/>
                <a:gd name="connsiteY2" fmla="*/ 13487 h 395264"/>
                <a:gd name="connsiteX3" fmla="*/ 1020784 w 1053191"/>
                <a:gd name="connsiteY3" fmla="*/ 191040 h 395264"/>
                <a:gd name="connsiteX4" fmla="*/ 1011906 w 1053191"/>
                <a:gd name="connsiteY4" fmla="*/ 315327 h 395264"/>
                <a:gd name="connsiteX5" fmla="*/ 568022 w 1053191"/>
                <a:gd name="connsiteY5" fmla="*/ 395226 h 395264"/>
                <a:gd name="connsiteX6" fmla="*/ 239549 w 1053191"/>
                <a:gd name="connsiteY6" fmla="*/ 324205 h 395264"/>
                <a:gd name="connsiteX7" fmla="*/ 79751 w 1053191"/>
                <a:gd name="connsiteY7" fmla="*/ 208795 h 395264"/>
                <a:gd name="connsiteX8" fmla="*/ 17607 w 1053191"/>
                <a:gd name="connsiteY8" fmla="*/ 22364 h 39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1" h="395264">
                  <a:moveTo>
                    <a:pt x="17607" y="22364"/>
                  </a:moveTo>
                  <a:cubicBezTo>
                    <a:pt x="70873" y="-10187"/>
                    <a:pt x="252866" y="14966"/>
                    <a:pt x="399347" y="13487"/>
                  </a:cubicBezTo>
                  <a:cubicBezTo>
                    <a:pt x="545829" y="12007"/>
                    <a:pt x="792923" y="-16105"/>
                    <a:pt x="896496" y="13487"/>
                  </a:cubicBezTo>
                  <a:cubicBezTo>
                    <a:pt x="1000069" y="43079"/>
                    <a:pt x="1001549" y="140733"/>
                    <a:pt x="1020784" y="191040"/>
                  </a:cubicBezTo>
                  <a:cubicBezTo>
                    <a:pt x="1040019" y="241347"/>
                    <a:pt x="1087366" y="281296"/>
                    <a:pt x="1011906" y="315327"/>
                  </a:cubicBezTo>
                  <a:cubicBezTo>
                    <a:pt x="936446" y="349358"/>
                    <a:pt x="696748" y="393746"/>
                    <a:pt x="568022" y="395226"/>
                  </a:cubicBezTo>
                  <a:cubicBezTo>
                    <a:pt x="439296" y="396706"/>
                    <a:pt x="320927" y="355277"/>
                    <a:pt x="239549" y="324205"/>
                  </a:cubicBezTo>
                  <a:cubicBezTo>
                    <a:pt x="158171" y="293133"/>
                    <a:pt x="113782" y="254663"/>
                    <a:pt x="79751" y="208795"/>
                  </a:cubicBezTo>
                  <a:cubicBezTo>
                    <a:pt x="45720" y="162927"/>
                    <a:pt x="-35659" y="54915"/>
                    <a:pt x="17607" y="22364"/>
                  </a:cubicBezTo>
                  <a:close/>
                </a:path>
              </a:pathLst>
            </a:custGeom>
            <a:solidFill>
              <a:srgbClr val="DAEDEF"/>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3" name="フリーフォーム: 図形 52">
              <a:extLst>
                <a:ext uri="{FF2B5EF4-FFF2-40B4-BE49-F238E27FC236}">
                  <a16:creationId xmlns:a16="http://schemas.microsoft.com/office/drawing/2014/main" id="{00E9876F-C311-3CD3-9C6B-EC78A4A05816}"/>
                </a:ext>
              </a:extLst>
            </p:cNvPr>
            <p:cNvSpPr/>
            <p:nvPr/>
          </p:nvSpPr>
          <p:spPr>
            <a:xfrm rot="6768">
              <a:off x="6355304" y="2666688"/>
              <a:ext cx="1245817" cy="1040212"/>
            </a:xfrm>
            <a:custGeom>
              <a:avLst/>
              <a:gdLst>
                <a:gd name="connsiteX0" fmla="*/ 1384141 w 1511654"/>
                <a:gd name="connsiteY0" fmla="*/ 20030 h 1532491"/>
                <a:gd name="connsiteX1" fmla="*/ 673927 w 1511654"/>
                <a:gd name="connsiteY1" fmla="*/ 241972 h 1532491"/>
                <a:gd name="connsiteX2" fmla="*/ 52490 w 1511654"/>
                <a:gd name="connsiteY2" fmla="*/ 987696 h 1532491"/>
                <a:gd name="connsiteX3" fmla="*/ 105756 w 1511654"/>
                <a:gd name="connsiteY3" fmla="*/ 1360558 h 1532491"/>
                <a:gd name="connsiteX4" fmla="*/ 682805 w 1511654"/>
                <a:gd name="connsiteY4" fmla="*/ 1529234 h 1532491"/>
                <a:gd name="connsiteX5" fmla="*/ 1171077 w 1511654"/>
                <a:gd name="connsiteY5" fmla="*/ 1431579 h 1532491"/>
                <a:gd name="connsiteX6" fmla="*/ 1401896 w 1511654"/>
                <a:gd name="connsiteY6" fmla="*/ 978818 h 1532491"/>
                <a:gd name="connsiteX7" fmla="*/ 1472918 w 1511654"/>
                <a:gd name="connsiteY7" fmla="*/ 339626 h 1532491"/>
                <a:gd name="connsiteX8" fmla="*/ 1508428 w 1511654"/>
                <a:gd name="connsiteY8" fmla="*/ 46663 h 1532491"/>
                <a:gd name="connsiteX9" fmla="*/ 1384141 w 1511654"/>
                <a:gd name="connsiteY9" fmla="*/ 20030 h 153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654" h="1532491">
                  <a:moveTo>
                    <a:pt x="1384141" y="20030"/>
                  </a:moveTo>
                  <a:cubicBezTo>
                    <a:pt x="1245058" y="52581"/>
                    <a:pt x="895869" y="80694"/>
                    <a:pt x="673927" y="241972"/>
                  </a:cubicBezTo>
                  <a:cubicBezTo>
                    <a:pt x="451985" y="403250"/>
                    <a:pt x="147185" y="801265"/>
                    <a:pt x="52490" y="987696"/>
                  </a:cubicBezTo>
                  <a:cubicBezTo>
                    <a:pt x="-42205" y="1174127"/>
                    <a:pt x="703" y="1270302"/>
                    <a:pt x="105756" y="1360558"/>
                  </a:cubicBezTo>
                  <a:cubicBezTo>
                    <a:pt x="210809" y="1450814"/>
                    <a:pt x="505252" y="1517397"/>
                    <a:pt x="682805" y="1529234"/>
                  </a:cubicBezTo>
                  <a:cubicBezTo>
                    <a:pt x="860358" y="1541071"/>
                    <a:pt x="1051229" y="1523315"/>
                    <a:pt x="1171077" y="1431579"/>
                  </a:cubicBezTo>
                  <a:cubicBezTo>
                    <a:pt x="1290925" y="1339843"/>
                    <a:pt x="1351589" y="1160810"/>
                    <a:pt x="1401896" y="978818"/>
                  </a:cubicBezTo>
                  <a:cubicBezTo>
                    <a:pt x="1452203" y="796826"/>
                    <a:pt x="1455163" y="494985"/>
                    <a:pt x="1472918" y="339626"/>
                  </a:cubicBezTo>
                  <a:cubicBezTo>
                    <a:pt x="1490673" y="184267"/>
                    <a:pt x="1521744" y="99929"/>
                    <a:pt x="1508428" y="46663"/>
                  </a:cubicBezTo>
                  <a:cubicBezTo>
                    <a:pt x="1495112" y="-6603"/>
                    <a:pt x="1523224" y="-12521"/>
                    <a:pt x="1384141" y="20030"/>
                  </a:cubicBezTo>
                  <a:close/>
                </a:path>
              </a:pathLst>
            </a:custGeom>
            <a:solidFill>
              <a:srgbClr val="FFC000"/>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4" name="フリーフォーム: 図形 53">
              <a:extLst>
                <a:ext uri="{FF2B5EF4-FFF2-40B4-BE49-F238E27FC236}">
                  <a16:creationId xmlns:a16="http://schemas.microsoft.com/office/drawing/2014/main" id="{ED76F505-68DE-CDF5-57EF-D3773F38D69B}"/>
                </a:ext>
              </a:extLst>
            </p:cNvPr>
            <p:cNvSpPr/>
            <p:nvPr/>
          </p:nvSpPr>
          <p:spPr>
            <a:xfrm rot="209446">
              <a:off x="7088464" y="3326228"/>
              <a:ext cx="1096008" cy="454668"/>
            </a:xfrm>
            <a:custGeom>
              <a:avLst/>
              <a:gdLst>
                <a:gd name="connsiteX0" fmla="*/ 1335474 w 1711976"/>
                <a:gd name="connsiteY0" fmla="*/ 40908 h 715681"/>
                <a:gd name="connsiteX1" fmla="*/ 367808 w 1711976"/>
                <a:gd name="connsiteY1" fmla="*/ 182951 h 715681"/>
                <a:gd name="connsiteX2" fmla="*/ 3823 w 1711976"/>
                <a:gd name="connsiteY2" fmla="*/ 538058 h 715681"/>
                <a:gd name="connsiteX3" fmla="*/ 199132 w 1711976"/>
                <a:gd name="connsiteY3" fmla="*/ 662345 h 715681"/>
                <a:gd name="connsiteX4" fmla="*/ 545361 w 1711976"/>
                <a:gd name="connsiteY4" fmla="*/ 715611 h 715681"/>
                <a:gd name="connsiteX5" fmla="*/ 1211187 w 1711976"/>
                <a:gd name="connsiteY5" fmla="*/ 671223 h 715681"/>
                <a:gd name="connsiteX6" fmla="*/ 1699458 w 1711976"/>
                <a:gd name="connsiteY6" fmla="*/ 573568 h 715681"/>
                <a:gd name="connsiteX7" fmla="*/ 1548538 w 1711976"/>
                <a:gd name="connsiteY7" fmla="*/ 49786 h 715681"/>
                <a:gd name="connsiteX8" fmla="*/ 1335474 w 1711976"/>
                <a:gd name="connsiteY8" fmla="*/ 40908 h 7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976" h="715681">
                  <a:moveTo>
                    <a:pt x="1335474" y="40908"/>
                  </a:moveTo>
                  <a:cubicBezTo>
                    <a:pt x="1138686" y="63102"/>
                    <a:pt x="589750" y="100093"/>
                    <a:pt x="367808" y="182951"/>
                  </a:cubicBezTo>
                  <a:cubicBezTo>
                    <a:pt x="145866" y="265809"/>
                    <a:pt x="31936" y="458159"/>
                    <a:pt x="3823" y="538058"/>
                  </a:cubicBezTo>
                  <a:cubicBezTo>
                    <a:pt x="-24290" y="617957"/>
                    <a:pt x="108876" y="632753"/>
                    <a:pt x="199132" y="662345"/>
                  </a:cubicBezTo>
                  <a:cubicBezTo>
                    <a:pt x="289388" y="691937"/>
                    <a:pt x="376685" y="714131"/>
                    <a:pt x="545361" y="715611"/>
                  </a:cubicBezTo>
                  <a:cubicBezTo>
                    <a:pt x="714037" y="717091"/>
                    <a:pt x="1018838" y="694897"/>
                    <a:pt x="1211187" y="671223"/>
                  </a:cubicBezTo>
                  <a:cubicBezTo>
                    <a:pt x="1403536" y="647549"/>
                    <a:pt x="1643233" y="677141"/>
                    <a:pt x="1699458" y="573568"/>
                  </a:cubicBezTo>
                  <a:cubicBezTo>
                    <a:pt x="1755683" y="469995"/>
                    <a:pt x="1607722" y="143002"/>
                    <a:pt x="1548538" y="49786"/>
                  </a:cubicBezTo>
                  <a:cubicBezTo>
                    <a:pt x="1489354" y="-43430"/>
                    <a:pt x="1532262" y="18714"/>
                    <a:pt x="1335474" y="40908"/>
                  </a:cubicBezTo>
                  <a:close/>
                </a:path>
              </a:pathLst>
            </a:custGeom>
            <a:solidFill>
              <a:srgbClr val="DAEDEF"/>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5" name="フリーフォーム: 図形 54">
              <a:extLst>
                <a:ext uri="{FF2B5EF4-FFF2-40B4-BE49-F238E27FC236}">
                  <a16:creationId xmlns:a16="http://schemas.microsoft.com/office/drawing/2014/main" id="{54127071-9076-4DD0-F8B4-CD80A34E2260}"/>
                </a:ext>
              </a:extLst>
            </p:cNvPr>
            <p:cNvSpPr/>
            <p:nvPr/>
          </p:nvSpPr>
          <p:spPr>
            <a:xfrm rot="209446">
              <a:off x="7341057" y="2717399"/>
              <a:ext cx="53505" cy="710631"/>
            </a:xfrm>
            <a:custGeom>
              <a:avLst/>
              <a:gdLst>
                <a:gd name="connsiteX0" fmla="*/ 170021 w 170021"/>
                <a:gd name="connsiteY0" fmla="*/ 0 h 1118586"/>
                <a:gd name="connsiteX1" fmla="*/ 99000 w 170021"/>
                <a:gd name="connsiteY1" fmla="*/ 106532 h 1118586"/>
                <a:gd name="connsiteX2" fmla="*/ 19101 w 170021"/>
                <a:gd name="connsiteY2" fmla="*/ 408372 h 1118586"/>
                <a:gd name="connsiteX3" fmla="*/ 10223 w 170021"/>
                <a:gd name="connsiteY3" fmla="*/ 843378 h 1118586"/>
                <a:gd name="connsiteX4" fmla="*/ 143388 w 170021"/>
                <a:gd name="connsiteY4" fmla="*/ 1118586 h 1118586"/>
                <a:gd name="connsiteX5" fmla="*/ 143388 w 170021"/>
                <a:gd name="connsiteY5" fmla="*/ 1118586 h 11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021" h="1118586">
                  <a:moveTo>
                    <a:pt x="170021" y="0"/>
                  </a:moveTo>
                  <a:cubicBezTo>
                    <a:pt x="147087" y="19235"/>
                    <a:pt x="124153" y="38470"/>
                    <a:pt x="99000" y="106532"/>
                  </a:cubicBezTo>
                  <a:cubicBezTo>
                    <a:pt x="73847" y="174594"/>
                    <a:pt x="33897" y="285564"/>
                    <a:pt x="19101" y="408372"/>
                  </a:cubicBezTo>
                  <a:cubicBezTo>
                    <a:pt x="4305" y="531180"/>
                    <a:pt x="-10491" y="725009"/>
                    <a:pt x="10223" y="843378"/>
                  </a:cubicBezTo>
                  <a:cubicBezTo>
                    <a:pt x="30937" y="961747"/>
                    <a:pt x="143388" y="1118586"/>
                    <a:pt x="143388" y="1118586"/>
                  </a:cubicBezTo>
                  <a:lnTo>
                    <a:pt x="143388" y="1118586"/>
                  </a:lnTo>
                </a:path>
              </a:pathLst>
            </a:custGeom>
            <a:noFill/>
            <a:ln w="25400" cap="flat" cmpd="sng" algn="ctr">
              <a:solidFill>
                <a:srgbClr val="BBE0E3">
                  <a:shade val="50000"/>
                </a:srgb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58" name="Text Box 3">
              <a:extLst>
                <a:ext uri="{FF2B5EF4-FFF2-40B4-BE49-F238E27FC236}">
                  <a16:creationId xmlns:a16="http://schemas.microsoft.com/office/drawing/2014/main" id="{F7EB0E94-5606-8B8C-0154-EFF73C74B73D}"/>
                </a:ext>
              </a:extLst>
            </p:cNvPr>
            <p:cNvSpPr txBox="1">
              <a:spLocks noChangeArrowheads="1"/>
            </p:cNvSpPr>
            <p:nvPr/>
          </p:nvSpPr>
          <p:spPr bwMode="auto">
            <a:xfrm>
              <a:off x="4661087" y="2713864"/>
              <a:ext cx="1246828" cy="707886"/>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1" i="0" u="none" strike="noStrike" kern="0" cap="none" spc="0" normalizeH="0" baseline="0" noProof="0" dirty="0">
                  <a:ln>
                    <a:noFill/>
                  </a:ln>
                  <a:solidFill>
                    <a:srgbClr val="FF0000"/>
                  </a:solidFill>
                  <a:effectLst/>
                  <a:uLnTx/>
                  <a:uFillTx/>
                  <a:latin typeface="ＭＳ Ｐゴシック"/>
                  <a:ea typeface="ＭＳ Ｐゴシック"/>
                  <a:cs typeface="+mn-cs"/>
                </a:rPr>
                <a:t>前頭葉</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1" i="0" u="none" strike="noStrike" kern="0" cap="none" spc="0" normalizeH="0" baseline="0" noProof="0" dirty="0">
                  <a:ln>
                    <a:noFill/>
                  </a:ln>
                  <a:solidFill>
                    <a:srgbClr val="FF0000"/>
                  </a:solidFill>
                  <a:effectLst/>
                  <a:uLnTx/>
                  <a:uFillTx/>
                  <a:latin typeface="ＭＳ Ｐゴシック"/>
                  <a:ea typeface="ＭＳ Ｐゴシック"/>
                  <a:cs typeface="+mn-cs"/>
                </a:rPr>
                <a:t>前頭前野</a:t>
              </a:r>
              <a:endParaRPr kumimoji="1" lang="ja-JP" altLang="en-US" sz="2000" b="1" i="0" u="none" strike="noStrike" kern="0" cap="none" spc="0" normalizeH="0" baseline="0" noProof="0" dirty="0">
                <a:ln>
                  <a:noFill/>
                </a:ln>
                <a:solidFill>
                  <a:srgbClr val="FFFFFF"/>
                </a:solidFill>
                <a:effectLst/>
                <a:uLnTx/>
                <a:uFillTx/>
                <a:latin typeface="ＭＳ Ｐゴシック"/>
                <a:ea typeface="ＭＳ Ｐゴシック"/>
                <a:cs typeface="+mn-cs"/>
              </a:endParaRPr>
            </a:p>
          </p:txBody>
        </p:sp>
        <p:cxnSp>
          <p:nvCxnSpPr>
            <p:cNvPr id="59" name="直線矢印コネクタ 58">
              <a:extLst>
                <a:ext uri="{FF2B5EF4-FFF2-40B4-BE49-F238E27FC236}">
                  <a16:creationId xmlns:a16="http://schemas.microsoft.com/office/drawing/2014/main" id="{F557B07C-9316-52E5-E1A7-8C8825594417}"/>
                </a:ext>
              </a:extLst>
            </p:cNvPr>
            <p:cNvCxnSpPr>
              <a:cxnSpLocks/>
            </p:cNvCxnSpPr>
            <p:nvPr/>
          </p:nvCxnSpPr>
          <p:spPr>
            <a:xfrm>
              <a:off x="6002937" y="2989568"/>
              <a:ext cx="663573" cy="210832"/>
            </a:xfrm>
            <a:prstGeom prst="straightConnector1">
              <a:avLst/>
            </a:prstGeom>
            <a:noFill/>
            <a:ln w="76200" cap="flat" cmpd="sng" algn="ctr">
              <a:solidFill>
                <a:srgbClr val="FF0000"/>
              </a:solidFill>
              <a:prstDash val="solid"/>
              <a:tailEnd type="triangle"/>
            </a:ln>
            <a:effectLst/>
          </p:spPr>
        </p:cxnSp>
        <p:cxnSp>
          <p:nvCxnSpPr>
            <p:cNvPr id="60" name="直線矢印コネクタ 59">
              <a:extLst>
                <a:ext uri="{FF2B5EF4-FFF2-40B4-BE49-F238E27FC236}">
                  <a16:creationId xmlns:a16="http://schemas.microsoft.com/office/drawing/2014/main" id="{5FBB81C5-7C9E-F4A8-2A5D-FF73399BD25F}"/>
                </a:ext>
              </a:extLst>
            </p:cNvPr>
            <p:cNvCxnSpPr>
              <a:cxnSpLocks/>
            </p:cNvCxnSpPr>
            <p:nvPr/>
          </p:nvCxnSpPr>
          <p:spPr>
            <a:xfrm flipH="1">
              <a:off x="7953488" y="2434939"/>
              <a:ext cx="363206" cy="1185010"/>
            </a:xfrm>
            <a:prstGeom prst="straightConnector1">
              <a:avLst/>
            </a:prstGeom>
            <a:noFill/>
            <a:ln w="76200" cap="flat" cmpd="sng" algn="ctr">
              <a:solidFill>
                <a:srgbClr val="FF0000"/>
              </a:solidFill>
              <a:prstDash val="solid"/>
              <a:tailEnd type="triangle"/>
            </a:ln>
            <a:effectLst/>
          </p:spPr>
        </p:cxnSp>
        <p:sp>
          <p:nvSpPr>
            <p:cNvPr id="61" name="円弧 60">
              <a:extLst>
                <a:ext uri="{FF2B5EF4-FFF2-40B4-BE49-F238E27FC236}">
                  <a16:creationId xmlns:a16="http://schemas.microsoft.com/office/drawing/2014/main" id="{1D3D13E2-7514-CB9A-13F4-F95C513DE79F}"/>
                </a:ext>
              </a:extLst>
            </p:cNvPr>
            <p:cNvSpPr/>
            <p:nvPr/>
          </p:nvSpPr>
          <p:spPr>
            <a:xfrm rot="16470207">
              <a:off x="5594166" y="3447211"/>
              <a:ext cx="1114083" cy="1520310"/>
            </a:xfrm>
            <a:prstGeom prst="arc">
              <a:avLst>
                <a:gd name="adj1" fmla="val 21055558"/>
                <a:gd name="adj2" fmla="val 2636396"/>
              </a:avLst>
            </a:prstGeom>
            <a:noFill/>
            <a:ln w="28575"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62" name="矢印: 環状 61">
              <a:extLst>
                <a:ext uri="{FF2B5EF4-FFF2-40B4-BE49-F238E27FC236}">
                  <a16:creationId xmlns:a16="http://schemas.microsoft.com/office/drawing/2014/main" id="{DF961296-53D7-A3E7-2B6C-1B059474935D}"/>
                </a:ext>
              </a:extLst>
            </p:cNvPr>
            <p:cNvSpPr/>
            <p:nvPr/>
          </p:nvSpPr>
          <p:spPr>
            <a:xfrm rot="4920193" flipH="1">
              <a:off x="7342160" y="3318335"/>
              <a:ext cx="518556" cy="1099719"/>
            </a:xfrm>
            <a:prstGeom prst="circularArrow">
              <a:avLst>
                <a:gd name="adj1" fmla="val 17587"/>
                <a:gd name="adj2" fmla="val 1203577"/>
                <a:gd name="adj3" fmla="val 18588442"/>
                <a:gd name="adj4" fmla="val 15925474"/>
                <a:gd name="adj5" fmla="val 19247"/>
              </a:avLst>
            </a:prstGeom>
            <a:solidFill>
              <a:srgbClr val="FF0000"/>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E3471D"/>
                </a:solidFill>
                <a:effectLst/>
                <a:uLnTx/>
                <a:uFillTx/>
                <a:latin typeface="Arial"/>
                <a:ea typeface="ＭＳ Ｐゴシック"/>
                <a:cs typeface="+mn-cs"/>
              </a:endParaRPr>
            </a:p>
          </p:txBody>
        </p:sp>
        <p:sp>
          <p:nvSpPr>
            <p:cNvPr id="63" name="Text Box 3">
              <a:extLst>
                <a:ext uri="{FF2B5EF4-FFF2-40B4-BE49-F238E27FC236}">
                  <a16:creationId xmlns:a16="http://schemas.microsoft.com/office/drawing/2014/main" id="{1525FEEF-0BFD-2728-DD48-7B2313E361C0}"/>
                </a:ext>
              </a:extLst>
            </p:cNvPr>
            <p:cNvSpPr txBox="1">
              <a:spLocks noChangeArrowheads="1"/>
            </p:cNvSpPr>
            <p:nvPr/>
          </p:nvSpPr>
          <p:spPr bwMode="auto">
            <a:xfrm>
              <a:off x="6952755" y="1828800"/>
              <a:ext cx="2115045" cy="707886"/>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0" cap="none" spc="0" normalizeH="0" baseline="0" noProof="0" dirty="0">
                  <a:ln>
                    <a:noFill/>
                  </a:ln>
                  <a:solidFill>
                    <a:srgbClr val="FF0000"/>
                  </a:solidFill>
                  <a:effectLst/>
                  <a:uLnTx/>
                  <a:uFillTx/>
                  <a:latin typeface="ＭＳ Ｐゴシック"/>
                  <a:ea typeface="ＭＳ Ｐゴシック"/>
                  <a:cs typeface="+mn-cs"/>
                </a:rPr>
                <a:t>ドーパミン神経</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ＭＳ Ｐゴシック"/>
                  <a:ea typeface="ＭＳ Ｐゴシック"/>
                  <a:cs typeface="+mn-cs"/>
                </a:rPr>
                <a:t>喜び・意欲・学習</a:t>
              </a:r>
              <a:endParaRPr kumimoji="1" lang="ja-JP" altLang="en-US" sz="2000" b="0" i="0" u="none" strike="noStrike" kern="0" cap="none" spc="0" normalizeH="0" baseline="0" noProof="0" dirty="0">
                <a:ln>
                  <a:noFill/>
                </a:ln>
                <a:solidFill>
                  <a:srgbClr val="FFFFFF"/>
                </a:solidFill>
                <a:effectLst/>
                <a:uLnTx/>
                <a:uFillTx/>
                <a:latin typeface="ＭＳ Ｐゴシック"/>
                <a:ea typeface="ＭＳ Ｐゴシック"/>
                <a:cs typeface="+mn-cs"/>
              </a:endParaRPr>
            </a:p>
          </p:txBody>
        </p:sp>
      </p:grpSp>
      <p:sp>
        <p:nvSpPr>
          <p:cNvPr id="65" name="テキスト ボックス 1">
            <a:extLst>
              <a:ext uri="{FF2B5EF4-FFF2-40B4-BE49-F238E27FC236}">
                <a16:creationId xmlns:a16="http://schemas.microsoft.com/office/drawing/2014/main" id="{30A93F85-3025-A898-95AB-C54932A0F579}"/>
              </a:ext>
            </a:extLst>
          </p:cNvPr>
          <p:cNvSpPr txBox="1">
            <a:spLocks noChangeArrowheads="1"/>
          </p:cNvSpPr>
          <p:nvPr/>
        </p:nvSpPr>
        <p:spPr bwMode="auto">
          <a:xfrm>
            <a:off x="713196" y="3487896"/>
            <a:ext cx="3001554" cy="1323439"/>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rPr>
              <a:t>ドーパミン神経の障害 　</a:t>
            </a:r>
            <a:endParaRPr kumimoji="1" lang="en-US" altLang="ja-JP" sz="2000" b="0" i="0" u="none" strike="noStrike" kern="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rPr>
              <a:t>よろこび・意欲の低下</a:t>
            </a:r>
            <a:endParaRPr kumimoji="1" lang="en-US" altLang="ja-JP" sz="2000" b="0" i="0" u="none" strike="noStrike" kern="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kern="0" dirty="0">
                <a:solidFill>
                  <a:srgbClr val="000000"/>
                </a:solidFill>
              </a:rPr>
              <a:t>うつ・依存症</a:t>
            </a:r>
            <a:r>
              <a:rPr kumimoji="1" lang="ja-JP" altLang="en-US" sz="2000" b="0" i="0" u="none" strike="noStrike" kern="0" cap="none" spc="0" normalizeH="0" baseline="0" noProof="0" dirty="0">
                <a:ln>
                  <a:noFill/>
                </a:ln>
                <a:solidFill>
                  <a:srgbClr val="000000"/>
                </a:solidFill>
                <a:effectLst/>
                <a:uLnTx/>
                <a:uFillTx/>
              </a:rPr>
              <a:t>　</a:t>
            </a:r>
          </a:p>
        </p:txBody>
      </p:sp>
      <p:grpSp>
        <p:nvGrpSpPr>
          <p:cNvPr id="67" name="グループ化 66">
            <a:extLst>
              <a:ext uri="{FF2B5EF4-FFF2-40B4-BE49-F238E27FC236}">
                <a16:creationId xmlns:a16="http://schemas.microsoft.com/office/drawing/2014/main" id="{3238B006-7A92-1DB8-E732-8E872D3544B3}"/>
              </a:ext>
            </a:extLst>
          </p:cNvPr>
          <p:cNvGrpSpPr/>
          <p:nvPr/>
        </p:nvGrpSpPr>
        <p:grpSpPr>
          <a:xfrm>
            <a:off x="285750" y="1242174"/>
            <a:ext cx="838200" cy="780366"/>
            <a:chOff x="132080" y="1428084"/>
            <a:chExt cx="838200" cy="780366"/>
          </a:xfrm>
        </p:grpSpPr>
        <p:sp>
          <p:nvSpPr>
            <p:cNvPr id="23" name="星: 8 pt 22">
              <a:extLst>
                <a:ext uri="{FF2B5EF4-FFF2-40B4-BE49-F238E27FC236}">
                  <a16:creationId xmlns:a16="http://schemas.microsoft.com/office/drawing/2014/main" id="{663A8DD7-E601-5298-903E-2D1CBD64170F}"/>
                </a:ext>
              </a:extLst>
            </p:cNvPr>
            <p:cNvSpPr/>
            <p:nvPr/>
          </p:nvSpPr>
          <p:spPr>
            <a:xfrm>
              <a:off x="132080"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26" name="テキスト ボックス 25">
              <a:extLst>
                <a:ext uri="{FF2B5EF4-FFF2-40B4-BE49-F238E27FC236}">
                  <a16:creationId xmlns:a16="http://schemas.microsoft.com/office/drawing/2014/main" id="{0770298E-DB8E-9FA8-3B2E-C8BAEE8D397F}"/>
                </a:ext>
              </a:extLst>
            </p:cNvPr>
            <p:cNvSpPr txBox="1"/>
            <p:nvPr/>
          </p:nvSpPr>
          <p:spPr>
            <a:xfrm>
              <a:off x="283171" y="1480234"/>
              <a:ext cx="500458"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１</a:t>
              </a:r>
            </a:p>
          </p:txBody>
        </p:sp>
      </p:grpSp>
      <p:grpSp>
        <p:nvGrpSpPr>
          <p:cNvPr id="68" name="グループ化 67">
            <a:extLst>
              <a:ext uri="{FF2B5EF4-FFF2-40B4-BE49-F238E27FC236}">
                <a16:creationId xmlns:a16="http://schemas.microsoft.com/office/drawing/2014/main" id="{5EE8323A-DB24-21B4-54AE-7BB5F59AC0A7}"/>
              </a:ext>
            </a:extLst>
          </p:cNvPr>
          <p:cNvGrpSpPr/>
          <p:nvPr/>
        </p:nvGrpSpPr>
        <p:grpSpPr>
          <a:xfrm>
            <a:off x="285750" y="3210024"/>
            <a:ext cx="838200" cy="780366"/>
            <a:chOff x="132080" y="1428084"/>
            <a:chExt cx="838200" cy="780366"/>
          </a:xfrm>
        </p:grpSpPr>
        <p:sp>
          <p:nvSpPr>
            <p:cNvPr id="69" name="星: 8 pt 68">
              <a:extLst>
                <a:ext uri="{FF2B5EF4-FFF2-40B4-BE49-F238E27FC236}">
                  <a16:creationId xmlns:a16="http://schemas.microsoft.com/office/drawing/2014/main" id="{F77BB126-0C1A-4683-BF32-A9D7FF4E055F}"/>
                </a:ext>
              </a:extLst>
            </p:cNvPr>
            <p:cNvSpPr/>
            <p:nvPr/>
          </p:nvSpPr>
          <p:spPr>
            <a:xfrm>
              <a:off x="132080"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70" name="テキスト ボックス 69">
              <a:extLst>
                <a:ext uri="{FF2B5EF4-FFF2-40B4-BE49-F238E27FC236}">
                  <a16:creationId xmlns:a16="http://schemas.microsoft.com/office/drawing/2014/main" id="{E7ECDB4F-C2EA-AFAA-0E1C-15C1E3F43326}"/>
                </a:ext>
              </a:extLst>
            </p:cNvPr>
            <p:cNvSpPr txBox="1"/>
            <p:nvPr/>
          </p:nvSpPr>
          <p:spPr>
            <a:xfrm>
              <a:off x="283171" y="1480234"/>
              <a:ext cx="502061"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２</a:t>
              </a:r>
            </a:p>
          </p:txBody>
        </p:sp>
      </p:grpSp>
      <p:sp>
        <p:nvSpPr>
          <p:cNvPr id="3" name="テキスト ボックス 2">
            <a:extLst>
              <a:ext uri="{FF2B5EF4-FFF2-40B4-BE49-F238E27FC236}">
                <a16:creationId xmlns:a16="http://schemas.microsoft.com/office/drawing/2014/main" id="{E11721DC-84A6-6C45-04B3-A5973B390FD5}"/>
              </a:ext>
            </a:extLst>
          </p:cNvPr>
          <p:cNvSpPr txBox="1"/>
          <p:nvPr/>
        </p:nvSpPr>
        <p:spPr>
          <a:xfrm>
            <a:off x="9806239" y="5721906"/>
            <a:ext cx="2370403" cy="1077218"/>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他にも、ストレス反応による過覚醒の持続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睡眠リズム・ホルモンバランスの変調など</a:t>
            </a:r>
          </a:p>
        </p:txBody>
      </p:sp>
      <p:sp>
        <p:nvSpPr>
          <p:cNvPr id="4" name="テキスト ボックス 1">
            <a:extLst>
              <a:ext uri="{FF2B5EF4-FFF2-40B4-BE49-F238E27FC236}">
                <a16:creationId xmlns:a16="http://schemas.microsoft.com/office/drawing/2014/main" id="{96A3A4D2-4145-C62A-450B-A72C568852CB}"/>
              </a:ext>
            </a:extLst>
          </p:cNvPr>
          <p:cNvSpPr txBox="1">
            <a:spLocks noChangeArrowheads="1"/>
          </p:cNvSpPr>
          <p:nvPr/>
        </p:nvSpPr>
        <p:spPr bwMode="auto">
          <a:xfrm>
            <a:off x="793082" y="5387498"/>
            <a:ext cx="3001554" cy="1323439"/>
          </a:xfrm>
          <a:prstGeom prst="rect">
            <a:avLst/>
          </a:prstGeom>
          <a:solidFill>
            <a:srgbClr val="FFCCFF"/>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kern="0" dirty="0">
                <a:solidFill>
                  <a:srgbClr val="000000"/>
                </a:solidFill>
              </a:rPr>
              <a:t>海馬の障害</a:t>
            </a:r>
            <a:r>
              <a:rPr kumimoji="1" lang="ja-JP" altLang="en-US" sz="2000" b="0" i="0" u="none" strike="noStrike" kern="0" cap="none" spc="0" normalizeH="0" baseline="0" noProof="0" dirty="0">
                <a:ln>
                  <a:noFill/>
                </a:ln>
                <a:solidFill>
                  <a:srgbClr val="000000"/>
                </a:solidFill>
                <a:effectLst/>
                <a:uLnTx/>
                <a:uFillTx/>
              </a:rPr>
              <a:t> 　</a:t>
            </a:r>
            <a:endParaRPr kumimoji="1" lang="en-US" altLang="ja-JP" sz="2000" b="0" i="0" u="none" strike="noStrike" kern="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HGP創英角ﾎﾟｯﾌﾟ体" panose="040B0A00000000000000" pitchFamily="50" charset="-128"/>
                <a:ea typeface="HGP創英角ﾎﾟｯﾌﾟ体" panose="040B0A00000000000000"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rPr>
              <a:t>記憶力の低下</a:t>
            </a:r>
            <a:endParaRPr kumimoji="1" lang="en-US" altLang="ja-JP" sz="2000" b="0" i="0" u="none" strike="noStrike" kern="0" cap="none" spc="0" normalizeH="0" baseline="0" noProof="0" dirty="0">
              <a:ln>
                <a:noFill/>
              </a:ln>
              <a:solidFill>
                <a:srgbClr val="00000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kern="0" dirty="0">
                <a:solidFill>
                  <a:srgbClr val="000000"/>
                </a:solidFill>
              </a:rPr>
              <a:t>デジタル認知症</a:t>
            </a:r>
            <a:r>
              <a:rPr kumimoji="1" lang="ja-JP" altLang="en-US" sz="2000" b="0" i="0" u="none" strike="noStrike" kern="0" cap="none" spc="0" normalizeH="0" baseline="0" noProof="0" dirty="0">
                <a:ln>
                  <a:noFill/>
                </a:ln>
                <a:solidFill>
                  <a:srgbClr val="000000"/>
                </a:solidFill>
                <a:effectLst/>
                <a:uLnTx/>
                <a:uFillTx/>
              </a:rPr>
              <a:t>　</a:t>
            </a:r>
          </a:p>
        </p:txBody>
      </p:sp>
      <p:grpSp>
        <p:nvGrpSpPr>
          <p:cNvPr id="5" name="グループ化 4">
            <a:extLst>
              <a:ext uri="{FF2B5EF4-FFF2-40B4-BE49-F238E27FC236}">
                <a16:creationId xmlns:a16="http://schemas.microsoft.com/office/drawing/2014/main" id="{FAB9BC7F-776C-7C2A-C88F-F4E0A8385629}"/>
              </a:ext>
            </a:extLst>
          </p:cNvPr>
          <p:cNvGrpSpPr/>
          <p:nvPr/>
        </p:nvGrpSpPr>
        <p:grpSpPr>
          <a:xfrm>
            <a:off x="285750" y="5187394"/>
            <a:ext cx="838200" cy="780366"/>
            <a:chOff x="132080" y="1428084"/>
            <a:chExt cx="838200" cy="780366"/>
          </a:xfrm>
        </p:grpSpPr>
        <p:sp>
          <p:nvSpPr>
            <p:cNvPr id="6" name="星: 8 pt 5">
              <a:extLst>
                <a:ext uri="{FF2B5EF4-FFF2-40B4-BE49-F238E27FC236}">
                  <a16:creationId xmlns:a16="http://schemas.microsoft.com/office/drawing/2014/main" id="{DAE3FEC5-5F62-9222-96E1-0BB0D4439E3D}"/>
                </a:ext>
              </a:extLst>
            </p:cNvPr>
            <p:cNvSpPr/>
            <p:nvPr/>
          </p:nvSpPr>
          <p:spPr>
            <a:xfrm>
              <a:off x="132080" y="1428084"/>
              <a:ext cx="838200" cy="780366"/>
            </a:xfrm>
            <a:prstGeom prst="star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p>
          </p:txBody>
        </p:sp>
        <p:sp>
          <p:nvSpPr>
            <p:cNvPr id="7" name="テキスト ボックス 6">
              <a:extLst>
                <a:ext uri="{FF2B5EF4-FFF2-40B4-BE49-F238E27FC236}">
                  <a16:creationId xmlns:a16="http://schemas.microsoft.com/office/drawing/2014/main" id="{2364D69A-1E25-0313-7246-C63EBED52BBB}"/>
                </a:ext>
              </a:extLst>
            </p:cNvPr>
            <p:cNvSpPr txBox="1"/>
            <p:nvPr/>
          </p:nvSpPr>
          <p:spPr>
            <a:xfrm>
              <a:off x="283171" y="1480234"/>
              <a:ext cx="502061"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3600" b="1"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rPr>
                <a:t>３</a:t>
              </a:r>
              <a:endParaRPr kumimoji="1" lang="ja-JP" alt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grpSp>
      <p:sp>
        <p:nvSpPr>
          <p:cNvPr id="8" name="四角形: 角を丸くする 7">
            <a:extLst>
              <a:ext uri="{FF2B5EF4-FFF2-40B4-BE49-F238E27FC236}">
                <a16:creationId xmlns:a16="http://schemas.microsoft.com/office/drawing/2014/main" id="{F9F23383-EB9F-8D66-B4B3-884487D0F05C}"/>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1">
            <a:extLst>
              <a:ext uri="{FF2B5EF4-FFF2-40B4-BE49-F238E27FC236}">
                <a16:creationId xmlns:a16="http://schemas.microsoft.com/office/drawing/2014/main" id="{4D9B01EB-95C1-3181-5FA6-366B91580436}"/>
              </a:ext>
            </a:extLst>
          </p:cNvPr>
          <p:cNvSpPr txBox="1">
            <a:spLocks noChangeArrowheads="1"/>
          </p:cNvSpPr>
          <p:nvPr/>
        </p:nvSpPr>
        <p:spPr bwMode="auto">
          <a:xfrm>
            <a:off x="4953700" y="5584290"/>
            <a:ext cx="3203484" cy="1077218"/>
          </a:xfrm>
          <a:prstGeom prst="rect">
            <a:avLst/>
          </a:prstGeom>
          <a:solidFill>
            <a:srgbClr val="FFFF00"/>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発達障害に</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kern="0" dirty="0">
                <a:solidFill>
                  <a:srgbClr val="000000"/>
                </a:solidFill>
                <a:latin typeface="HGPｺﾞｼｯｸM" panose="020B0600000000000000" pitchFamily="50" charset="-128"/>
                <a:ea typeface="HGPｺﾞｼｯｸM" panose="020B0600000000000000" pitchFamily="50" charset="-128"/>
              </a:rPr>
              <a:t>誤診される</a:t>
            </a:r>
            <a:endParaRPr kumimoji="1" lang="ja-JP" altLang="en-US" sz="3200" b="1" i="0" u="none" strike="noStrike" kern="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sp>
        <p:nvSpPr>
          <p:cNvPr id="10" name="テキスト ボックス 9">
            <a:extLst>
              <a:ext uri="{FF2B5EF4-FFF2-40B4-BE49-F238E27FC236}">
                <a16:creationId xmlns:a16="http://schemas.microsoft.com/office/drawing/2014/main" id="{FFB743BF-E36E-2448-C584-E8A88D08B382}"/>
              </a:ext>
            </a:extLst>
          </p:cNvPr>
          <p:cNvSpPr txBox="1"/>
          <p:nvPr/>
        </p:nvSpPr>
        <p:spPr>
          <a:xfrm rot="10800000" flipV="1">
            <a:off x="8154366" y="6216557"/>
            <a:ext cx="1733368" cy="523220"/>
          </a:xfrm>
          <a:prstGeom prst="rect">
            <a:avLst/>
          </a:prstGeom>
          <a:noFill/>
        </p:spPr>
        <p:txBody>
          <a:bodyPr wrap="square" rtlCol="0">
            <a:spAutoFit/>
          </a:bodyPr>
          <a:lstStyle/>
          <a:p>
            <a:r>
              <a:rPr lang="en-US" altLang="ja-JP" sz="1400" dirty="0"/>
              <a:t>Yadav</a:t>
            </a:r>
            <a:r>
              <a:rPr lang="ja-JP" altLang="en-US" sz="1400" dirty="0"/>
              <a:t> </a:t>
            </a:r>
            <a:r>
              <a:rPr lang="en-US" altLang="ja-JP" sz="1400" dirty="0"/>
              <a:t>(2025).</a:t>
            </a:r>
            <a:r>
              <a:rPr lang="ja-JP" altLang="en-US" sz="1400" dirty="0"/>
              <a:t>　</a:t>
            </a:r>
            <a:r>
              <a:rPr lang="en-US" altLang="ja-JP" sz="1400" dirty="0"/>
              <a:t>Int. J. Autism 5(1)6-8</a:t>
            </a:r>
            <a:endParaRPr kumimoji="1" lang="ja-JP" altLang="en-US" sz="1400" dirty="0"/>
          </a:p>
        </p:txBody>
      </p:sp>
    </p:spTree>
    <p:custDataLst>
      <p:tags r:id="rId1"/>
    </p:custDataLst>
    <p:extLst>
      <p:ext uri="{BB962C8B-B14F-4D97-AF65-F5344CB8AC3E}">
        <p14:creationId xmlns:p14="http://schemas.microsoft.com/office/powerpoint/2010/main" val="1068484220"/>
      </p:ext>
    </p:extLst>
  </p:cSld>
  <p:clrMapOvr>
    <a:masterClrMapping/>
  </p:clrMapOvr>
  <mc:AlternateContent xmlns:mc="http://schemas.openxmlformats.org/markup-compatibility/2006" xmlns:p14="http://schemas.microsoft.com/office/powerpoint/2010/main">
    <mc:Choice Requires="p14">
      <p:transition spd="slow" p14:dur="2000" advTm="71550"/>
    </mc:Choice>
    <mc:Fallback xmlns="">
      <p:transition spd="slow" advTm="71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xEl>
                                              <p:pRg st="0" end="0"/>
                                            </p:txEl>
                                          </p:spTgt>
                                        </p:tgtEl>
                                        <p:attrNameLst>
                                          <p:attrName>style.visibility</p:attrName>
                                        </p:attrNameLst>
                                      </p:cBhvr>
                                      <p:to>
                                        <p:strVal val="visible"/>
                                      </p:to>
                                    </p:set>
                                    <p:animEffect transition="in" filter="fade">
                                      <p:cBhvr>
                                        <p:cTn id="17" dur="500"/>
                                        <p:tgtEl>
                                          <p:spTgt spid="4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xEl>
                                              <p:pRg st="1" end="1"/>
                                            </p:txEl>
                                          </p:spTgt>
                                        </p:tgtEl>
                                        <p:attrNameLst>
                                          <p:attrName>style.visibility</p:attrName>
                                        </p:attrNameLst>
                                      </p:cBhvr>
                                      <p:to>
                                        <p:strVal val="visible"/>
                                      </p:to>
                                    </p:set>
                                    <p:animEffect transition="in" filter="fade">
                                      <p:cBhvr>
                                        <p:cTn id="22" dur="500"/>
                                        <p:tgtEl>
                                          <p:spTgt spid="4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xEl>
                                              <p:pRg st="2" end="2"/>
                                            </p:txEl>
                                          </p:spTgt>
                                        </p:tgtEl>
                                        <p:attrNameLst>
                                          <p:attrName>style.visibility</p:attrName>
                                        </p:attrNameLst>
                                      </p:cBhvr>
                                      <p:to>
                                        <p:strVal val="visible"/>
                                      </p:to>
                                    </p:set>
                                    <p:animEffect transition="in" filter="fade">
                                      <p:cBhvr>
                                        <p:cTn id="27" dur="500"/>
                                        <p:tgtEl>
                                          <p:spTgt spid="4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
                                            <p:txEl>
                                              <p:pRg st="0" end="0"/>
                                            </p:txEl>
                                          </p:spTgt>
                                        </p:tgtEl>
                                        <p:attrNameLst>
                                          <p:attrName>style.visibility</p:attrName>
                                        </p:attrNameLst>
                                      </p:cBhvr>
                                      <p:to>
                                        <p:strVal val="visible"/>
                                      </p:to>
                                    </p:set>
                                    <p:animEffect transition="in" filter="fade">
                                      <p:cBhvr>
                                        <p:cTn id="37" dur="500"/>
                                        <p:tgtEl>
                                          <p:spTgt spid="6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5">
                                            <p:txEl>
                                              <p:pRg st="1" end="1"/>
                                            </p:txEl>
                                          </p:spTgt>
                                        </p:tgtEl>
                                        <p:attrNameLst>
                                          <p:attrName>style.visibility</p:attrName>
                                        </p:attrNameLst>
                                      </p:cBhvr>
                                      <p:to>
                                        <p:strVal val="visible"/>
                                      </p:to>
                                    </p:set>
                                    <p:animEffect transition="in" filter="fade">
                                      <p:cBhvr>
                                        <p:cTn id="42" dur="500"/>
                                        <p:tgtEl>
                                          <p:spTgt spid="6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5">
                                            <p:txEl>
                                              <p:pRg st="2" end="2"/>
                                            </p:txEl>
                                          </p:spTgt>
                                        </p:tgtEl>
                                        <p:attrNameLst>
                                          <p:attrName>style.visibility</p:attrName>
                                        </p:attrNameLst>
                                      </p:cBhvr>
                                      <p:to>
                                        <p:strVal val="visible"/>
                                      </p:to>
                                    </p:set>
                                    <p:animEffect transition="in" filter="fade">
                                      <p:cBhvr>
                                        <p:cTn id="47" dur="500"/>
                                        <p:tgtEl>
                                          <p:spTgt spid="6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5">
                                            <p:txEl>
                                              <p:pRg st="3" end="3"/>
                                            </p:txEl>
                                          </p:spTgt>
                                        </p:tgtEl>
                                        <p:attrNameLst>
                                          <p:attrName>style.visibility</p:attrName>
                                        </p:attrNameLst>
                                      </p:cBhvr>
                                      <p:to>
                                        <p:strVal val="visible"/>
                                      </p:to>
                                    </p:set>
                                    <p:animEffect transition="in" filter="fade">
                                      <p:cBhvr>
                                        <p:cTn id="52" dur="500"/>
                                        <p:tgtEl>
                                          <p:spTgt spid="6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0" end="0"/>
                                            </p:txEl>
                                          </p:spTgt>
                                        </p:tgtEl>
                                        <p:attrNameLst>
                                          <p:attrName>style.visibility</p:attrName>
                                        </p:attrNameLst>
                                      </p:cBhvr>
                                      <p:to>
                                        <p:strVal val="visible"/>
                                      </p:to>
                                    </p:set>
                                    <p:animEffect transition="in" filter="fade">
                                      <p:cBhvr>
                                        <p:cTn id="67" dur="500"/>
                                        <p:tgtEl>
                                          <p:spTgt spid="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1" end="1"/>
                                            </p:txEl>
                                          </p:spTgt>
                                        </p:tgtEl>
                                        <p:attrNameLst>
                                          <p:attrName>style.visibility</p:attrName>
                                        </p:attrNameLst>
                                      </p:cBhvr>
                                      <p:to>
                                        <p:strVal val="visible"/>
                                      </p:to>
                                    </p:set>
                                    <p:animEffect transition="in" filter="fade">
                                      <p:cBhvr>
                                        <p:cTn id="72" dur="500"/>
                                        <p:tgtEl>
                                          <p:spTgt spid="4">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Effect transition="in" filter="fade">
                                      <p:cBhvr>
                                        <p:cTn id="77" dur="500"/>
                                        <p:tgtEl>
                                          <p:spTgt spid="4">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3" end="3"/>
                                            </p:txEl>
                                          </p:spTgt>
                                        </p:tgtEl>
                                        <p:attrNameLst>
                                          <p:attrName>style.visibility</p:attrName>
                                        </p:attrNameLst>
                                      </p:cBhvr>
                                      <p:to>
                                        <p:strVal val="visible"/>
                                      </p:to>
                                    </p:set>
                                    <p:animEffect transition="in" filter="fade">
                                      <p:cBhvr>
                                        <p:cTn id="82" dur="500"/>
                                        <p:tgtEl>
                                          <p:spTgt spid="4">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9">
                                            <p:txEl>
                                              <p:pRg st="0" end="0"/>
                                            </p:txEl>
                                          </p:spTgt>
                                        </p:tgtEl>
                                        <p:attrNameLst>
                                          <p:attrName>style.visibility</p:attrName>
                                        </p:attrNameLst>
                                      </p:cBhvr>
                                      <p:to>
                                        <p:strVal val="visible"/>
                                      </p:to>
                                    </p:set>
                                    <p:animEffect transition="in" filter="fade">
                                      <p:cBhvr>
                                        <p:cTn id="87" dur="500"/>
                                        <p:tgtEl>
                                          <p:spTgt spid="9">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9">
                                            <p:txEl>
                                              <p:pRg st="1" end="1"/>
                                            </p:txEl>
                                          </p:spTgt>
                                        </p:tgtEl>
                                        <p:attrNameLst>
                                          <p:attrName>style.visibility</p:attrName>
                                        </p:attrNameLst>
                                      </p:cBhvr>
                                      <p:to>
                                        <p:strVal val="visible"/>
                                      </p:to>
                                    </p:set>
                                    <p:animEffect transition="in" filter="fade">
                                      <p:cBhvr>
                                        <p:cTn id="9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3C9BB-B8F5-D33D-ED76-A1A45E5198D1}"/>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C7DD0E-F2EE-ECD4-47FA-6E8D1EBE4EB4}"/>
              </a:ext>
            </a:extLst>
          </p:cNvPr>
          <p:cNvGrpSpPr/>
          <p:nvPr/>
        </p:nvGrpSpPr>
        <p:grpSpPr>
          <a:xfrm>
            <a:off x="10161105" y="3335983"/>
            <a:ext cx="978608" cy="2829527"/>
            <a:chOff x="7924800" y="2766619"/>
            <a:chExt cx="978608" cy="2829527"/>
          </a:xfrm>
        </p:grpSpPr>
        <p:sp>
          <p:nvSpPr>
            <p:cNvPr id="18" name="月 17">
              <a:extLst>
                <a:ext uri="{FF2B5EF4-FFF2-40B4-BE49-F238E27FC236}">
                  <a16:creationId xmlns:a16="http://schemas.microsoft.com/office/drawing/2014/main" id="{D85EADD7-BCA8-3D28-D992-08A2AB7F295A}"/>
                </a:ext>
              </a:extLst>
            </p:cNvPr>
            <p:cNvSpPr/>
            <p:nvPr/>
          </p:nvSpPr>
          <p:spPr>
            <a:xfrm rot="10994735">
              <a:off x="8294730" y="3345012"/>
              <a:ext cx="135267" cy="1626387"/>
            </a:xfrm>
            <a:prstGeom prst="moon">
              <a:avLst>
                <a:gd name="adj" fmla="val 58941"/>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月 18">
              <a:extLst>
                <a:ext uri="{FF2B5EF4-FFF2-40B4-BE49-F238E27FC236}">
                  <a16:creationId xmlns:a16="http://schemas.microsoft.com/office/drawing/2014/main" id="{3C1855E3-377F-7F99-D816-DFA4A7803458}"/>
                </a:ext>
              </a:extLst>
            </p:cNvPr>
            <p:cNvSpPr/>
            <p:nvPr/>
          </p:nvSpPr>
          <p:spPr>
            <a:xfrm rot="20660543" flipH="1">
              <a:off x="8123298" y="3735785"/>
              <a:ext cx="181354" cy="1212157"/>
            </a:xfrm>
            <a:prstGeom prst="moon">
              <a:avLst>
                <a:gd name="adj" fmla="val 58941"/>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月 19">
              <a:extLst>
                <a:ext uri="{FF2B5EF4-FFF2-40B4-BE49-F238E27FC236}">
                  <a16:creationId xmlns:a16="http://schemas.microsoft.com/office/drawing/2014/main" id="{BFCAC462-BE73-D55B-40AF-7025B79C45CC}"/>
                </a:ext>
              </a:extLst>
            </p:cNvPr>
            <p:cNvSpPr/>
            <p:nvPr/>
          </p:nvSpPr>
          <p:spPr>
            <a:xfrm rot="1421884">
              <a:off x="8349266" y="3954173"/>
              <a:ext cx="302285" cy="1030289"/>
            </a:xfrm>
            <a:prstGeom prst="moon">
              <a:avLst>
                <a:gd name="adj" fmla="val 41631"/>
              </a:avLst>
            </a:prstGeom>
            <a:solidFill>
              <a:srgbClr val="92D050"/>
            </a:solidFill>
            <a:ln w="25400" cap="flat" cmpd="sng" algn="ctr">
              <a:solidFill>
                <a:srgbClr val="4F81BD">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台形 20">
              <a:extLst>
                <a:ext uri="{FF2B5EF4-FFF2-40B4-BE49-F238E27FC236}">
                  <a16:creationId xmlns:a16="http://schemas.microsoft.com/office/drawing/2014/main" id="{F257D526-4D56-E186-30E6-025FE7ADE83D}"/>
                </a:ext>
              </a:extLst>
            </p:cNvPr>
            <p:cNvSpPr/>
            <p:nvPr/>
          </p:nvSpPr>
          <p:spPr>
            <a:xfrm rot="10800000">
              <a:off x="7924800" y="4900056"/>
              <a:ext cx="918102" cy="696090"/>
            </a:xfrm>
            <a:prstGeom prst="trapezoid">
              <a:avLst/>
            </a:prstGeom>
            <a:solidFill>
              <a:srgbClr val="C0504D">
                <a:lumMod val="75000"/>
              </a:srgbClr>
            </a:solidFill>
            <a:ln w="25400" cap="flat" cmpd="sng" algn="ctr">
              <a:solidFill>
                <a:srgbClr val="4F81BD">
                  <a:shade val="5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爆発: 14 pt 21">
              <a:extLst>
                <a:ext uri="{FF2B5EF4-FFF2-40B4-BE49-F238E27FC236}">
                  <a16:creationId xmlns:a16="http://schemas.microsoft.com/office/drawing/2014/main" id="{A1991D0B-08D9-2498-6C76-3265F38E0AC0}"/>
                </a:ext>
              </a:extLst>
            </p:cNvPr>
            <p:cNvSpPr/>
            <p:nvPr/>
          </p:nvSpPr>
          <p:spPr>
            <a:xfrm rot="2362946">
              <a:off x="7949687" y="2766619"/>
              <a:ext cx="953721" cy="960190"/>
            </a:xfrm>
            <a:prstGeom prst="irregularSeal2">
              <a:avLst/>
            </a:prstGeom>
            <a:solidFill>
              <a:srgbClr val="FF000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楕円 22">
              <a:extLst>
                <a:ext uri="{FF2B5EF4-FFF2-40B4-BE49-F238E27FC236}">
                  <a16:creationId xmlns:a16="http://schemas.microsoft.com/office/drawing/2014/main" id="{E91AE147-744C-E370-1FE9-502C5201393F}"/>
                </a:ext>
              </a:extLst>
            </p:cNvPr>
            <p:cNvSpPr/>
            <p:nvPr/>
          </p:nvSpPr>
          <p:spPr>
            <a:xfrm rot="16278637">
              <a:off x="8245248" y="3133489"/>
              <a:ext cx="204115" cy="225143"/>
            </a:xfrm>
            <a:prstGeom prst="ellipse">
              <a:avLst/>
            </a:prstGeom>
            <a:solidFill>
              <a:srgbClr val="FFC00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9" name="テキスト ボックス 8">
            <a:extLst>
              <a:ext uri="{FF2B5EF4-FFF2-40B4-BE49-F238E27FC236}">
                <a16:creationId xmlns:a16="http://schemas.microsoft.com/office/drawing/2014/main" id="{36667E17-F039-4E58-F0CE-746DBC715822}"/>
              </a:ext>
            </a:extLst>
          </p:cNvPr>
          <p:cNvSpPr txBox="1"/>
          <p:nvPr/>
        </p:nvSpPr>
        <p:spPr>
          <a:xfrm>
            <a:off x="1767375" y="868214"/>
            <a:ext cx="3687228" cy="923330"/>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en-US" sz="27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ご清聴</a:t>
            </a: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en-US" sz="27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ありがとうございました。</a:t>
            </a:r>
          </a:p>
        </p:txBody>
      </p:sp>
      <p:sp>
        <p:nvSpPr>
          <p:cNvPr id="10" name="テキスト ボックス 9">
            <a:extLst>
              <a:ext uri="{FF2B5EF4-FFF2-40B4-BE49-F238E27FC236}">
                <a16:creationId xmlns:a16="http://schemas.microsoft.com/office/drawing/2014/main" id="{6C7E2006-7E3A-DB34-BA68-9C8D690DA4B1}"/>
              </a:ext>
            </a:extLst>
          </p:cNvPr>
          <p:cNvSpPr txBox="1"/>
          <p:nvPr/>
        </p:nvSpPr>
        <p:spPr>
          <a:xfrm>
            <a:off x="1767375" y="2110825"/>
            <a:ext cx="7886700"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anose="020B0600070205080204" pitchFamily="50" charset="-128"/>
                <a:cs typeface="+mn-cs"/>
              </a:rPr>
              <a:t>スライド・資料などご希望の方は・・・</a:t>
            </a:r>
            <a:endParaRPr kumimoji="1" lang="en-US" altLang="ja-JP" sz="24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今回使用したスライドの</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PPT</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や資料のファイルを希望者にお送りします。</a:t>
            </a:r>
            <a:endPar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下記アンケートの</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QR</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コード、または、</a:t>
            </a: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hlinkClick r:id="rId2">
                  <a:extLst>
                    <a:ext uri="{A12FA001-AC4F-418D-AE19-62706E023703}">
                      <ahyp:hlinkClr xmlns:ahyp="http://schemas.microsoft.com/office/drawing/2018/hyperlinkcolor" val="tx"/>
                    </a:ext>
                  </a:extLst>
                </a:hlinkClick>
              </a:rPr>
              <a:t>takeshi.isomura@gmail.com</a:t>
            </a: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までメールでご連絡ください。</a:t>
            </a:r>
          </a:p>
        </p:txBody>
      </p:sp>
      <p:pic>
        <p:nvPicPr>
          <p:cNvPr id="11" name="図 10">
            <a:extLst>
              <a:ext uri="{FF2B5EF4-FFF2-40B4-BE49-F238E27FC236}">
                <a16:creationId xmlns:a16="http://schemas.microsoft.com/office/drawing/2014/main" id="{258112EB-03AF-B2A7-CFEE-F903E9FB74A9}"/>
              </a:ext>
            </a:extLst>
          </p:cNvPr>
          <p:cNvPicPr>
            <a:picLocks noChangeAspect="1"/>
          </p:cNvPicPr>
          <p:nvPr/>
        </p:nvPicPr>
        <p:blipFill>
          <a:blip r:embed="rId3"/>
          <a:stretch>
            <a:fillRect/>
          </a:stretch>
        </p:blipFill>
        <p:spPr>
          <a:xfrm>
            <a:off x="1913014" y="4230612"/>
            <a:ext cx="2305545" cy="2305545"/>
          </a:xfrm>
          <a:prstGeom prst="rect">
            <a:avLst/>
          </a:prstGeom>
        </p:spPr>
      </p:pic>
      <p:sp>
        <p:nvSpPr>
          <p:cNvPr id="12" name="テキスト ボックス 11">
            <a:extLst>
              <a:ext uri="{FF2B5EF4-FFF2-40B4-BE49-F238E27FC236}">
                <a16:creationId xmlns:a16="http://schemas.microsoft.com/office/drawing/2014/main" id="{C172F3B4-C239-C461-4DD9-86B03C00C2B6}"/>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16</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686115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A27261C-6652-1484-6844-4735D317A0CB}"/>
              </a:ext>
            </a:extLst>
          </p:cNvPr>
          <p:cNvSpPr txBox="1"/>
          <p:nvPr/>
        </p:nvSpPr>
        <p:spPr>
          <a:xfrm>
            <a:off x="1074198" y="1278383"/>
            <a:ext cx="8753383" cy="707886"/>
          </a:xfrm>
          <a:prstGeom prst="rect">
            <a:avLst/>
          </a:prstGeom>
          <a:noFill/>
        </p:spPr>
        <p:txBody>
          <a:bodyPr wrap="square" rtlCol="0">
            <a:spAutoFit/>
          </a:bodyPr>
          <a:lstStyle/>
          <a:p>
            <a:r>
              <a:rPr kumimoji="1" lang="ja-JP" altLang="en-US" sz="4000" dirty="0">
                <a:highlight>
                  <a:srgbClr val="FFCCFF"/>
                </a:highlight>
              </a:rPr>
              <a:t>事例</a:t>
            </a:r>
            <a:r>
              <a:rPr kumimoji="1" lang="ja-JP" altLang="en-US" sz="4000" dirty="0"/>
              <a:t>　＆　確認クイズ</a:t>
            </a:r>
          </a:p>
        </p:txBody>
      </p:sp>
    </p:spTree>
    <p:extLst>
      <p:ext uri="{BB962C8B-B14F-4D97-AF65-F5344CB8AC3E}">
        <p14:creationId xmlns:p14="http://schemas.microsoft.com/office/powerpoint/2010/main" val="3377144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2EEE-A291-16C6-6E69-411225B123B5}"/>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1489E69-678D-484F-E895-11FFF814FF75}"/>
              </a:ext>
            </a:extLst>
          </p:cNvPr>
          <p:cNvSpPr txBox="1"/>
          <p:nvPr/>
        </p:nvSpPr>
        <p:spPr>
          <a:xfrm>
            <a:off x="782444" y="292480"/>
            <a:ext cx="106271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■事例： ２歳男子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下の子をお風呂に入れる間泣き叫ぶので、</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YouTube</a:t>
            </a:r>
            <a:r>
              <a:rPr kumimoji="1" lang="ja-JP"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で短い動画を見せていたが、お風呂から出た後も「もう一本、もう一本」としつこくせがみ、泣き叫ぶようになった。どうすればよいか。</a:t>
            </a:r>
            <a:endPar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DBA800A7-9543-715F-C3BE-7393F2BB2CC1}"/>
              </a:ext>
            </a:extLst>
          </p:cNvPr>
          <p:cNvPicPr>
            <a:picLocks noChangeAspect="1"/>
          </p:cNvPicPr>
          <p:nvPr/>
        </p:nvPicPr>
        <p:blipFill>
          <a:blip r:embed="rId2"/>
          <a:stretch>
            <a:fillRect/>
          </a:stretch>
        </p:blipFill>
        <p:spPr>
          <a:xfrm>
            <a:off x="1348418" y="2781980"/>
            <a:ext cx="3990975" cy="3514725"/>
          </a:xfrm>
          <a:prstGeom prst="rect">
            <a:avLst/>
          </a:prstGeom>
        </p:spPr>
      </p:pic>
      <p:sp>
        <p:nvSpPr>
          <p:cNvPr id="5" name="テキスト ボックス 4">
            <a:extLst>
              <a:ext uri="{FF2B5EF4-FFF2-40B4-BE49-F238E27FC236}">
                <a16:creationId xmlns:a16="http://schemas.microsoft.com/office/drawing/2014/main" id="{52A5F30F-F09A-0D6E-82FB-4D3541C3A246}"/>
              </a:ext>
            </a:extLst>
          </p:cNvPr>
          <p:cNvSpPr txBox="1"/>
          <p:nvPr/>
        </p:nvSpPr>
        <p:spPr>
          <a:xfrm>
            <a:off x="6558445" y="3434383"/>
            <a:ext cx="49638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待っている間、泣き叫ぶのは、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親子の愛着が上手く育っている証拠</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CCFFFF"/>
                </a:highlight>
                <a:uLnTx/>
                <a:uFillTx/>
                <a:latin typeface="游ゴシック" panose="020F0502020204030204"/>
                <a:ea typeface="游ゴシック" panose="020B0400000000000000" pitchFamily="50" charset="-128"/>
                <a:cs typeface="+mn-cs"/>
              </a:rPr>
              <a:t>「待っててくれてありがとう」</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と声をかけてあげよう。成長につれておさまっていくよ。</a:t>
            </a:r>
          </a:p>
        </p:txBody>
      </p:sp>
      <p:sp>
        <p:nvSpPr>
          <p:cNvPr id="6" name="テキスト ボックス 5">
            <a:extLst>
              <a:ext uri="{FF2B5EF4-FFF2-40B4-BE49-F238E27FC236}">
                <a16:creationId xmlns:a16="http://schemas.microsoft.com/office/drawing/2014/main" id="{408F17B5-6CF2-B226-9B18-EC1F7AF04D0F}"/>
              </a:ext>
            </a:extLst>
          </p:cNvPr>
          <p:cNvSpPr txBox="1"/>
          <p:nvPr/>
        </p:nvSpPr>
        <p:spPr>
          <a:xfrm>
            <a:off x="6485844" y="1994171"/>
            <a:ext cx="5109091" cy="461665"/>
          </a:xfrm>
          <a:prstGeom prst="rect">
            <a:avLst/>
          </a:prstGeom>
          <a:solidFill>
            <a:srgbClr val="FFD3F5"/>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同じ「泣き叫ぶ」ですが</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何が違う？</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C4B158F7-5E72-0C58-D538-82D9A59BF2A5}"/>
              </a:ext>
            </a:extLst>
          </p:cNvPr>
          <p:cNvSpPr txBox="1"/>
          <p:nvPr/>
        </p:nvSpPr>
        <p:spPr>
          <a:xfrm>
            <a:off x="6558445" y="4996483"/>
            <a:ext cx="49638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YouTube</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を見せて！　と泣きわめくのは、</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依存症の禁断症状</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とおなじ異常な泣き叫び。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見せれば見せるほど</a:t>
            </a:r>
            <a:r>
              <a:rPr kumimoji="1" lang="ja-JP" altLang="en-US" sz="1800" b="0" i="0" u="none" strike="noStrike" kern="1200" cap="none" spc="0" normalizeH="0" baseline="0" noProof="0" dirty="0">
                <a:ln>
                  <a:noFill/>
                </a:ln>
                <a:solidFill>
                  <a:prstClr val="black"/>
                </a:solidFill>
                <a:effectLst/>
                <a:highlight>
                  <a:srgbClr val="CCFFFF"/>
                </a:highlight>
                <a:uLnTx/>
                <a:uFillTx/>
                <a:latin typeface="游ゴシック" panose="020F0502020204030204"/>
                <a:ea typeface="游ゴシック" panose="020B0400000000000000" pitchFamily="50" charset="-128"/>
                <a:cs typeface="+mn-cs"/>
              </a:rPr>
              <a:t>「もっともっと」</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となっていく。見せるのを止めよう。</a:t>
            </a:r>
          </a:p>
        </p:txBody>
      </p:sp>
    </p:spTree>
    <p:extLst>
      <p:ext uri="{BB962C8B-B14F-4D97-AF65-F5344CB8AC3E}">
        <p14:creationId xmlns:p14="http://schemas.microsoft.com/office/powerpoint/2010/main" val="31512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4AA13370-E479-4401-9508-50C7A62B64BD}"/>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 name="コンテンツ プレースホルダー 2">
            <a:extLst>
              <a:ext uri="{FF2B5EF4-FFF2-40B4-BE49-F238E27FC236}">
                <a16:creationId xmlns:a16="http://schemas.microsoft.com/office/drawing/2014/main" id="{3FEEC9EE-2CAB-0ABA-51B7-AF7D6852169A}"/>
              </a:ext>
            </a:extLst>
          </p:cNvPr>
          <p:cNvSpPr>
            <a:spLocks noGrp="1"/>
          </p:cNvSpPr>
          <p:nvPr>
            <p:ph idx="1"/>
          </p:nvPr>
        </p:nvSpPr>
        <p:spPr>
          <a:xfrm>
            <a:off x="1204189" y="393664"/>
            <a:ext cx="10435362" cy="6327813"/>
          </a:xfrm>
        </p:spPr>
        <p:txBody>
          <a:bodyPr>
            <a:noAutofit/>
          </a:bodyPr>
          <a:lstStyle/>
          <a:p>
            <a:pPr marL="0" indent="0">
              <a:buNone/>
            </a:pPr>
            <a:r>
              <a:rPr lang="ja-JP" altLang="en-US" sz="4000" b="1" dirty="0">
                <a:solidFill>
                  <a:schemeClr val="accent6">
                    <a:lumMod val="75000"/>
                  </a:schemeClr>
                </a:solidFill>
                <a:latin typeface="+mn-ea"/>
                <a:ea typeface="+mn-ea"/>
              </a:rPr>
              <a:t>症例：</a:t>
            </a:r>
            <a:r>
              <a:rPr lang="en-US" altLang="ja-JP" sz="4000" b="1" dirty="0">
                <a:solidFill>
                  <a:schemeClr val="accent6">
                    <a:lumMod val="75000"/>
                  </a:schemeClr>
                </a:solidFill>
                <a:latin typeface="+mn-ea"/>
                <a:ea typeface="+mn-ea"/>
              </a:rPr>
              <a:t>35</a:t>
            </a:r>
            <a:r>
              <a:rPr lang="ja-JP" altLang="en-US" sz="4000" b="1" dirty="0">
                <a:solidFill>
                  <a:schemeClr val="accent6">
                    <a:lumMod val="75000"/>
                  </a:schemeClr>
                </a:solidFill>
                <a:latin typeface="+mn-ea"/>
                <a:ea typeface="+mn-ea"/>
              </a:rPr>
              <a:t>歳</a:t>
            </a:r>
            <a:r>
              <a:rPr lang="en-US" altLang="ja-JP" sz="4000" b="1" dirty="0">
                <a:solidFill>
                  <a:schemeClr val="accent6">
                    <a:lumMod val="75000"/>
                  </a:schemeClr>
                </a:solidFill>
                <a:latin typeface="+mn-ea"/>
                <a:ea typeface="+mn-ea"/>
              </a:rPr>
              <a:t>(</a:t>
            </a:r>
            <a:r>
              <a:rPr lang="ja-JP" altLang="en-US" sz="4000" b="1" dirty="0">
                <a:solidFill>
                  <a:schemeClr val="accent6">
                    <a:lumMod val="75000"/>
                  </a:schemeClr>
                </a:solidFill>
                <a:latin typeface="+mn-ea"/>
                <a:ea typeface="+mn-ea"/>
              </a:rPr>
              <a:t>子</a:t>
            </a:r>
            <a:r>
              <a:rPr lang="en-US" altLang="ja-JP" sz="4000" b="1" dirty="0">
                <a:solidFill>
                  <a:schemeClr val="accent6">
                    <a:lumMod val="75000"/>
                  </a:schemeClr>
                </a:solidFill>
                <a:latin typeface="+mn-ea"/>
                <a:ea typeface="+mn-ea"/>
              </a:rPr>
              <a:t>2</a:t>
            </a:r>
            <a:r>
              <a:rPr lang="ja-JP" altLang="en-US" sz="4000" b="1" dirty="0">
                <a:solidFill>
                  <a:schemeClr val="accent6">
                    <a:lumMod val="75000"/>
                  </a:schemeClr>
                </a:solidFill>
                <a:latin typeface="+mn-ea"/>
                <a:ea typeface="+mn-ea"/>
              </a:rPr>
              <a:t>歳</a:t>
            </a:r>
            <a:r>
              <a:rPr lang="en-US" altLang="ja-JP" sz="4000" b="1" dirty="0">
                <a:solidFill>
                  <a:schemeClr val="accent6">
                    <a:lumMod val="75000"/>
                  </a:schemeClr>
                </a:solidFill>
                <a:latin typeface="+mn-ea"/>
                <a:ea typeface="+mn-ea"/>
              </a:rPr>
              <a:t>)</a:t>
            </a:r>
            <a:r>
              <a:rPr lang="ja-JP" altLang="en-US" sz="4000" b="1" dirty="0">
                <a:solidFill>
                  <a:schemeClr val="accent6">
                    <a:lumMod val="75000"/>
                  </a:schemeClr>
                </a:solidFill>
                <a:latin typeface="+mn-ea"/>
                <a:ea typeface="+mn-ea"/>
              </a:rPr>
              <a:t>　男性　　</a:t>
            </a:r>
            <a:r>
              <a:rPr lang="en-US" altLang="ja-JP" sz="4000" b="1" dirty="0">
                <a:solidFill>
                  <a:schemeClr val="accent6">
                    <a:lumMod val="75000"/>
                  </a:schemeClr>
                </a:solidFill>
                <a:latin typeface="+mn-ea"/>
                <a:ea typeface="+mn-ea"/>
              </a:rPr>
              <a:t>(</a:t>
            </a:r>
            <a:r>
              <a:rPr lang="ja-JP" altLang="en-US" sz="4000" b="1" dirty="0">
                <a:solidFill>
                  <a:schemeClr val="accent6">
                    <a:lumMod val="75000"/>
                  </a:schemeClr>
                </a:solidFill>
                <a:latin typeface="+mn-ea"/>
                <a:ea typeface="+mn-ea"/>
              </a:rPr>
              <a:t>参考</a:t>
            </a:r>
            <a:r>
              <a:rPr lang="en-US" altLang="ja-JP" sz="4000" b="1" dirty="0">
                <a:solidFill>
                  <a:schemeClr val="accent6">
                    <a:lumMod val="75000"/>
                  </a:schemeClr>
                </a:solidFill>
                <a:latin typeface="+mn-ea"/>
                <a:ea typeface="+mn-ea"/>
              </a:rPr>
              <a:t>)</a:t>
            </a:r>
            <a:r>
              <a:rPr lang="ja-JP" altLang="en-US" sz="4000" b="1" dirty="0">
                <a:solidFill>
                  <a:schemeClr val="accent6">
                    <a:lumMod val="75000"/>
                  </a:schemeClr>
                </a:solidFill>
                <a:latin typeface="+mn-ea"/>
                <a:ea typeface="+mn-ea"/>
              </a:rPr>
              <a:t>　</a:t>
            </a:r>
            <a:endParaRPr lang="en-US" altLang="ja-JP" sz="4000" b="1" dirty="0">
              <a:solidFill>
                <a:schemeClr val="accent6">
                  <a:lumMod val="75000"/>
                </a:schemeClr>
              </a:solidFill>
              <a:latin typeface="+mn-ea"/>
              <a:ea typeface="+mn-ea"/>
            </a:endParaRPr>
          </a:p>
          <a:p>
            <a:pPr marL="0" indent="0">
              <a:buNone/>
            </a:pPr>
            <a:endParaRPr lang="ja-JP" altLang="en-US" sz="4000" b="1" dirty="0">
              <a:solidFill>
                <a:schemeClr val="accent6">
                  <a:lumMod val="75000"/>
                </a:schemeClr>
              </a:solidFill>
              <a:latin typeface="+mn-ea"/>
              <a:ea typeface="+mn-ea"/>
            </a:endParaRPr>
          </a:p>
          <a:p>
            <a:pPr marL="0" indent="0">
              <a:buNone/>
            </a:pPr>
            <a:r>
              <a:rPr kumimoji="1" lang="ja-JP" altLang="en-US" b="1" dirty="0"/>
              <a:t>　</a:t>
            </a:r>
            <a:r>
              <a:rPr lang="ja-JP" altLang="en-US" sz="1800" dirty="0"/>
              <a:t>２カ月連続で</a:t>
            </a:r>
            <a:r>
              <a:rPr lang="en-US" altLang="ja-JP" sz="1800" dirty="0"/>
              <a:t>60</a:t>
            </a:r>
            <a:r>
              <a:rPr lang="ja-JP" altLang="en-US" sz="1800" dirty="0"/>
              <a:t>時間の時間外労働があり産業医面談となった。</a:t>
            </a:r>
            <a:endParaRPr lang="en-US" altLang="ja-JP" sz="1800" dirty="0"/>
          </a:p>
          <a:p>
            <a:pPr marL="0" indent="0">
              <a:buNone/>
            </a:pPr>
            <a:r>
              <a:rPr lang="ja-JP" altLang="en-US" sz="1800" dirty="0"/>
              <a:t>　</a:t>
            </a:r>
            <a:r>
              <a:rPr lang="ja-JP" altLang="en-US" sz="2000" b="1" dirty="0">
                <a:solidFill>
                  <a:schemeClr val="accent5">
                    <a:lumMod val="75000"/>
                  </a:schemeClr>
                </a:solidFill>
              </a:rPr>
              <a:t>仕事にやりがいを感じ上司との関係もよかったが、疲労の蓄積が強く、</a:t>
            </a:r>
            <a:endParaRPr lang="en-US" altLang="ja-JP" sz="2000" b="1" dirty="0">
              <a:solidFill>
                <a:schemeClr val="accent5">
                  <a:lumMod val="75000"/>
                </a:schemeClr>
              </a:solidFill>
            </a:endParaRPr>
          </a:p>
          <a:p>
            <a:pPr marL="0" indent="0">
              <a:buNone/>
            </a:pPr>
            <a:r>
              <a:rPr lang="ja-JP" altLang="en-US" sz="2000" b="1" dirty="0">
                <a:solidFill>
                  <a:schemeClr val="accent5">
                    <a:lumMod val="75000"/>
                  </a:schemeClr>
                </a:solidFill>
              </a:rPr>
              <a:t>　仕事に集中することが難しい</a:t>
            </a:r>
            <a:r>
              <a:rPr lang="ja-JP" altLang="en-US" sz="1800" dirty="0"/>
              <a:t>という。</a:t>
            </a:r>
            <a:endParaRPr lang="en-US" altLang="ja-JP" sz="1800" dirty="0"/>
          </a:p>
          <a:p>
            <a:pPr marL="0" indent="0">
              <a:buNone/>
            </a:pPr>
            <a:r>
              <a:rPr lang="ja-JP" altLang="en-US" sz="1800" dirty="0"/>
              <a:t>　詳しく聞くと、</a:t>
            </a:r>
            <a:r>
              <a:rPr lang="ja-JP" altLang="en-US" sz="2000" b="1" dirty="0">
                <a:solidFill>
                  <a:schemeClr val="accent5">
                    <a:lumMod val="75000"/>
                  </a:schemeClr>
                </a:solidFill>
              </a:rPr>
              <a:t>２歳になる子どもに言葉の遅れがあり、</a:t>
            </a:r>
            <a:endParaRPr lang="en-US" altLang="ja-JP" sz="2000" b="1" dirty="0">
              <a:solidFill>
                <a:schemeClr val="accent5">
                  <a:lumMod val="75000"/>
                </a:schemeClr>
              </a:solidFill>
            </a:endParaRPr>
          </a:p>
          <a:p>
            <a:pPr marL="0" indent="0">
              <a:buNone/>
            </a:pPr>
            <a:r>
              <a:rPr lang="ja-JP" altLang="en-US" sz="2000" b="1" dirty="0">
                <a:solidFill>
                  <a:schemeClr val="accent5">
                    <a:lumMod val="75000"/>
                  </a:schemeClr>
                </a:solidFill>
              </a:rPr>
              <a:t>　注意散漫で、人と視線が合わず、母親が呼びかけても振り向かない。</a:t>
            </a:r>
            <a:endParaRPr lang="en-US" altLang="ja-JP" sz="2000" b="1" dirty="0">
              <a:solidFill>
                <a:schemeClr val="accent5">
                  <a:lumMod val="75000"/>
                </a:schemeClr>
              </a:solidFill>
            </a:endParaRPr>
          </a:p>
          <a:p>
            <a:pPr marL="0" indent="0">
              <a:buNone/>
            </a:pPr>
            <a:r>
              <a:rPr lang="ja-JP" altLang="en-US" sz="2000" b="1" dirty="0">
                <a:solidFill>
                  <a:schemeClr val="accent5">
                    <a:lumMod val="75000"/>
                  </a:schemeClr>
                </a:solidFill>
              </a:rPr>
              <a:t>　体をゆするなどの常同行動があり、制止すると癇癪を起こす。</a:t>
            </a:r>
            <a:endParaRPr lang="en-US" altLang="ja-JP" sz="2000" b="1" dirty="0">
              <a:solidFill>
                <a:schemeClr val="accent5">
                  <a:lumMod val="75000"/>
                </a:schemeClr>
              </a:solidFill>
            </a:endParaRPr>
          </a:p>
          <a:p>
            <a:pPr marL="0" indent="0">
              <a:buNone/>
            </a:pPr>
            <a:r>
              <a:rPr lang="ja-JP" altLang="en-US" sz="2000" b="1" dirty="0">
                <a:solidFill>
                  <a:schemeClr val="accent5">
                    <a:lumMod val="75000"/>
                  </a:schemeClr>
                </a:solidFill>
              </a:rPr>
              <a:t>　夜 ふかしで</a:t>
            </a:r>
            <a:r>
              <a:rPr lang="en-US" altLang="ja-JP" sz="2000" b="1" dirty="0">
                <a:solidFill>
                  <a:schemeClr val="accent5">
                    <a:lumMod val="75000"/>
                  </a:schemeClr>
                </a:solidFill>
              </a:rPr>
              <a:t>11</a:t>
            </a:r>
            <a:r>
              <a:rPr lang="ja-JP" altLang="en-US" sz="2000" b="1" dirty="0">
                <a:solidFill>
                  <a:schemeClr val="accent5">
                    <a:lumMod val="75000"/>
                  </a:schemeClr>
                </a:solidFill>
              </a:rPr>
              <a:t>時ごろまで寝ない。</a:t>
            </a:r>
          </a:p>
          <a:p>
            <a:pPr marL="0" indent="0">
              <a:buNone/>
            </a:pPr>
            <a:r>
              <a:rPr lang="ja-JP" altLang="en-US" sz="1800" dirty="0"/>
              <a:t>　小児科医には</a:t>
            </a:r>
            <a:r>
              <a:rPr lang="ja-JP" altLang="en-US" sz="2000" b="1" dirty="0">
                <a:solidFill>
                  <a:schemeClr val="accent5">
                    <a:lumMod val="75000"/>
                  </a:schemeClr>
                </a:solidFill>
              </a:rPr>
              <a:t>発達障害の可能性</a:t>
            </a:r>
            <a:r>
              <a:rPr lang="ja-JP" altLang="en-US" sz="1800" dirty="0"/>
              <a:t>があるが様子を見ましょうと言われ心配でたまらないと涙ぐんだ。</a:t>
            </a:r>
            <a:endParaRPr lang="en-US" altLang="ja-JP" sz="1800" dirty="0"/>
          </a:p>
          <a:p>
            <a:pPr marL="0" indent="0">
              <a:buNone/>
            </a:pPr>
            <a:r>
              <a:rPr lang="ja-JP" altLang="en-US" sz="2000" b="1" dirty="0">
                <a:solidFill>
                  <a:schemeClr val="accent5">
                    <a:lumMod val="75000"/>
                  </a:schemeClr>
                </a:solidFill>
              </a:rPr>
              <a:t>　下の子が生まれ手が離せない時にスマホを見せて静かにさせているが最小限にしているという。</a:t>
            </a:r>
            <a:endParaRPr lang="en-US" altLang="ja-JP" sz="1800" dirty="0">
              <a:solidFill>
                <a:schemeClr val="accent5">
                  <a:lumMod val="75000"/>
                </a:schemeClr>
              </a:solidFill>
            </a:endParaRPr>
          </a:p>
          <a:p>
            <a:pPr marL="0" indent="0">
              <a:buNone/>
            </a:pPr>
            <a:r>
              <a:rPr lang="ja-JP" altLang="en-US" sz="1800" dirty="0"/>
              <a:t>　　　　　　　　</a:t>
            </a:r>
            <a:r>
              <a:rPr lang="en-US" altLang="ja-JP" sz="1800" dirty="0"/>
              <a:t>ESS*</a:t>
            </a:r>
            <a:r>
              <a:rPr lang="ja-JP" altLang="en-US" sz="1800" dirty="0"/>
              <a:t>の可能性を説明し、試しに</a:t>
            </a:r>
            <a:r>
              <a:rPr lang="ja-JP" altLang="en-US" sz="2000" b="1" dirty="0">
                <a:solidFill>
                  <a:schemeClr val="accent2"/>
                </a:solidFill>
              </a:rPr>
              <a:t>３週間の完全なスクリーン断ち</a:t>
            </a:r>
            <a:r>
              <a:rPr lang="en-US" altLang="ja-JP" sz="2000" b="1" dirty="0">
                <a:solidFill>
                  <a:schemeClr val="accent2"/>
                </a:solidFill>
              </a:rPr>
              <a:t>(</a:t>
            </a:r>
            <a:r>
              <a:rPr lang="ja-JP" altLang="en-US" sz="2000" b="1" dirty="0">
                <a:solidFill>
                  <a:schemeClr val="accent2"/>
                </a:solidFill>
              </a:rPr>
              <a:t>スマホとテレビ</a:t>
            </a:r>
            <a:r>
              <a:rPr lang="en-US" altLang="ja-JP" sz="2000" b="1" dirty="0">
                <a:solidFill>
                  <a:schemeClr val="accent2"/>
                </a:solidFill>
              </a:rPr>
              <a:t>)</a:t>
            </a:r>
            <a:r>
              <a:rPr lang="ja-JP" altLang="en-US" sz="2000" b="1" dirty="0">
                <a:solidFill>
                  <a:schemeClr val="accent2"/>
                </a:solidFill>
              </a:rPr>
              <a:t>をしたところ</a:t>
            </a:r>
            <a:endParaRPr lang="en-US" altLang="ja-JP" sz="2000" b="1" dirty="0">
              <a:solidFill>
                <a:schemeClr val="accent2"/>
              </a:solidFill>
            </a:endParaRPr>
          </a:p>
          <a:p>
            <a:pPr marL="0" indent="0">
              <a:buNone/>
            </a:pPr>
            <a:r>
              <a:rPr lang="ja-JP" altLang="en-US" sz="2000" b="1" dirty="0">
                <a:solidFill>
                  <a:schemeClr val="accent2"/>
                </a:solidFill>
              </a:rPr>
              <a:t>　　　　　　　</a:t>
            </a:r>
            <a:r>
              <a:rPr lang="en-US" altLang="ja-JP" sz="2000" b="1" dirty="0">
                <a:solidFill>
                  <a:schemeClr val="accent2"/>
                </a:solidFill>
              </a:rPr>
              <a:t>2</a:t>
            </a:r>
            <a:r>
              <a:rPr lang="ja-JP" altLang="en-US" sz="2000" b="1" dirty="0">
                <a:solidFill>
                  <a:schemeClr val="accent2"/>
                </a:solidFill>
              </a:rPr>
              <a:t>週で視線が合いやすくなり、</a:t>
            </a:r>
            <a:r>
              <a:rPr lang="en-US" altLang="ja-JP" sz="2000" b="1" dirty="0">
                <a:solidFill>
                  <a:schemeClr val="accent2"/>
                </a:solidFill>
              </a:rPr>
              <a:t>4</a:t>
            </a:r>
            <a:r>
              <a:rPr lang="ja-JP" altLang="en-US" sz="2000" b="1" dirty="0">
                <a:solidFill>
                  <a:schemeClr val="accent2"/>
                </a:solidFill>
              </a:rPr>
              <a:t>週後には発語が増え、笑顔で両親のもとへかけよってくる</a:t>
            </a:r>
            <a:endParaRPr lang="en-US" altLang="ja-JP" sz="2000" b="1" dirty="0">
              <a:solidFill>
                <a:schemeClr val="accent2"/>
              </a:solidFill>
            </a:endParaRPr>
          </a:p>
          <a:p>
            <a:pPr marL="0" indent="0">
              <a:buNone/>
            </a:pPr>
            <a:r>
              <a:rPr lang="ja-JP" altLang="en-US" sz="2000" b="1" dirty="0">
                <a:solidFill>
                  <a:schemeClr val="accent2"/>
                </a:solidFill>
              </a:rPr>
              <a:t>　　　　　　　ようになった。   </a:t>
            </a:r>
            <a:r>
              <a:rPr lang="ja-JP" altLang="en-US" sz="1800" dirty="0">
                <a:solidFill>
                  <a:schemeClr val="accent5">
                    <a:lumMod val="75000"/>
                  </a:schemeClr>
                </a:solidFill>
              </a:rPr>
              <a:t>　　　　　</a:t>
            </a:r>
            <a:r>
              <a:rPr lang="en-US" altLang="ja-JP" sz="1800" dirty="0">
                <a:solidFill>
                  <a:schemeClr val="accent5">
                    <a:lumMod val="75000"/>
                  </a:schemeClr>
                </a:solidFill>
              </a:rPr>
              <a:t>*ESS(</a:t>
            </a:r>
            <a:r>
              <a:rPr lang="ja-JP" altLang="en-US" sz="1800" dirty="0">
                <a:solidFill>
                  <a:schemeClr val="accent5">
                    <a:lumMod val="75000"/>
                  </a:schemeClr>
                </a:solidFill>
              </a:rPr>
              <a:t>電子スクリーン症候群</a:t>
            </a:r>
            <a:r>
              <a:rPr lang="en-US" altLang="ja-JP" sz="1800" dirty="0">
                <a:solidFill>
                  <a:schemeClr val="accent5">
                    <a:lumMod val="75000"/>
                  </a:schemeClr>
                </a:solidFill>
              </a:rPr>
              <a:t>)</a:t>
            </a:r>
            <a:endParaRPr lang="ja-JP" altLang="en-US" sz="1800" dirty="0">
              <a:solidFill>
                <a:schemeClr val="accent5">
                  <a:lumMod val="75000"/>
                </a:schemeClr>
              </a:solidFill>
            </a:endParaRPr>
          </a:p>
          <a:p>
            <a:endParaRPr kumimoji="1" lang="ja-JP" altLang="en-US" b="1" dirty="0"/>
          </a:p>
        </p:txBody>
      </p:sp>
      <p:pic>
        <p:nvPicPr>
          <p:cNvPr id="4108" name="Picture 12" descr="脱水症状の幼児の見分け方と水分補給の仕方と補給液の作り方 - 四季折々ものがたり">
            <a:extLst>
              <a:ext uri="{FF2B5EF4-FFF2-40B4-BE49-F238E27FC236}">
                <a16:creationId xmlns:a16="http://schemas.microsoft.com/office/drawing/2014/main" id="{939411F7-57ED-0DAB-C414-3792CFD2035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6775" y="1031873"/>
            <a:ext cx="3324225" cy="332422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E495447B-2DF2-3B47-6983-14E36EA5FC96}"/>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13</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61641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9C32E33-483A-925F-1DEE-CF6B1E6A3986}"/>
              </a:ext>
            </a:extLst>
          </p:cNvPr>
          <p:cNvSpPr txBox="1"/>
          <p:nvPr/>
        </p:nvSpPr>
        <p:spPr>
          <a:xfrm>
            <a:off x="362846" y="2722473"/>
            <a:ext cx="4446217" cy="1107996"/>
          </a:xfrm>
          <a:prstGeom prst="rect">
            <a:avLst/>
          </a:prstGeom>
          <a:solidFill>
            <a:schemeClr val="accent4">
              <a:lumMod val="20000"/>
              <a:lumOff val="80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大人の依存症へのアドバイスを</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子どもにあてはめてしまった。</a:t>
            </a:r>
            <a:endPar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取り上げずに代わりのものを探しにきた</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14" name="グループ化 13">
            <a:extLst>
              <a:ext uri="{FF2B5EF4-FFF2-40B4-BE49-F238E27FC236}">
                <a16:creationId xmlns:a16="http://schemas.microsoft.com/office/drawing/2014/main" id="{DE080019-791B-9C8F-24F0-5C03BAD8E538}"/>
              </a:ext>
            </a:extLst>
          </p:cNvPr>
          <p:cNvGrpSpPr/>
          <p:nvPr/>
        </p:nvGrpSpPr>
        <p:grpSpPr>
          <a:xfrm>
            <a:off x="272407" y="4219230"/>
            <a:ext cx="4536656" cy="2595029"/>
            <a:chOff x="272407" y="4219230"/>
            <a:chExt cx="4536656" cy="2595029"/>
          </a:xfrm>
        </p:grpSpPr>
        <p:pic>
          <p:nvPicPr>
            <p:cNvPr id="2050" name="Picture 2" descr="遊園地の無料イラスト | フリーイラスト素材集 ジャパクリップ">
              <a:extLst>
                <a:ext uri="{FF2B5EF4-FFF2-40B4-BE49-F238E27FC236}">
                  <a16:creationId xmlns:a16="http://schemas.microsoft.com/office/drawing/2014/main" id="{DDF6F19D-8896-C005-86C6-0424FACBA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563" y="4219230"/>
              <a:ext cx="3746500" cy="186575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7E93D5B9-4198-C272-C62D-49D5FE33863C}"/>
                </a:ext>
              </a:extLst>
            </p:cNvPr>
            <p:cNvPicPr>
              <a:picLocks noChangeAspect="1"/>
            </p:cNvPicPr>
            <p:nvPr/>
          </p:nvPicPr>
          <p:blipFill>
            <a:blip r:embed="rId4"/>
            <a:stretch>
              <a:fillRect/>
            </a:stretch>
          </p:blipFill>
          <p:spPr>
            <a:xfrm>
              <a:off x="272407" y="4875267"/>
              <a:ext cx="1938992" cy="1938992"/>
            </a:xfrm>
            <a:prstGeom prst="rect">
              <a:avLst/>
            </a:prstGeom>
          </p:spPr>
        </p:pic>
      </p:grpSp>
      <p:sp>
        <p:nvSpPr>
          <p:cNvPr id="6" name="テキスト ボックス 5">
            <a:extLst>
              <a:ext uri="{FF2B5EF4-FFF2-40B4-BE49-F238E27FC236}">
                <a16:creationId xmlns:a16="http://schemas.microsoft.com/office/drawing/2014/main" id="{A18E437A-FA1F-9030-D68A-3286FFF5069A}"/>
              </a:ext>
            </a:extLst>
          </p:cNvPr>
          <p:cNvSpPr txBox="1"/>
          <p:nvPr/>
        </p:nvSpPr>
        <p:spPr>
          <a:xfrm>
            <a:off x="362847" y="233603"/>
            <a:ext cx="4796175" cy="1938992"/>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せっかくテーマパークに来ているのに、</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ずっとスマホをみている小さな子がいます。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保護者は何を考え、</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どんな気持ちでいるのでしょう？</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id="{37749869-B21B-728F-EB68-19E8B38038BC}"/>
              </a:ext>
            </a:extLst>
          </p:cNvPr>
          <p:cNvSpPr txBox="1"/>
          <p:nvPr/>
        </p:nvSpPr>
        <p:spPr>
          <a:xfrm>
            <a:off x="6396758" y="243263"/>
            <a:ext cx="4796175" cy="400110"/>
          </a:xfrm>
          <a:prstGeom prst="rect">
            <a:avLst/>
          </a:prstGeom>
          <a:solidFill>
            <a:srgbClr val="FFC5F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「スマホ依存の治療」で検索すると？</a:t>
            </a: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71A73EB9-E673-7ACB-8C48-1B2173184077}"/>
              </a:ext>
            </a:extLst>
          </p:cNvPr>
          <p:cNvSpPr txBox="1"/>
          <p:nvPr/>
        </p:nvSpPr>
        <p:spPr>
          <a:xfrm>
            <a:off x="6439991" y="1354545"/>
            <a:ext cx="5608041" cy="1600438"/>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 </a:t>
            </a: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取り上げてもむだ</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盗んででも手に入れる。大人の暴力は危険度大</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人間関係が壊れる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 </a:t>
            </a: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よりそいつつ、代わりのものを探す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家族も自分の楽しみを持ち、信じて待つ</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年もめずらしくない</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10" name="グループ化 9">
            <a:extLst>
              <a:ext uri="{FF2B5EF4-FFF2-40B4-BE49-F238E27FC236}">
                <a16:creationId xmlns:a16="http://schemas.microsoft.com/office/drawing/2014/main" id="{F4A0E82B-516A-E701-E8C5-42B627AFC047}"/>
              </a:ext>
            </a:extLst>
          </p:cNvPr>
          <p:cNvGrpSpPr/>
          <p:nvPr/>
        </p:nvGrpSpPr>
        <p:grpSpPr>
          <a:xfrm>
            <a:off x="4403206" y="3035478"/>
            <a:ext cx="3961267" cy="1608005"/>
            <a:chOff x="4403206" y="3035478"/>
            <a:chExt cx="3961267" cy="1608005"/>
          </a:xfrm>
        </p:grpSpPr>
        <p:sp>
          <p:nvSpPr>
            <p:cNvPr id="7" name="爆発: 14 pt 6">
              <a:extLst>
                <a:ext uri="{FF2B5EF4-FFF2-40B4-BE49-F238E27FC236}">
                  <a16:creationId xmlns:a16="http://schemas.microsoft.com/office/drawing/2014/main" id="{2CD91E57-C6E6-EF2C-561F-BE3EA0A592B3}"/>
                </a:ext>
              </a:extLst>
            </p:cNvPr>
            <p:cNvSpPr/>
            <p:nvPr/>
          </p:nvSpPr>
          <p:spPr>
            <a:xfrm rot="432509">
              <a:off x="4403206" y="3035478"/>
              <a:ext cx="3961267" cy="1608005"/>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EF5BF51-2BA9-3E7F-9F61-BBF12E74F2B5}"/>
                </a:ext>
              </a:extLst>
            </p:cNvPr>
            <p:cNvSpPr txBox="1"/>
            <p:nvPr/>
          </p:nvSpPr>
          <p:spPr>
            <a:xfrm>
              <a:off x="5016195" y="3424530"/>
              <a:ext cx="215960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大人 </a:t>
              </a:r>
              <a:r>
                <a:rPr kumimoji="1" lang="en-US" altLang="ja-JP" sz="24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VS </a:t>
              </a:r>
              <a:r>
                <a:rPr kumimoji="1" lang="ja-JP" altLang="en-US" sz="24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子ども混ぜると危険</a:t>
              </a:r>
            </a:p>
          </p:txBody>
        </p:sp>
      </p:grpSp>
      <p:sp>
        <p:nvSpPr>
          <p:cNvPr id="12" name="テキスト ボックス 11">
            <a:extLst>
              <a:ext uri="{FF2B5EF4-FFF2-40B4-BE49-F238E27FC236}">
                <a16:creationId xmlns:a16="http://schemas.microsoft.com/office/drawing/2014/main" id="{812CE109-26C6-9A5B-EE8C-870C7543EFD4}"/>
              </a:ext>
            </a:extLst>
          </p:cNvPr>
          <p:cNvSpPr txBox="1"/>
          <p:nvPr/>
        </p:nvSpPr>
        <p:spPr>
          <a:xfrm>
            <a:off x="5365111" y="4462185"/>
            <a:ext cx="6826889" cy="1477328"/>
          </a:xfrm>
          <a:prstGeom prst="rect">
            <a:avLst/>
          </a:prstGeom>
          <a:solidFill>
            <a:srgbClr val="FEF0F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小さな子どもにスマホ断ちさせることは可能。　</a:t>
            </a:r>
            <a:r>
              <a:rPr kumimoji="1" lang="ja-JP" altLang="en-US" sz="1800" b="1" i="0" u="none" strike="noStrike" kern="1200" cap="none" spc="0" normalizeH="0" baseline="0" noProof="0" dirty="0">
                <a:ln>
                  <a:noFill/>
                </a:ln>
                <a:solidFill>
                  <a:prstClr val="black"/>
                </a:solidFill>
                <a:effectLst/>
                <a:highlight>
                  <a:srgbClr val="CAFFB9"/>
                </a:highlight>
                <a:uLnTx/>
                <a:uFillTx/>
                <a:latin typeface="Calibri"/>
                <a:ea typeface="ＭＳ Ｐゴシック" panose="020B0600070205080204" pitchFamily="50" charset="-128"/>
                <a:cs typeface="+mn-cs"/>
              </a:rPr>
              <a:t>危険も少なく</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、むしろ、</a:t>
            </a:r>
            <a:r>
              <a:rPr kumimoji="1" lang="ja-JP" altLang="en-US" sz="1800" b="1" i="0" u="none" strike="noStrike" kern="1200" cap="none" spc="0" normalizeH="0" baseline="0" noProof="0" dirty="0">
                <a:ln>
                  <a:noFill/>
                </a:ln>
                <a:solidFill>
                  <a:srgbClr val="FF0000"/>
                </a:solidFill>
                <a:effectLst/>
                <a:highlight>
                  <a:srgbClr val="CAFFB9"/>
                </a:highlight>
                <a:uLnTx/>
                <a:uFillTx/>
                <a:latin typeface="Calibri"/>
                <a:ea typeface="ＭＳ Ｐゴシック" panose="020B0600070205080204" pitchFamily="50" charset="-128"/>
                <a:cs typeface="+mn-cs"/>
              </a:rPr>
              <a:t>脳の成長</a:t>
            </a:r>
            <a:r>
              <a:rPr kumimoji="1" lang="ja-JP" altLang="en-US" sz="1800" b="0" i="0" u="none" strike="noStrike" kern="1200" cap="none" spc="0" normalizeH="0" baseline="0" noProof="0" dirty="0">
                <a:ln>
                  <a:noFill/>
                </a:ln>
                <a:solidFill>
                  <a:prstClr val="black"/>
                </a:solidFill>
                <a:effectLst/>
                <a:highlight>
                  <a:srgbClr val="CAFFB9"/>
                </a:highlight>
                <a:uLnTx/>
                <a:uFillTx/>
                <a:latin typeface="Calibri"/>
                <a:ea typeface="ＭＳ Ｐゴシック" panose="020B0600070205080204" pitchFamily="50" charset="-128"/>
                <a:cs typeface="+mn-cs"/>
              </a:rPr>
              <a:t>や、</a:t>
            </a:r>
            <a:r>
              <a:rPr kumimoji="1" lang="ja-JP" altLang="en-US" sz="1800" b="1" i="0" u="none" strike="noStrike" kern="1200" cap="none" spc="0" normalizeH="0" baseline="0" noProof="0" dirty="0">
                <a:ln>
                  <a:noFill/>
                </a:ln>
                <a:solidFill>
                  <a:prstClr val="black"/>
                </a:solidFill>
                <a:effectLst/>
                <a:highlight>
                  <a:srgbClr val="CAFFB9"/>
                </a:highlight>
                <a:uLnTx/>
                <a:uFillTx/>
                <a:latin typeface="Calibri"/>
                <a:ea typeface="ＭＳ Ｐゴシック" panose="020B0600070205080204" pitchFamily="50" charset="-128"/>
                <a:cs typeface="+mn-cs"/>
              </a:rPr>
              <a:t>愛着や関係性の改善</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も期待できる。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スマホを持たせたままでは他のものに興味を持つことは困難。</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CAFFB9"/>
                </a:highlight>
                <a:uLnTx/>
                <a:uFillTx/>
                <a:latin typeface="Calibri"/>
                <a:ea typeface="ＭＳ Ｐゴシック" panose="020B0600070205080204" pitchFamily="50" charset="-128"/>
                <a:cs typeface="+mn-cs"/>
              </a:rPr>
              <a:t>スマホ断ちをして初めて、</a:t>
            </a:r>
            <a:r>
              <a:rPr kumimoji="1" lang="ja-JP" altLang="en-US" sz="1800" b="1" i="0" u="none" strike="noStrike" kern="1200" cap="none" spc="0" normalizeH="0" baseline="0" noProof="0" dirty="0">
                <a:ln>
                  <a:noFill/>
                </a:ln>
                <a:solidFill>
                  <a:srgbClr val="FF0000"/>
                </a:solidFill>
                <a:effectLst/>
                <a:highlight>
                  <a:srgbClr val="CAFFB9"/>
                </a:highlight>
                <a:uLnTx/>
                <a:uFillTx/>
                <a:latin typeface="Calibri"/>
                <a:ea typeface="ＭＳ Ｐゴシック" panose="020B0600070205080204" pitchFamily="50" charset="-128"/>
                <a:cs typeface="+mn-cs"/>
              </a:rPr>
              <a:t>脳の回復</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が始まり、他のことに興味がわく</a:t>
            </a:r>
          </a:p>
        </p:txBody>
      </p:sp>
      <p:sp>
        <p:nvSpPr>
          <p:cNvPr id="2" name="矢印: 左カーブ 1">
            <a:extLst>
              <a:ext uri="{FF2B5EF4-FFF2-40B4-BE49-F238E27FC236}">
                <a16:creationId xmlns:a16="http://schemas.microsoft.com/office/drawing/2014/main" id="{A77556C9-AC43-9268-3443-3258F5B2898B}"/>
              </a:ext>
            </a:extLst>
          </p:cNvPr>
          <p:cNvSpPr/>
          <p:nvPr/>
        </p:nvSpPr>
        <p:spPr>
          <a:xfrm>
            <a:off x="4603531" y="1119314"/>
            <a:ext cx="1949923" cy="1986054"/>
          </a:xfrm>
          <a:prstGeom prst="curvedLeftArrow">
            <a:avLst>
              <a:gd name="adj1" fmla="val 10535"/>
              <a:gd name="adj2" fmla="val 26555"/>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0A0CD5AC-D87E-B792-B6A7-40D9B4A216EC}"/>
              </a:ext>
            </a:extLst>
          </p:cNvPr>
          <p:cNvSpPr txBox="1"/>
          <p:nvPr/>
        </p:nvSpPr>
        <p:spPr>
          <a:xfrm>
            <a:off x="6553454" y="709447"/>
            <a:ext cx="549457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大人の依存症　</a:t>
            </a: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アルコール・薬物・ギャンブルなど</a:t>
            </a:r>
            <a:r>
              <a:rPr kumimoji="1" lang="en-US" altLang="ja-JP"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を参考にしたアドバイスが出てくる</a:t>
            </a:r>
          </a:p>
        </p:txBody>
      </p:sp>
      <p:sp>
        <p:nvSpPr>
          <p:cNvPr id="4" name="テキスト ボックス 3">
            <a:extLst>
              <a:ext uri="{FF2B5EF4-FFF2-40B4-BE49-F238E27FC236}">
                <a16:creationId xmlns:a16="http://schemas.microsoft.com/office/drawing/2014/main" id="{C1215E54-CF22-357F-871D-6F9794CAE824}"/>
              </a:ext>
            </a:extLst>
          </p:cNvPr>
          <p:cNvSpPr txBox="1"/>
          <p:nvPr/>
        </p:nvSpPr>
        <p:spPr>
          <a:xfrm>
            <a:off x="5287226" y="6040605"/>
            <a:ext cx="3931228"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小さければ小さいほどよい！</a:t>
            </a:r>
          </a:p>
        </p:txBody>
      </p:sp>
      <p:sp>
        <p:nvSpPr>
          <p:cNvPr id="15" name="テキスト ボックス 14">
            <a:extLst>
              <a:ext uri="{FF2B5EF4-FFF2-40B4-BE49-F238E27FC236}">
                <a16:creationId xmlns:a16="http://schemas.microsoft.com/office/drawing/2014/main" id="{0D5D230F-7686-D6AD-BA0B-8408F446E263}"/>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40</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16" name="グループ化 15">
            <a:extLst>
              <a:ext uri="{FF2B5EF4-FFF2-40B4-BE49-F238E27FC236}">
                <a16:creationId xmlns:a16="http://schemas.microsoft.com/office/drawing/2014/main" id="{B15DC08C-A2ED-A738-FB24-985E24192105}"/>
              </a:ext>
            </a:extLst>
          </p:cNvPr>
          <p:cNvGrpSpPr/>
          <p:nvPr/>
        </p:nvGrpSpPr>
        <p:grpSpPr>
          <a:xfrm>
            <a:off x="10760724" y="2888899"/>
            <a:ext cx="1143148" cy="941570"/>
            <a:chOff x="10017109" y="5034782"/>
            <a:chExt cx="2003145" cy="1648371"/>
          </a:xfrm>
        </p:grpSpPr>
        <p:grpSp>
          <p:nvGrpSpPr>
            <p:cNvPr id="17" name="グラフィックス 7" descr="教授 女性 単色塗りつぶし">
              <a:extLst>
                <a:ext uri="{FF2B5EF4-FFF2-40B4-BE49-F238E27FC236}">
                  <a16:creationId xmlns:a16="http://schemas.microsoft.com/office/drawing/2014/main" id="{913961C9-2220-392D-9B2E-CE6F25C6E1E9}"/>
                </a:ext>
              </a:extLst>
            </p:cNvPr>
            <p:cNvGrpSpPr/>
            <p:nvPr/>
          </p:nvGrpSpPr>
          <p:grpSpPr>
            <a:xfrm>
              <a:off x="11158997" y="5773969"/>
              <a:ext cx="861257" cy="909184"/>
              <a:chOff x="4647277" y="1907806"/>
              <a:chExt cx="861257" cy="909184"/>
            </a:xfrm>
            <a:solidFill>
              <a:srgbClr val="FF00FF"/>
            </a:solidFill>
          </p:grpSpPr>
          <p:sp>
            <p:nvSpPr>
              <p:cNvPr id="19" name="フリーフォーム: 図形 18">
                <a:extLst>
                  <a:ext uri="{FF2B5EF4-FFF2-40B4-BE49-F238E27FC236}">
                    <a16:creationId xmlns:a16="http://schemas.microsoft.com/office/drawing/2014/main" id="{42C04DCC-BA85-2790-DFFA-7C94F6CFC844}"/>
                  </a:ext>
                </a:extLst>
              </p:cNvPr>
              <p:cNvSpPr/>
              <p:nvPr/>
            </p:nvSpPr>
            <p:spPr>
              <a:xfrm>
                <a:off x="5114268" y="2504593"/>
                <a:ext cx="394267" cy="312397"/>
              </a:xfrm>
              <a:custGeom>
                <a:avLst/>
                <a:gdLst>
                  <a:gd name="connsiteX0" fmla="*/ 0 w 394267"/>
                  <a:gd name="connsiteY0" fmla="*/ 0 h 312397"/>
                  <a:gd name="connsiteX1" fmla="*/ 0 w 394267"/>
                  <a:gd name="connsiteY1" fmla="*/ 295162 h 312397"/>
                  <a:gd name="connsiteX2" fmla="*/ 150813 w 394267"/>
                  <a:gd name="connsiteY2" fmla="*/ 295162 h 312397"/>
                  <a:gd name="connsiteX3" fmla="*/ 168048 w 394267"/>
                  <a:gd name="connsiteY3" fmla="*/ 312397 h 312397"/>
                  <a:gd name="connsiteX4" fmla="*/ 226219 w 394267"/>
                  <a:gd name="connsiteY4" fmla="*/ 312397 h 312397"/>
                  <a:gd name="connsiteX5" fmla="*/ 243454 w 394267"/>
                  <a:gd name="connsiteY5" fmla="*/ 295162 h 312397"/>
                  <a:gd name="connsiteX6" fmla="*/ 394267 w 394267"/>
                  <a:gd name="connsiteY6" fmla="*/ 295162 h 312397"/>
                  <a:gd name="connsiteX7" fmla="*/ 394267 w 394267"/>
                  <a:gd name="connsiteY7" fmla="*/ 0 h 312397"/>
                  <a:gd name="connsiteX8" fmla="*/ 0 w 394267"/>
                  <a:gd name="connsiteY8" fmla="*/ 0 h 312397"/>
                  <a:gd name="connsiteX9" fmla="*/ 185284 w 394267"/>
                  <a:gd name="connsiteY9" fmla="*/ 260690 h 312397"/>
                  <a:gd name="connsiteX10" fmla="*/ 34471 w 394267"/>
                  <a:gd name="connsiteY10" fmla="*/ 260690 h 312397"/>
                  <a:gd name="connsiteX11" fmla="*/ 34471 w 394267"/>
                  <a:gd name="connsiteY11" fmla="*/ 34471 h 312397"/>
                  <a:gd name="connsiteX12" fmla="*/ 185284 w 394267"/>
                  <a:gd name="connsiteY12" fmla="*/ 34471 h 312397"/>
                  <a:gd name="connsiteX13" fmla="*/ 185284 w 394267"/>
                  <a:gd name="connsiteY13" fmla="*/ 260690 h 312397"/>
                  <a:gd name="connsiteX14" fmla="*/ 358718 w 394267"/>
                  <a:gd name="connsiteY14" fmla="*/ 260690 h 312397"/>
                  <a:gd name="connsiteX15" fmla="*/ 207906 w 394267"/>
                  <a:gd name="connsiteY15" fmla="*/ 260690 h 312397"/>
                  <a:gd name="connsiteX16" fmla="*/ 207906 w 394267"/>
                  <a:gd name="connsiteY16" fmla="*/ 34471 h 312397"/>
                  <a:gd name="connsiteX17" fmla="*/ 358718 w 394267"/>
                  <a:gd name="connsiteY17" fmla="*/ 34471 h 312397"/>
                  <a:gd name="connsiteX18" fmla="*/ 358718 w 394267"/>
                  <a:gd name="connsiteY18" fmla="*/ 260690 h 31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4267" h="312397">
                    <a:moveTo>
                      <a:pt x="0" y="0"/>
                    </a:moveTo>
                    <a:lnTo>
                      <a:pt x="0" y="295162"/>
                    </a:lnTo>
                    <a:lnTo>
                      <a:pt x="150813" y="295162"/>
                    </a:lnTo>
                    <a:cubicBezTo>
                      <a:pt x="150813" y="304857"/>
                      <a:pt x="158353" y="312397"/>
                      <a:pt x="168048" y="312397"/>
                    </a:cubicBezTo>
                    <a:lnTo>
                      <a:pt x="226219" y="312397"/>
                    </a:lnTo>
                    <a:cubicBezTo>
                      <a:pt x="235914" y="312397"/>
                      <a:pt x="243454" y="304857"/>
                      <a:pt x="243454" y="295162"/>
                    </a:cubicBezTo>
                    <a:lnTo>
                      <a:pt x="394267" y="295162"/>
                    </a:lnTo>
                    <a:lnTo>
                      <a:pt x="394267" y="0"/>
                    </a:lnTo>
                    <a:lnTo>
                      <a:pt x="0" y="0"/>
                    </a:lnTo>
                    <a:close/>
                    <a:moveTo>
                      <a:pt x="185284" y="260690"/>
                    </a:moveTo>
                    <a:lnTo>
                      <a:pt x="34471" y="260690"/>
                    </a:lnTo>
                    <a:lnTo>
                      <a:pt x="34471" y="34471"/>
                    </a:lnTo>
                    <a:lnTo>
                      <a:pt x="185284" y="34471"/>
                    </a:lnTo>
                    <a:lnTo>
                      <a:pt x="185284" y="260690"/>
                    </a:lnTo>
                    <a:close/>
                    <a:moveTo>
                      <a:pt x="358718" y="260690"/>
                    </a:moveTo>
                    <a:lnTo>
                      <a:pt x="207906" y="260690"/>
                    </a:lnTo>
                    <a:lnTo>
                      <a:pt x="207906" y="34471"/>
                    </a:lnTo>
                    <a:lnTo>
                      <a:pt x="358718" y="34471"/>
                    </a:lnTo>
                    <a:lnTo>
                      <a:pt x="358718" y="260690"/>
                    </a:ln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20" name="フリーフォーム: 図形 19">
                <a:extLst>
                  <a:ext uri="{FF2B5EF4-FFF2-40B4-BE49-F238E27FC236}">
                    <a16:creationId xmlns:a16="http://schemas.microsoft.com/office/drawing/2014/main" id="{2CCFC87B-E560-302D-5C55-8AE545DCE55E}"/>
                  </a:ext>
                </a:extLst>
              </p:cNvPr>
              <p:cNvSpPr/>
              <p:nvPr/>
            </p:nvSpPr>
            <p:spPr>
              <a:xfrm>
                <a:off x="5357722" y="2597235"/>
                <a:ext cx="80792" cy="17235"/>
              </a:xfrm>
              <a:custGeom>
                <a:avLst/>
                <a:gdLst>
                  <a:gd name="connsiteX0" fmla="*/ 0 w 80792"/>
                  <a:gd name="connsiteY0" fmla="*/ 0 h 17235"/>
                  <a:gd name="connsiteX1" fmla="*/ 80792 w 80792"/>
                  <a:gd name="connsiteY1" fmla="*/ 0 h 17235"/>
                  <a:gd name="connsiteX2" fmla="*/ 80792 w 80792"/>
                  <a:gd name="connsiteY2" fmla="*/ 17236 h 17235"/>
                  <a:gd name="connsiteX3" fmla="*/ 0 w 80792"/>
                  <a:gd name="connsiteY3" fmla="*/ 17236 h 17235"/>
                </a:gdLst>
                <a:ahLst/>
                <a:cxnLst>
                  <a:cxn ang="0">
                    <a:pos x="connsiteX0" y="connsiteY0"/>
                  </a:cxn>
                  <a:cxn ang="0">
                    <a:pos x="connsiteX1" y="connsiteY1"/>
                  </a:cxn>
                  <a:cxn ang="0">
                    <a:pos x="connsiteX2" y="connsiteY2"/>
                  </a:cxn>
                  <a:cxn ang="0">
                    <a:pos x="connsiteX3" y="connsiteY3"/>
                  </a:cxn>
                </a:cxnLst>
                <a:rect l="l" t="t" r="r" b="b"/>
                <a:pathLst>
                  <a:path w="80792" h="17235">
                    <a:moveTo>
                      <a:pt x="0" y="0"/>
                    </a:moveTo>
                    <a:lnTo>
                      <a:pt x="80792" y="0"/>
                    </a:lnTo>
                    <a:lnTo>
                      <a:pt x="80792" y="17236"/>
                    </a:lnTo>
                    <a:lnTo>
                      <a:pt x="0" y="17236"/>
                    </a:ln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endParaRPr>
              </a:p>
            </p:txBody>
          </p:sp>
          <p:sp>
            <p:nvSpPr>
              <p:cNvPr id="21" name="フリーフォーム: 図形 20">
                <a:extLst>
                  <a:ext uri="{FF2B5EF4-FFF2-40B4-BE49-F238E27FC236}">
                    <a16:creationId xmlns:a16="http://schemas.microsoft.com/office/drawing/2014/main" id="{E39916A7-2DA0-FDF9-E9FE-B5C2092F7686}"/>
                  </a:ext>
                </a:extLst>
              </p:cNvPr>
              <p:cNvSpPr/>
              <p:nvPr/>
            </p:nvSpPr>
            <p:spPr>
              <a:xfrm>
                <a:off x="5357722" y="2631707"/>
                <a:ext cx="80792" cy="17235"/>
              </a:xfrm>
              <a:custGeom>
                <a:avLst/>
                <a:gdLst>
                  <a:gd name="connsiteX0" fmla="*/ 0 w 80792"/>
                  <a:gd name="connsiteY0" fmla="*/ 0 h 17235"/>
                  <a:gd name="connsiteX1" fmla="*/ 80792 w 80792"/>
                  <a:gd name="connsiteY1" fmla="*/ 0 h 17235"/>
                  <a:gd name="connsiteX2" fmla="*/ 80792 w 80792"/>
                  <a:gd name="connsiteY2" fmla="*/ 17236 h 17235"/>
                  <a:gd name="connsiteX3" fmla="*/ 0 w 80792"/>
                  <a:gd name="connsiteY3" fmla="*/ 17236 h 17235"/>
                </a:gdLst>
                <a:ahLst/>
                <a:cxnLst>
                  <a:cxn ang="0">
                    <a:pos x="connsiteX0" y="connsiteY0"/>
                  </a:cxn>
                  <a:cxn ang="0">
                    <a:pos x="connsiteX1" y="connsiteY1"/>
                  </a:cxn>
                  <a:cxn ang="0">
                    <a:pos x="connsiteX2" y="connsiteY2"/>
                  </a:cxn>
                  <a:cxn ang="0">
                    <a:pos x="connsiteX3" y="connsiteY3"/>
                  </a:cxn>
                </a:cxnLst>
                <a:rect l="l" t="t" r="r" b="b"/>
                <a:pathLst>
                  <a:path w="80792" h="17235">
                    <a:moveTo>
                      <a:pt x="0" y="0"/>
                    </a:moveTo>
                    <a:lnTo>
                      <a:pt x="80792" y="0"/>
                    </a:lnTo>
                    <a:lnTo>
                      <a:pt x="80792" y="17236"/>
                    </a:lnTo>
                    <a:lnTo>
                      <a:pt x="0" y="17236"/>
                    </a:ln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endParaRPr>
              </a:p>
            </p:txBody>
          </p:sp>
          <p:sp>
            <p:nvSpPr>
              <p:cNvPr id="22" name="フリーフォーム: 図形 21">
                <a:extLst>
                  <a:ext uri="{FF2B5EF4-FFF2-40B4-BE49-F238E27FC236}">
                    <a16:creationId xmlns:a16="http://schemas.microsoft.com/office/drawing/2014/main" id="{23DCC447-A544-516B-E264-ADE6CE7F26B4}"/>
                  </a:ext>
                </a:extLst>
              </p:cNvPr>
              <p:cNvSpPr/>
              <p:nvPr/>
            </p:nvSpPr>
            <p:spPr>
              <a:xfrm>
                <a:off x="5357722" y="2666178"/>
                <a:ext cx="56016" cy="17235"/>
              </a:xfrm>
              <a:custGeom>
                <a:avLst/>
                <a:gdLst>
                  <a:gd name="connsiteX0" fmla="*/ 0 w 56016"/>
                  <a:gd name="connsiteY0" fmla="*/ 0 h 17235"/>
                  <a:gd name="connsiteX1" fmla="*/ 56016 w 56016"/>
                  <a:gd name="connsiteY1" fmla="*/ 0 h 17235"/>
                  <a:gd name="connsiteX2" fmla="*/ 56016 w 56016"/>
                  <a:gd name="connsiteY2" fmla="*/ 17236 h 17235"/>
                  <a:gd name="connsiteX3" fmla="*/ 0 w 56016"/>
                  <a:gd name="connsiteY3" fmla="*/ 17236 h 17235"/>
                </a:gdLst>
                <a:ahLst/>
                <a:cxnLst>
                  <a:cxn ang="0">
                    <a:pos x="connsiteX0" y="connsiteY0"/>
                  </a:cxn>
                  <a:cxn ang="0">
                    <a:pos x="connsiteX1" y="connsiteY1"/>
                  </a:cxn>
                  <a:cxn ang="0">
                    <a:pos x="connsiteX2" y="connsiteY2"/>
                  </a:cxn>
                  <a:cxn ang="0">
                    <a:pos x="connsiteX3" y="connsiteY3"/>
                  </a:cxn>
                </a:cxnLst>
                <a:rect l="l" t="t" r="r" b="b"/>
                <a:pathLst>
                  <a:path w="56016" h="17235">
                    <a:moveTo>
                      <a:pt x="0" y="0"/>
                    </a:moveTo>
                    <a:lnTo>
                      <a:pt x="56016" y="0"/>
                    </a:lnTo>
                    <a:lnTo>
                      <a:pt x="56016" y="17236"/>
                    </a:lnTo>
                    <a:lnTo>
                      <a:pt x="0" y="17236"/>
                    </a:ln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游ゴシック" panose="020B0400000000000000" pitchFamily="50" charset="-128"/>
                  <a:cs typeface="+mn-cs"/>
                </a:endParaRPr>
              </a:p>
            </p:txBody>
          </p:sp>
          <p:sp>
            <p:nvSpPr>
              <p:cNvPr id="23" name="フリーフォーム: 図形 22">
                <a:extLst>
                  <a:ext uri="{FF2B5EF4-FFF2-40B4-BE49-F238E27FC236}">
                    <a16:creationId xmlns:a16="http://schemas.microsoft.com/office/drawing/2014/main" id="{6A715CDF-9141-FF11-CAF6-33846BD3D481}"/>
                  </a:ext>
                </a:extLst>
              </p:cNvPr>
              <p:cNvSpPr/>
              <p:nvPr/>
            </p:nvSpPr>
            <p:spPr>
              <a:xfrm>
                <a:off x="4647277" y="1907806"/>
                <a:ext cx="806318" cy="853168"/>
              </a:xfrm>
              <a:custGeom>
                <a:avLst/>
                <a:gdLst>
                  <a:gd name="connsiteX0" fmla="*/ 394816 w 806318"/>
                  <a:gd name="connsiteY0" fmla="*/ 511685 h 853168"/>
                  <a:gd name="connsiteX1" fmla="*/ 560710 w 806318"/>
                  <a:gd name="connsiteY1" fmla="*/ 511685 h 853168"/>
                  <a:gd name="connsiteX2" fmla="*/ 557478 w 806318"/>
                  <a:gd name="connsiteY2" fmla="*/ 575242 h 853168"/>
                  <a:gd name="connsiteX3" fmla="*/ 806319 w 806318"/>
                  <a:gd name="connsiteY3" fmla="*/ 575242 h 853168"/>
                  <a:gd name="connsiteX4" fmla="*/ 771847 w 806318"/>
                  <a:gd name="connsiteY4" fmla="*/ 526767 h 853168"/>
                  <a:gd name="connsiteX5" fmla="*/ 626421 w 806318"/>
                  <a:gd name="connsiteY5" fmla="*/ 449206 h 853168"/>
                  <a:gd name="connsiteX6" fmla="*/ 591950 w 806318"/>
                  <a:gd name="connsiteY6" fmla="*/ 435202 h 853168"/>
                  <a:gd name="connsiteX7" fmla="*/ 585486 w 806318"/>
                  <a:gd name="connsiteY7" fmla="*/ 424430 h 853168"/>
                  <a:gd name="connsiteX8" fmla="*/ 585486 w 806318"/>
                  <a:gd name="connsiteY8" fmla="*/ 408271 h 853168"/>
                  <a:gd name="connsiteX9" fmla="*/ 672742 w 806318"/>
                  <a:gd name="connsiteY9" fmla="*/ 340405 h 853168"/>
                  <a:gd name="connsiteX10" fmla="*/ 480995 w 806318"/>
                  <a:gd name="connsiteY10" fmla="*/ 0 h 853168"/>
                  <a:gd name="connsiteX11" fmla="*/ 475608 w 806318"/>
                  <a:gd name="connsiteY11" fmla="*/ 0 h 853168"/>
                  <a:gd name="connsiteX12" fmla="*/ 282784 w 806318"/>
                  <a:gd name="connsiteY12" fmla="*/ 340405 h 853168"/>
                  <a:gd name="connsiteX13" fmla="*/ 370040 w 806318"/>
                  <a:gd name="connsiteY13" fmla="*/ 408271 h 853168"/>
                  <a:gd name="connsiteX14" fmla="*/ 370040 w 806318"/>
                  <a:gd name="connsiteY14" fmla="*/ 424430 h 853168"/>
                  <a:gd name="connsiteX15" fmla="*/ 363576 w 806318"/>
                  <a:gd name="connsiteY15" fmla="*/ 434125 h 853168"/>
                  <a:gd name="connsiteX16" fmla="*/ 330182 w 806318"/>
                  <a:gd name="connsiteY16" fmla="*/ 448129 h 853168"/>
                  <a:gd name="connsiteX17" fmla="*/ 330182 w 806318"/>
                  <a:gd name="connsiteY17" fmla="*/ 448129 h 853168"/>
                  <a:gd name="connsiteX18" fmla="*/ 184756 w 806318"/>
                  <a:gd name="connsiteY18" fmla="*/ 525689 h 853168"/>
                  <a:gd name="connsiteX19" fmla="*/ 144898 w 806318"/>
                  <a:gd name="connsiteY19" fmla="*/ 606482 h 853168"/>
                  <a:gd name="connsiteX20" fmla="*/ 144898 w 806318"/>
                  <a:gd name="connsiteY20" fmla="*/ 679734 h 853168"/>
                  <a:gd name="connsiteX21" fmla="*/ 120122 w 806318"/>
                  <a:gd name="connsiteY21" fmla="*/ 678656 h 853168"/>
                  <a:gd name="connsiteX22" fmla="*/ 31789 w 806318"/>
                  <a:gd name="connsiteY22" fmla="*/ 387804 h 853168"/>
                  <a:gd name="connsiteX23" fmla="*/ 11321 w 806318"/>
                  <a:gd name="connsiteY23" fmla="*/ 377031 h 853168"/>
                  <a:gd name="connsiteX24" fmla="*/ 549 w 806318"/>
                  <a:gd name="connsiteY24" fmla="*/ 396422 h 853168"/>
                  <a:gd name="connsiteX25" fmla="*/ 88882 w 806318"/>
                  <a:gd name="connsiteY25" fmla="*/ 685120 h 853168"/>
                  <a:gd name="connsiteX26" fmla="*/ 51179 w 806318"/>
                  <a:gd name="connsiteY26" fmla="*/ 777762 h 853168"/>
                  <a:gd name="connsiteX27" fmla="*/ 110427 w 806318"/>
                  <a:gd name="connsiteY27" fmla="*/ 842396 h 853168"/>
                  <a:gd name="connsiteX28" fmla="*/ 144898 w 806318"/>
                  <a:gd name="connsiteY28" fmla="*/ 837010 h 853168"/>
                  <a:gd name="connsiteX29" fmla="*/ 183679 w 806318"/>
                  <a:gd name="connsiteY29" fmla="*/ 816542 h 853168"/>
                  <a:gd name="connsiteX30" fmla="*/ 412052 w 806318"/>
                  <a:gd name="connsiteY30" fmla="*/ 853168 h 853168"/>
                  <a:gd name="connsiteX31" fmla="*/ 394816 w 806318"/>
                  <a:gd name="connsiteY31" fmla="*/ 511685 h 853168"/>
                  <a:gd name="connsiteX32" fmla="*/ 133049 w 806318"/>
                  <a:gd name="connsiteY32" fmla="*/ 797152 h 853168"/>
                  <a:gd name="connsiteX33" fmla="*/ 91037 w 806318"/>
                  <a:gd name="connsiteY33" fmla="*/ 769144 h 853168"/>
                  <a:gd name="connsiteX34" fmla="*/ 112581 w 806318"/>
                  <a:gd name="connsiteY34" fmla="*/ 724977 h 853168"/>
                  <a:gd name="connsiteX35" fmla="*/ 115813 w 806318"/>
                  <a:gd name="connsiteY35" fmla="*/ 723900 h 853168"/>
                  <a:gd name="connsiteX36" fmla="*/ 134126 w 806318"/>
                  <a:gd name="connsiteY36" fmla="*/ 723900 h 853168"/>
                  <a:gd name="connsiteX37" fmla="*/ 136280 w 806318"/>
                  <a:gd name="connsiteY37" fmla="*/ 724977 h 853168"/>
                  <a:gd name="connsiteX38" fmla="*/ 163211 w 806318"/>
                  <a:gd name="connsiteY38" fmla="*/ 750831 h 853168"/>
                  <a:gd name="connsiteX39" fmla="*/ 133049 w 806318"/>
                  <a:gd name="connsiteY39" fmla="*/ 797152 h 853168"/>
                  <a:gd name="connsiteX40" fmla="*/ 517621 w 806318"/>
                  <a:gd name="connsiteY40" fmla="*/ 133577 h 853168"/>
                  <a:gd name="connsiteX41" fmla="*/ 607031 w 806318"/>
                  <a:gd name="connsiteY41" fmla="*/ 232682 h 853168"/>
                  <a:gd name="connsiteX42" fmla="*/ 607031 w 806318"/>
                  <a:gd name="connsiteY42" fmla="*/ 262845 h 853168"/>
                  <a:gd name="connsiteX43" fmla="*/ 477763 w 806318"/>
                  <a:gd name="connsiteY43" fmla="*/ 392113 h 853168"/>
                  <a:gd name="connsiteX44" fmla="*/ 348495 w 806318"/>
                  <a:gd name="connsiteY44" fmla="*/ 262845 h 853168"/>
                  <a:gd name="connsiteX45" fmla="*/ 348495 w 806318"/>
                  <a:gd name="connsiteY45" fmla="*/ 221910 h 853168"/>
                  <a:gd name="connsiteX46" fmla="*/ 517621 w 806318"/>
                  <a:gd name="connsiteY46" fmla="*/ 133577 h 853168"/>
                  <a:gd name="connsiteX47" fmla="*/ 413129 w 806318"/>
                  <a:gd name="connsiteY47" fmla="*/ 424430 h 853168"/>
                  <a:gd name="connsiteX48" fmla="*/ 413129 w 806318"/>
                  <a:gd name="connsiteY48" fmla="*/ 422275 h 853168"/>
                  <a:gd name="connsiteX49" fmla="*/ 542397 w 806318"/>
                  <a:gd name="connsiteY49" fmla="*/ 422275 h 853168"/>
                  <a:gd name="connsiteX50" fmla="*/ 542397 w 806318"/>
                  <a:gd name="connsiteY50" fmla="*/ 424430 h 853168"/>
                  <a:gd name="connsiteX51" fmla="*/ 561787 w 806318"/>
                  <a:gd name="connsiteY51" fmla="*/ 466442 h 853168"/>
                  <a:gd name="connsiteX52" fmla="*/ 477763 w 806318"/>
                  <a:gd name="connsiteY52" fmla="*/ 478291 h 853168"/>
                  <a:gd name="connsiteX53" fmla="*/ 393739 w 806318"/>
                  <a:gd name="connsiteY53" fmla="*/ 466442 h 853168"/>
                  <a:gd name="connsiteX54" fmla="*/ 413129 w 806318"/>
                  <a:gd name="connsiteY54" fmla="*/ 424430 h 8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06318" h="853168">
                    <a:moveTo>
                      <a:pt x="394816" y="511685"/>
                    </a:moveTo>
                    <a:cubicBezTo>
                      <a:pt x="449755" y="524612"/>
                      <a:pt x="506848" y="524612"/>
                      <a:pt x="560710" y="511685"/>
                    </a:cubicBezTo>
                    <a:lnTo>
                      <a:pt x="557478" y="575242"/>
                    </a:lnTo>
                    <a:lnTo>
                      <a:pt x="806319" y="575242"/>
                    </a:lnTo>
                    <a:cubicBezTo>
                      <a:pt x="799855" y="555852"/>
                      <a:pt x="788006" y="539693"/>
                      <a:pt x="771847" y="526767"/>
                    </a:cubicBezTo>
                    <a:cubicBezTo>
                      <a:pt x="738453" y="497681"/>
                      <a:pt x="691055" y="472905"/>
                      <a:pt x="626421" y="449206"/>
                    </a:cubicBezTo>
                    <a:lnTo>
                      <a:pt x="591950" y="435202"/>
                    </a:lnTo>
                    <a:cubicBezTo>
                      <a:pt x="588718" y="433047"/>
                      <a:pt x="585486" y="429816"/>
                      <a:pt x="585486" y="424430"/>
                    </a:cubicBezTo>
                    <a:lnTo>
                      <a:pt x="585486" y="408271"/>
                    </a:lnTo>
                    <a:cubicBezTo>
                      <a:pt x="617803" y="396422"/>
                      <a:pt x="657661" y="374877"/>
                      <a:pt x="672742" y="340405"/>
                    </a:cubicBezTo>
                    <a:cubicBezTo>
                      <a:pt x="701827" y="277926"/>
                      <a:pt x="672742" y="5386"/>
                      <a:pt x="480995" y="0"/>
                    </a:cubicBezTo>
                    <a:lnTo>
                      <a:pt x="475608" y="0"/>
                    </a:lnTo>
                    <a:cubicBezTo>
                      <a:pt x="282784" y="5386"/>
                      <a:pt x="254776" y="279003"/>
                      <a:pt x="282784" y="340405"/>
                    </a:cubicBezTo>
                    <a:cubicBezTo>
                      <a:pt x="298942" y="373800"/>
                      <a:pt x="337723" y="395344"/>
                      <a:pt x="370040" y="408271"/>
                    </a:cubicBezTo>
                    <a:lnTo>
                      <a:pt x="370040" y="424430"/>
                    </a:lnTo>
                    <a:cubicBezTo>
                      <a:pt x="370040" y="428738"/>
                      <a:pt x="367885" y="433047"/>
                      <a:pt x="363576" y="434125"/>
                    </a:cubicBezTo>
                    <a:lnTo>
                      <a:pt x="330182" y="448129"/>
                    </a:lnTo>
                    <a:lnTo>
                      <a:pt x="330182" y="448129"/>
                    </a:lnTo>
                    <a:cubicBezTo>
                      <a:pt x="264471" y="471828"/>
                      <a:pt x="218150" y="496604"/>
                      <a:pt x="184756" y="525689"/>
                    </a:cubicBezTo>
                    <a:cubicBezTo>
                      <a:pt x="159979" y="546157"/>
                      <a:pt x="145975" y="575242"/>
                      <a:pt x="144898" y="606482"/>
                    </a:cubicBezTo>
                    <a:lnTo>
                      <a:pt x="144898" y="679734"/>
                    </a:lnTo>
                    <a:cubicBezTo>
                      <a:pt x="136280" y="677579"/>
                      <a:pt x="127662" y="677579"/>
                      <a:pt x="120122" y="678656"/>
                    </a:cubicBezTo>
                    <a:lnTo>
                      <a:pt x="31789" y="387804"/>
                    </a:lnTo>
                    <a:cubicBezTo>
                      <a:pt x="28557" y="379186"/>
                      <a:pt x="19939" y="374877"/>
                      <a:pt x="11321" y="377031"/>
                    </a:cubicBezTo>
                    <a:cubicBezTo>
                      <a:pt x="2703" y="379186"/>
                      <a:pt x="-1605" y="388881"/>
                      <a:pt x="549" y="396422"/>
                    </a:cubicBezTo>
                    <a:lnTo>
                      <a:pt x="88882" y="685120"/>
                    </a:lnTo>
                    <a:cubicBezTo>
                      <a:pt x="55488" y="695892"/>
                      <a:pt x="35020" y="715282"/>
                      <a:pt x="51179" y="777762"/>
                    </a:cubicBezTo>
                    <a:cubicBezTo>
                      <a:pt x="64106" y="828392"/>
                      <a:pt x="84573" y="842396"/>
                      <a:pt x="110427" y="842396"/>
                    </a:cubicBezTo>
                    <a:cubicBezTo>
                      <a:pt x="122276" y="842396"/>
                      <a:pt x="133049" y="840241"/>
                      <a:pt x="144898" y="837010"/>
                    </a:cubicBezTo>
                    <a:cubicBezTo>
                      <a:pt x="159979" y="833778"/>
                      <a:pt x="172906" y="826237"/>
                      <a:pt x="183679" y="816542"/>
                    </a:cubicBezTo>
                    <a:cubicBezTo>
                      <a:pt x="235386" y="837010"/>
                      <a:pt x="320487" y="848859"/>
                      <a:pt x="412052" y="853168"/>
                    </a:cubicBezTo>
                    <a:lnTo>
                      <a:pt x="394816" y="511685"/>
                    </a:lnTo>
                    <a:close/>
                    <a:moveTo>
                      <a:pt x="133049" y="797152"/>
                    </a:moveTo>
                    <a:cubicBezTo>
                      <a:pt x="100732" y="805770"/>
                      <a:pt x="100732" y="805770"/>
                      <a:pt x="91037" y="769144"/>
                    </a:cubicBezTo>
                    <a:cubicBezTo>
                      <a:pt x="81341" y="732518"/>
                      <a:pt x="81341" y="732518"/>
                      <a:pt x="112581" y="724977"/>
                    </a:cubicBezTo>
                    <a:lnTo>
                      <a:pt x="115813" y="723900"/>
                    </a:lnTo>
                    <a:cubicBezTo>
                      <a:pt x="122276" y="722823"/>
                      <a:pt x="128740" y="722823"/>
                      <a:pt x="134126" y="723900"/>
                    </a:cubicBezTo>
                    <a:lnTo>
                      <a:pt x="136280" y="724977"/>
                    </a:lnTo>
                    <a:cubicBezTo>
                      <a:pt x="149207" y="728209"/>
                      <a:pt x="159979" y="737904"/>
                      <a:pt x="163211" y="750831"/>
                    </a:cubicBezTo>
                    <a:cubicBezTo>
                      <a:pt x="168597" y="771298"/>
                      <a:pt x="154593" y="792843"/>
                      <a:pt x="133049" y="797152"/>
                    </a:cubicBezTo>
                    <a:close/>
                    <a:moveTo>
                      <a:pt x="517621" y="133577"/>
                    </a:moveTo>
                    <a:cubicBezTo>
                      <a:pt x="538088" y="170203"/>
                      <a:pt x="590872" y="180975"/>
                      <a:pt x="607031" y="232682"/>
                    </a:cubicBezTo>
                    <a:lnTo>
                      <a:pt x="607031" y="262845"/>
                    </a:lnTo>
                    <a:cubicBezTo>
                      <a:pt x="607031" y="333942"/>
                      <a:pt x="548860" y="392113"/>
                      <a:pt x="477763" y="392113"/>
                    </a:cubicBezTo>
                    <a:cubicBezTo>
                      <a:pt x="406666" y="392113"/>
                      <a:pt x="348495" y="333942"/>
                      <a:pt x="348495" y="262845"/>
                    </a:cubicBezTo>
                    <a:lnTo>
                      <a:pt x="348495" y="221910"/>
                    </a:lnTo>
                    <a:cubicBezTo>
                      <a:pt x="374349" y="175589"/>
                      <a:pt x="500385" y="184207"/>
                      <a:pt x="517621" y="133577"/>
                    </a:cubicBezTo>
                    <a:close/>
                    <a:moveTo>
                      <a:pt x="413129" y="424430"/>
                    </a:moveTo>
                    <a:lnTo>
                      <a:pt x="413129" y="422275"/>
                    </a:lnTo>
                    <a:cubicBezTo>
                      <a:pt x="454064" y="439511"/>
                      <a:pt x="501462" y="439511"/>
                      <a:pt x="542397" y="422275"/>
                    </a:cubicBezTo>
                    <a:lnTo>
                      <a:pt x="542397" y="424430"/>
                    </a:lnTo>
                    <a:cubicBezTo>
                      <a:pt x="542397" y="440588"/>
                      <a:pt x="549938" y="455669"/>
                      <a:pt x="561787" y="466442"/>
                    </a:cubicBezTo>
                    <a:cubicBezTo>
                      <a:pt x="534856" y="475059"/>
                      <a:pt x="506848" y="478291"/>
                      <a:pt x="477763" y="478291"/>
                    </a:cubicBezTo>
                    <a:cubicBezTo>
                      <a:pt x="449755" y="478291"/>
                      <a:pt x="420670" y="475059"/>
                      <a:pt x="393739" y="466442"/>
                    </a:cubicBezTo>
                    <a:cubicBezTo>
                      <a:pt x="405588" y="456747"/>
                      <a:pt x="413129" y="440588"/>
                      <a:pt x="413129" y="424430"/>
                    </a:cubicBez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grpSp>
        <p:sp>
          <p:nvSpPr>
            <p:cNvPr id="18" name="吹き出し: 角を丸めた四角形 17">
              <a:extLst>
                <a:ext uri="{FF2B5EF4-FFF2-40B4-BE49-F238E27FC236}">
                  <a16:creationId xmlns:a16="http://schemas.microsoft.com/office/drawing/2014/main" id="{7311FA18-25F5-8510-A790-5EB8905C0AA5}"/>
                </a:ext>
              </a:extLst>
            </p:cNvPr>
            <p:cNvSpPr/>
            <p:nvPr/>
          </p:nvSpPr>
          <p:spPr>
            <a:xfrm>
              <a:off x="10017109" y="5034782"/>
              <a:ext cx="1852332" cy="592695"/>
            </a:xfrm>
            <a:prstGeom prst="wedgeRoundRectCallout">
              <a:avLst>
                <a:gd name="adj1" fmla="val 24485"/>
                <a:gd name="adj2" fmla="val 84395"/>
                <a:gd name="adj3" fmla="val 16667"/>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これもひとつの</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リテラシー</a:t>
              </a:r>
            </a:p>
          </p:txBody>
        </p:sp>
      </p:grpSp>
      <p:sp>
        <p:nvSpPr>
          <p:cNvPr id="24" name="テキスト ボックス 23">
            <a:extLst>
              <a:ext uri="{FF2B5EF4-FFF2-40B4-BE49-F238E27FC236}">
                <a16:creationId xmlns:a16="http://schemas.microsoft.com/office/drawing/2014/main" id="{21FB6D34-0D40-1618-5163-F047090138C5}"/>
              </a:ext>
            </a:extLst>
          </p:cNvPr>
          <p:cNvSpPr txBox="1"/>
          <p:nvPr/>
        </p:nvSpPr>
        <p:spPr>
          <a:xfrm>
            <a:off x="10809408" y="124204"/>
            <a:ext cx="1261884" cy="523220"/>
          </a:xfrm>
          <a:prstGeom prst="rect">
            <a:avLst/>
          </a:prstGeom>
          <a:solidFill>
            <a:srgbClr val="A5FF8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保護者</a:t>
            </a:r>
          </a:p>
        </p:txBody>
      </p:sp>
    </p:spTree>
    <p:custDataLst>
      <p:tags r:id="rId1"/>
    </p:custDataLst>
    <p:extLst>
      <p:ext uri="{BB962C8B-B14F-4D97-AF65-F5344CB8AC3E}">
        <p14:creationId xmlns:p14="http://schemas.microsoft.com/office/powerpoint/2010/main" val="2747825638"/>
      </p:ext>
    </p:extLst>
  </p:cSld>
  <p:clrMapOvr>
    <a:masterClrMapping/>
  </p:clrMapOvr>
  <mc:AlternateContent xmlns:mc="http://schemas.openxmlformats.org/markup-compatibility/2006" xmlns:p14="http://schemas.microsoft.com/office/powerpoint/2010/main">
    <mc:Choice Requires="p14">
      <p:transition spd="slow" p14:dur="2000" advTm="222731"/>
    </mc:Choice>
    <mc:Fallback xmlns="">
      <p:transition spd="slow" advTm="222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8" grpId="0" animBg="1"/>
      <p:bldP spid="9" grpId="0" animBg="1"/>
      <p:bldP spid="12" grpId="0" animBg="1"/>
      <p:bldP spid="2" grpId="0" animBg="1"/>
      <p:bldP spid="3"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F9DB289-2B8A-88E2-C9E3-26778D536B57}"/>
              </a:ext>
            </a:extLst>
          </p:cNvPr>
          <p:cNvSpPr txBox="1"/>
          <p:nvPr/>
        </p:nvSpPr>
        <p:spPr>
          <a:xfrm>
            <a:off x="389446" y="253582"/>
            <a:ext cx="11437464"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事例：　小学１年女子</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保護者からの質問である。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元来、優しい温和な性質であった。</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小学校入学後タブレットを持ち帰るようになってから</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宿題や連絡網もタブレットでくる</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共稼ぎで夕方まで帰宅できないため、それまでひたすらタブレットを見る</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ようになった。</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宿題もせず、食事の間も離さない。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000" b="0"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子どもと話し合い、</a:t>
            </a:r>
            <a:r>
              <a:rPr kumimoji="1" lang="ja-JP" altLang="en-US" sz="2000" b="1"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時間を決めて守らせようとしても</a:t>
            </a:r>
            <a:endParaRPr kumimoji="1" lang="en-US" altLang="ja-JP" sz="2000" b="1"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学校では自由に使ってる。タブレットで勉強をしてる</a:t>
            </a:r>
            <a:r>
              <a:rPr kumimoji="1" lang="en-US" altLang="ja-JP" sz="2000" b="1"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と、恐ろしい剣幕で逆切れ</a:t>
            </a:r>
            <a:r>
              <a:rPr kumimoji="1" lang="ja-JP" altLang="en-US" sz="2000" b="0"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してくる。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最近は朝起きられず学校にも行きたがらない。</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なんとか、なだめて連れて行っているが、</a:t>
            </a:r>
            <a:r>
              <a:rPr kumimoji="1" lang="ja-JP" altLang="en-US" sz="2000" b="1" i="0" u="none" strike="noStrike" kern="1200" cap="none" spc="0" normalizeH="0" baseline="0" noProof="0" dirty="0">
                <a:ln>
                  <a:noFill/>
                </a:ln>
                <a:solidFill>
                  <a:prstClr val="black"/>
                </a:solidFill>
                <a:effectLst/>
                <a:highlight>
                  <a:srgbClr val="FFCCFF"/>
                </a:highlight>
                <a:uLnTx/>
                <a:uFillTx/>
                <a:latin typeface="Calibri" panose="020F0502020204030204"/>
                <a:ea typeface="游ゴシック" panose="020B0400000000000000" pitchFamily="50" charset="-128"/>
                <a:cs typeface="+mn-cs"/>
              </a:rPr>
              <a:t>遅刻や欠席が増え、仕事を辞めて家にいることも</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考えている</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いわゆる「小</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の壁」</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。何か良い方法はないか。</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1DC86151-8D19-0E10-D9DF-6C0EAF4CE566}"/>
              </a:ext>
            </a:extLst>
          </p:cNvPr>
          <p:cNvPicPr>
            <a:picLocks noChangeAspect="1"/>
          </p:cNvPicPr>
          <p:nvPr/>
        </p:nvPicPr>
        <p:blipFill>
          <a:blip r:embed="rId3"/>
          <a:stretch>
            <a:fillRect/>
          </a:stretch>
        </p:blipFill>
        <p:spPr>
          <a:xfrm>
            <a:off x="9148185" y="-110528"/>
            <a:ext cx="2532185" cy="2532185"/>
          </a:xfrm>
          <a:prstGeom prst="rect">
            <a:avLst/>
          </a:prstGeom>
        </p:spPr>
      </p:pic>
      <p:pic>
        <p:nvPicPr>
          <p:cNvPr id="6" name="図 5">
            <a:extLst>
              <a:ext uri="{FF2B5EF4-FFF2-40B4-BE49-F238E27FC236}">
                <a16:creationId xmlns:a16="http://schemas.microsoft.com/office/drawing/2014/main" id="{C72F9BE3-1E5C-A2BF-693B-2AD9E285C69E}"/>
              </a:ext>
            </a:extLst>
          </p:cNvPr>
          <p:cNvPicPr>
            <a:picLocks noChangeAspect="1"/>
          </p:cNvPicPr>
          <p:nvPr/>
        </p:nvPicPr>
        <p:blipFill>
          <a:blip r:embed="rId4"/>
          <a:stretch>
            <a:fillRect/>
          </a:stretch>
        </p:blipFill>
        <p:spPr>
          <a:xfrm>
            <a:off x="12630548" y="4891422"/>
            <a:ext cx="1215850" cy="1215850"/>
          </a:xfrm>
          <a:prstGeom prst="rect">
            <a:avLst/>
          </a:prstGeom>
        </p:spPr>
      </p:pic>
      <p:sp>
        <p:nvSpPr>
          <p:cNvPr id="3" name="テキスト ボックス 2">
            <a:extLst>
              <a:ext uri="{FF2B5EF4-FFF2-40B4-BE49-F238E27FC236}">
                <a16:creationId xmlns:a16="http://schemas.microsoft.com/office/drawing/2014/main" id="{22DC27E5-57C5-7A8F-877D-5F47057B2C70}"/>
              </a:ext>
            </a:extLst>
          </p:cNvPr>
          <p:cNvSpPr txBox="1"/>
          <p:nvPr/>
        </p:nvSpPr>
        <p:spPr>
          <a:xfrm>
            <a:off x="389446" y="5753329"/>
            <a:ext cx="83887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これは、「ルールの決め方」「話し合いの仕方」</a:t>
            </a: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「保護者との愛着」の問題なのか？　　</a:t>
            </a:r>
            <a:r>
              <a:rPr kumimoji="1" lang="ja-JP" alt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rPr>
              <a:t>この親子は何か悪いことした？</a:t>
            </a:r>
            <a:endParaRPr kumimoji="1" lang="ja-JP" alt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FA0D4AC2-6AB4-9395-5E81-A5AA09BC7A0F}"/>
              </a:ext>
            </a:extLst>
          </p:cNvPr>
          <p:cNvSpPr txBox="1"/>
          <p:nvPr/>
        </p:nvSpPr>
        <p:spPr>
          <a:xfrm>
            <a:off x="10809408" y="124204"/>
            <a:ext cx="1261884" cy="523220"/>
          </a:xfrm>
          <a:prstGeom prst="rect">
            <a:avLst/>
          </a:prstGeom>
          <a:solidFill>
            <a:srgbClr val="A5FF8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保護者</a:t>
            </a:r>
          </a:p>
        </p:txBody>
      </p:sp>
    </p:spTree>
    <p:custDataLst>
      <p:tags r:id="rId1"/>
    </p:custDataLst>
    <p:extLst>
      <p:ext uri="{BB962C8B-B14F-4D97-AF65-F5344CB8AC3E}">
        <p14:creationId xmlns:p14="http://schemas.microsoft.com/office/powerpoint/2010/main" val="4099552066"/>
      </p:ext>
    </p:extLst>
  </p:cSld>
  <p:clrMapOvr>
    <a:masterClrMapping/>
  </p:clrMapOvr>
  <mc:AlternateContent xmlns:mc="http://schemas.openxmlformats.org/markup-compatibility/2006" xmlns:p14="http://schemas.microsoft.com/office/powerpoint/2010/main">
    <mc:Choice Requires="p14">
      <p:transition spd="slow" p14:dur="2000" advTm="138518"/>
    </mc:Choice>
    <mc:Fallback xmlns="">
      <p:transition spd="slow" advTm="138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animEffect transition="in" filter="fade">
                                      <p:cBhvr>
                                        <p:cTn id="7" dur="500"/>
                                        <p:tgtEl>
                                          <p:spTgt spid="4">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9" end="9"/>
                                            </p:txEl>
                                          </p:spTgt>
                                        </p:tgtEl>
                                        <p:attrNameLst>
                                          <p:attrName>style.visibility</p:attrName>
                                        </p:attrNameLst>
                                      </p:cBhvr>
                                      <p:to>
                                        <p:strVal val="visible"/>
                                      </p:to>
                                    </p:set>
                                    <p:animEffect transition="in" filter="fade">
                                      <p:cBhvr>
                                        <p:cTn id="10" dur="500"/>
                                        <p:tgtEl>
                                          <p:spTgt spid="4">
                                            <p:txEl>
                                              <p:pRg st="9" end="9"/>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1" end="11"/>
                                            </p:txEl>
                                          </p:spTgt>
                                        </p:tgtEl>
                                        <p:attrNameLst>
                                          <p:attrName>style.visibility</p:attrName>
                                        </p:attrNameLst>
                                      </p:cBhvr>
                                      <p:to>
                                        <p:strVal val="visible"/>
                                      </p:to>
                                    </p:set>
                                    <p:animEffect transition="in" filter="fade">
                                      <p:cBhvr>
                                        <p:cTn id="20" dur="500"/>
                                        <p:tgtEl>
                                          <p:spTgt spid="4">
                                            <p:txEl>
                                              <p:pRg st="11" end="1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animEffect transition="in" filter="fade">
                                      <p:cBhvr>
                                        <p:cTn id="25" dur="500"/>
                                        <p:tgtEl>
                                          <p:spTgt spid="4">
                                            <p:txEl>
                                              <p:pRg st="12" end="1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90CA4-F681-FCF1-C521-2D177BF83B1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BA34EF6-8640-8CF9-E9C2-B86DAEA07326}"/>
              </a:ext>
            </a:extLst>
          </p:cNvPr>
          <p:cNvSpPr txBox="1"/>
          <p:nvPr/>
        </p:nvSpPr>
        <p:spPr>
          <a:xfrm>
            <a:off x="546653" y="232875"/>
            <a:ext cx="9260538" cy="69865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事例</a:t>
            </a: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小学１年女子</a:t>
            </a:r>
            <a:r>
              <a:rPr kumimoji="1" lang="en-US" altLang="ja-JP"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のその後：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援助者が保護者に</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合理的配慮</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のことを紹介したところ、保護者は担任に連絡し</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「タブレットの持ち帰り中止と宿題を紙にする」</a:t>
            </a:r>
            <a:r>
              <a:rPr kumimoji="1" lang="ja-JP" altLang="en-US" sz="2000" b="0"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という</a:t>
            </a:r>
            <a:r>
              <a:rPr kumimoji="1" lang="ja-JP" altLang="en-US" sz="2000" b="1" i="0" u="none" strike="noStrike" kern="1200" cap="none" spc="0" normalizeH="0" baseline="0" noProof="0" dirty="0">
                <a:ln>
                  <a:noFill/>
                </a:ln>
                <a:solidFill>
                  <a:prstClr val="black"/>
                </a:solidFill>
                <a:effectLst/>
                <a:highlight>
                  <a:srgbClr val="CCFFCC"/>
                </a:highlight>
                <a:uLnTx/>
                <a:uFillTx/>
                <a:latin typeface="Calibri" panose="020F0502020204030204"/>
                <a:ea typeface="游ゴシック" panose="020B0400000000000000" pitchFamily="50" charset="-128"/>
                <a:cs typeface="+mn-cs"/>
              </a:rPr>
              <a:t>合理的配慮</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を求めた。</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rPr>
              <a:t>※合理的配慮とは、</a:t>
            </a:r>
            <a:endParaRPr kumimoji="1" lang="en-US"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rPr>
              <a:t>子どもの個性により教育の機会が奪われないように</a:t>
            </a:r>
            <a:endParaRPr kumimoji="1" lang="en-US"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rPr>
              <a:t>合理的な範囲</a:t>
            </a:r>
            <a:r>
              <a:rPr kumimoji="1" lang="en-US"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rPr>
              <a:t>(</a:t>
            </a:r>
            <a:r>
              <a:rPr kumimoji="1" lang="ja-JP"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rPr>
              <a:t>例えば極端な費用や人手がかからないこと</a:t>
            </a:r>
            <a:r>
              <a:rPr kumimoji="1" lang="en-US"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rPr>
              <a:t>での配慮を求める法律的な義務</a:t>
            </a:r>
            <a:r>
              <a:rPr kumimoji="1" lang="en-US" altLang="ja-JP" sz="2000" b="0" i="0" u="none" strike="noStrike" kern="0" cap="none" spc="30" normalizeH="0" baseline="0" noProof="0" dirty="0">
                <a:ln>
                  <a:noFill/>
                </a:ln>
                <a:solidFill>
                  <a:srgbClr val="000000"/>
                </a:solidFill>
                <a:effectLst/>
                <a:highlight>
                  <a:srgbClr val="DCFFD1"/>
                </a:highlight>
                <a:uLnTx/>
                <a:uFillTx/>
                <a:latin typeface="游ゴシック" panose="020B0400000000000000" pitchFamily="50" charset="-128"/>
                <a:ea typeface="游ゴシック" panose="020B0400000000000000" pitchFamily="50" charset="-128"/>
                <a:cs typeface="ＭＳ ゴシック" panose="020B0609070205080204" pitchFamily="49"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担任は驚いたが、</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その子がのめり込みやすく切り替えに困難があることに思いあたり、</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要望どおりに配慮を実施した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理解してもらえないのではという保護者の懸念とは逆に、</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現場の教員の協力は思いのほか得られやすい</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１週間で切れる回数が減り、朝も起きられるようになった</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現在は遅刻もなくなり、保護者も仕事を続けている。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習字をしている女の子イラスト - No: 1589425／無料イラストなら「イラストAC」">
            <a:extLst>
              <a:ext uri="{FF2B5EF4-FFF2-40B4-BE49-F238E27FC236}">
                <a16:creationId xmlns:a16="http://schemas.microsoft.com/office/drawing/2014/main" id="{C88EFA37-8280-88AA-2AD1-311A1A3DE5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010"/>
          <a:stretch/>
        </p:blipFill>
        <p:spPr bwMode="auto">
          <a:xfrm>
            <a:off x="9807191" y="3646328"/>
            <a:ext cx="1573404" cy="321167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859DC19-110C-39F2-C40F-56EEB2CD3BBB}"/>
              </a:ext>
            </a:extLst>
          </p:cNvPr>
          <p:cNvSpPr txBox="1"/>
          <p:nvPr/>
        </p:nvSpPr>
        <p:spPr>
          <a:xfrm>
            <a:off x="10809408" y="124204"/>
            <a:ext cx="1261884" cy="523220"/>
          </a:xfrm>
          <a:prstGeom prst="rect">
            <a:avLst/>
          </a:prstGeom>
          <a:solidFill>
            <a:srgbClr val="A5FF8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保護者</a:t>
            </a:r>
          </a:p>
        </p:txBody>
      </p:sp>
    </p:spTree>
    <p:custDataLst>
      <p:tags r:id="rId1"/>
    </p:custDataLst>
    <p:extLst>
      <p:ext uri="{BB962C8B-B14F-4D97-AF65-F5344CB8AC3E}">
        <p14:creationId xmlns:p14="http://schemas.microsoft.com/office/powerpoint/2010/main" val="1415953627"/>
      </p:ext>
    </p:extLst>
  </p:cSld>
  <p:clrMapOvr>
    <a:masterClrMapping/>
  </p:clrMapOvr>
  <mc:AlternateContent xmlns:mc="http://schemas.openxmlformats.org/markup-compatibility/2006" xmlns:p14="http://schemas.microsoft.com/office/powerpoint/2010/main">
    <mc:Choice Requires="p14">
      <p:transition spd="slow" p14:dur="2000" advTm="107787"/>
    </mc:Choice>
    <mc:Fallback xmlns="">
      <p:transition spd="slow" advTm="1077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6" end="6"/>
                                            </p:txEl>
                                          </p:spTgt>
                                        </p:tgtEl>
                                        <p:attrNameLst>
                                          <p:attrName>style.visibility</p:attrName>
                                        </p:attrNameLst>
                                      </p:cBhvr>
                                      <p:to>
                                        <p:strVal val="visible"/>
                                      </p:to>
                                    </p:set>
                                    <p:animEffect transition="in" filter="fade">
                                      <p:cBhvr>
                                        <p:cTn id="10" dur="500"/>
                                        <p:tgtEl>
                                          <p:spTgt spid="4">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500"/>
                                        <p:tgtEl>
                                          <p:spTgt spid="4">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fade">
                                      <p:cBhvr>
                                        <p:cTn id="16" dur="500"/>
                                        <p:tgtEl>
                                          <p:spTgt spid="4">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animEffect transition="in" filter="fade">
                                      <p:cBhvr>
                                        <p:cTn id="21" dur="500"/>
                                        <p:tgtEl>
                                          <p:spTgt spid="4">
                                            <p:txEl>
                                              <p:pRg st="11" end="1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12" end="12"/>
                                            </p:txEl>
                                          </p:spTgt>
                                        </p:tgtEl>
                                        <p:attrNameLst>
                                          <p:attrName>style.visibility</p:attrName>
                                        </p:attrNameLst>
                                      </p:cBhvr>
                                      <p:to>
                                        <p:strVal val="visible"/>
                                      </p:to>
                                    </p:set>
                                    <p:animEffect transition="in" filter="fade">
                                      <p:cBhvr>
                                        <p:cTn id="26" dur="500"/>
                                        <p:tgtEl>
                                          <p:spTgt spid="4">
                                            <p:txEl>
                                              <p:pRg st="12" end="1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animEffect transition="in" filter="fade">
                                      <p:cBhvr>
                                        <p:cTn id="31" dur="500"/>
                                        <p:tgtEl>
                                          <p:spTgt spid="4">
                                            <p:txEl>
                                              <p:pRg st="13" end="1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14" end="14"/>
                                            </p:txEl>
                                          </p:spTgt>
                                        </p:tgtEl>
                                        <p:attrNameLst>
                                          <p:attrName>style.visibility</p:attrName>
                                        </p:attrNameLst>
                                      </p:cBhvr>
                                      <p:to>
                                        <p:strVal val="visible"/>
                                      </p:to>
                                    </p:set>
                                    <p:animEffect transition="in" filter="fade">
                                      <p:cBhvr>
                                        <p:cTn id="34" dur="500"/>
                                        <p:tgtEl>
                                          <p:spTgt spid="4">
                                            <p:txEl>
                                              <p:pRg st="14" end="1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5" end="15"/>
                                            </p:txEl>
                                          </p:spTgt>
                                        </p:tgtEl>
                                        <p:attrNameLst>
                                          <p:attrName>style.visibility</p:attrName>
                                        </p:attrNameLst>
                                      </p:cBhvr>
                                      <p:to>
                                        <p:strVal val="visible"/>
                                      </p:to>
                                    </p:set>
                                    <p:animEffect transition="in" filter="fade">
                                      <p:cBhvr>
                                        <p:cTn id="37" dur="500"/>
                                        <p:tgtEl>
                                          <p:spTgt spid="4">
                                            <p:txEl>
                                              <p:pRg st="15" end="1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7" end="17"/>
                                            </p:txEl>
                                          </p:spTgt>
                                        </p:tgtEl>
                                        <p:attrNameLst>
                                          <p:attrName>style.visibility</p:attrName>
                                        </p:attrNameLst>
                                      </p:cBhvr>
                                      <p:to>
                                        <p:strVal val="visible"/>
                                      </p:to>
                                    </p:set>
                                    <p:animEffect transition="in" filter="fade">
                                      <p:cBhvr>
                                        <p:cTn id="42" dur="500"/>
                                        <p:tgtEl>
                                          <p:spTgt spid="4">
                                            <p:txEl>
                                              <p:pRg st="17" end="1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animEffect transition="in" filter="fade">
                                      <p:cBhvr>
                                        <p:cTn id="47" dur="500"/>
                                        <p:tgtEl>
                                          <p:spTgt spid="4">
                                            <p:txEl>
                                              <p:pRg st="18" end="1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6E40ACC8-F7EC-DADD-668E-93DB84F163B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225694E-1E59-A576-7E76-B5C51A3DA31D}"/>
              </a:ext>
            </a:extLst>
          </p:cNvPr>
          <p:cNvSpPr txBox="1"/>
          <p:nvPr/>
        </p:nvSpPr>
        <p:spPr>
          <a:xfrm>
            <a:off x="434895" y="615967"/>
            <a:ext cx="8263056" cy="387798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事例：小</a:t>
            </a:r>
            <a:r>
              <a:rPr kumimoji="1" lang="ja-JP" altLang="en-US"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a:t>
            </a:r>
            <a:r>
              <a:rPr kumimoji="1" lang="ja-JP" altLang="ja-JP"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男子　ご</a:t>
            </a:r>
            <a:r>
              <a:rPr kumimoji="1" lang="ja-JP" altLang="en-US"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ほうび</a:t>
            </a:r>
            <a:r>
              <a:rPr kumimoji="1" lang="ja-JP" altLang="ja-JP"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のタブレットの顛末</a:t>
            </a:r>
            <a:r>
              <a:rPr kumimoji="1" lang="en-US" altLang="ja-JP"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てんまつ</a:t>
            </a:r>
            <a:r>
              <a:rPr kumimoji="1" lang="en-US" altLang="ja-JP"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ja-JP"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養護教諭より</a:t>
            </a:r>
          </a:p>
          <a:p>
            <a:pPr marL="0" marR="0" lvl="0" indent="133350" algn="just"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本校の支援学級の児童が電子スクリーン症候群と思われる状況になり、タブレットを取り上げると、大声で泣いて暴れる児童がいた。</a:t>
            </a:r>
            <a:endParaRPr kumimoji="1" lang="en-US"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13335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133350" algn="just"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当初、</a:t>
            </a:r>
            <a:r>
              <a:rPr kumimoji="1" lang="ja-JP" altLang="en-US"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課題ができたら</a:t>
            </a:r>
            <a:r>
              <a:rPr kumimoji="1" lang="ja-JP"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ご</a:t>
            </a:r>
            <a:r>
              <a:rPr kumimoji="1" lang="ja-JP" altLang="en-US"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ほうび</a:t>
            </a:r>
            <a:r>
              <a:rPr kumimoji="1" lang="ja-JP"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にタブレットを</a:t>
            </a:r>
            <a:r>
              <a:rPr kumimoji="1" lang="ja-JP" altLang="en-US"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短時間</a:t>
            </a:r>
            <a:r>
              <a:rPr kumimoji="1" lang="ja-JP"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見せていたものだったが、どんどんとタブレットを見れないと怒る、暴れるとなり、手がつけられない状態になった。</a:t>
            </a:r>
            <a:endParaRPr kumimoji="1" lang="en-US"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13335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133350" algn="just"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最終的には、本人が電池切れのタブレットを怒ってゴミ箱に捨てたことから、使用禁止となり、</a:t>
            </a:r>
            <a:r>
              <a:rPr kumimoji="1" lang="ja-JP" altLang="en-US"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数日で落ち着き</a:t>
            </a:r>
            <a:r>
              <a:rPr kumimoji="1" lang="ja-JP" altLang="ja-JP" sz="18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以前と同じように学級に参加できるように戻った。</a:t>
            </a:r>
            <a:endPar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4A75DC65-04AA-FE1A-F238-C7A574D91B74}"/>
              </a:ext>
            </a:extLst>
          </p:cNvPr>
          <p:cNvSpPr txBox="1"/>
          <p:nvPr/>
        </p:nvSpPr>
        <p:spPr>
          <a:xfrm>
            <a:off x="434895" y="5318703"/>
            <a:ext cx="10103007" cy="646331"/>
          </a:xfrm>
          <a:prstGeom prst="rect">
            <a:avLst/>
          </a:prstGeom>
          <a:solidFill>
            <a:schemeClr val="bg1"/>
          </a:solidFill>
        </p:spPr>
        <p:txBody>
          <a:bodyPr wrap="square" rtlCol="0">
            <a:spAutoFit/>
          </a:bodyPr>
          <a:lstStyle/>
          <a:p>
            <a:pPr marL="0" marR="0" lvl="0" indent="133350" algn="just"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★ごほうびの</a:t>
            </a:r>
            <a:r>
              <a:rPr kumimoji="1" lang="ja-JP" altLang="ja-JP" sz="1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ブレット</a:t>
            </a:r>
            <a:r>
              <a:rPr kumimoji="1" lang="ja-JP" altLang="en-US" sz="1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は極めて危険</a:t>
            </a:r>
          </a:p>
          <a:p>
            <a:pPr marL="0" marR="0" lvl="0" indent="133350" algn="just"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★休み時間のタブレット使用も最悪。子どもから社会性を育てる機会を奪う。</a:t>
            </a:r>
          </a:p>
        </p:txBody>
      </p:sp>
      <p:pic>
        <p:nvPicPr>
          <p:cNvPr id="6" name="図 5">
            <a:extLst>
              <a:ext uri="{FF2B5EF4-FFF2-40B4-BE49-F238E27FC236}">
                <a16:creationId xmlns:a16="http://schemas.microsoft.com/office/drawing/2014/main" id="{66CF5B1F-5790-087D-1787-D8A3B273EA01}"/>
              </a:ext>
            </a:extLst>
          </p:cNvPr>
          <p:cNvPicPr>
            <a:picLocks noChangeAspect="1"/>
          </p:cNvPicPr>
          <p:nvPr/>
        </p:nvPicPr>
        <p:blipFill>
          <a:blip r:embed="rId3"/>
          <a:stretch>
            <a:fillRect/>
          </a:stretch>
        </p:blipFill>
        <p:spPr>
          <a:xfrm>
            <a:off x="9585478" y="2865862"/>
            <a:ext cx="2257542" cy="2232061"/>
          </a:xfrm>
          <a:prstGeom prst="rect">
            <a:avLst/>
          </a:prstGeom>
        </p:spPr>
      </p:pic>
      <p:sp>
        <p:nvSpPr>
          <p:cNvPr id="4" name="テキスト ボックス 3">
            <a:extLst>
              <a:ext uri="{FF2B5EF4-FFF2-40B4-BE49-F238E27FC236}">
                <a16:creationId xmlns:a16="http://schemas.microsoft.com/office/drawing/2014/main" id="{475AEFEB-5C9D-AF23-DE77-EAA56D4D187D}"/>
              </a:ext>
            </a:extLst>
          </p:cNvPr>
          <p:cNvSpPr txBox="1"/>
          <p:nvPr/>
        </p:nvSpPr>
        <p:spPr>
          <a:xfrm>
            <a:off x="434895" y="6258760"/>
            <a:ext cx="9793065" cy="369332"/>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真実</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子どもはあっという間に沈んでいく　　</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学校でのタブレットの追加が引き金で悪化</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0066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F63060-03BA-AF38-6C1F-E91BC07D6E77}"/>
              </a:ext>
            </a:extLst>
          </p:cNvPr>
          <p:cNvSpPr txBox="1"/>
          <p:nvPr/>
        </p:nvSpPr>
        <p:spPr>
          <a:xfrm>
            <a:off x="412595" y="1110368"/>
            <a:ext cx="11195824" cy="489364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事例：小５男子</a:t>
            </a:r>
            <a:r>
              <a:rPr kumimoji="1"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検査？そんなに？</a:t>
            </a:r>
            <a:endParaRPr kumimoji="1"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小５になり教室内での奇声や暴力が激しくなった。</a:t>
            </a:r>
            <a:endParaRPr kumimoji="1"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保護者とスクールカウンセラーの話し合いで</a:t>
            </a:r>
            <a:r>
              <a:rPr kumimoji="1"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特別支援学級の</a:t>
            </a:r>
            <a:endParaRPr kumimoji="1"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支援を受けるため発達障害認定の希望となった。</a:t>
            </a:r>
            <a:endParaRPr kumimoji="1"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去年の担任は</a:t>
            </a: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「確かにすぐに怒ったりはしていたが，発達障害？検査？そんなに？」という反応で、養護教諭も</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管理職・保護者へタブレットの悪影響に関する情報提供を行った</a:t>
            </a: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しかし学校では既に，他の児童の迷惑にならないようにその子だけは常時タブレットでタイピン</a:t>
            </a:r>
            <a:r>
              <a:rPr kumimoji="1"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ク練習</a:t>
            </a:r>
            <a:r>
              <a:rPr kumimoji="1"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という名目のゲーム</a:t>
            </a:r>
            <a:r>
              <a:rPr kumimoji="1"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などをやっている状態であり、最終的には保護者の希望で検査ができる病院を紹介することとなった。</a:t>
            </a:r>
          </a:p>
        </p:txBody>
      </p:sp>
      <p:pic>
        <p:nvPicPr>
          <p:cNvPr id="3" name="図 2">
            <a:extLst>
              <a:ext uri="{FF2B5EF4-FFF2-40B4-BE49-F238E27FC236}">
                <a16:creationId xmlns:a16="http://schemas.microsoft.com/office/drawing/2014/main" id="{7FB8599D-2675-3D82-A8A6-A3D39104AD94}"/>
              </a:ext>
            </a:extLst>
          </p:cNvPr>
          <p:cNvPicPr>
            <a:picLocks noChangeAspect="1"/>
          </p:cNvPicPr>
          <p:nvPr/>
        </p:nvPicPr>
        <p:blipFill>
          <a:blip r:embed="rId3"/>
          <a:stretch>
            <a:fillRect/>
          </a:stretch>
        </p:blipFill>
        <p:spPr>
          <a:xfrm>
            <a:off x="9591149" y="1110368"/>
            <a:ext cx="1882469" cy="1976166"/>
          </a:xfrm>
          <a:prstGeom prst="rect">
            <a:avLst/>
          </a:prstGeom>
        </p:spPr>
      </p:pic>
    </p:spTree>
    <p:extLst>
      <p:ext uri="{BB962C8B-B14F-4D97-AF65-F5344CB8AC3E}">
        <p14:creationId xmlns:p14="http://schemas.microsoft.com/office/powerpoint/2010/main" val="1828885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65340DA-65FA-1C50-4E0E-293248A7DF78}"/>
              </a:ext>
            </a:extLst>
          </p:cNvPr>
          <p:cNvSpPr txBox="1"/>
          <p:nvPr/>
        </p:nvSpPr>
        <p:spPr>
          <a:xfrm>
            <a:off x="1368672" y="193758"/>
            <a:ext cx="8902206"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小５男子　　　１日１時間なら安全なのか？</a:t>
            </a:r>
          </a:p>
        </p:txBody>
      </p:sp>
      <p:sp>
        <p:nvSpPr>
          <p:cNvPr id="10" name="テキスト ボックス 9">
            <a:extLst>
              <a:ext uri="{FF2B5EF4-FFF2-40B4-BE49-F238E27FC236}">
                <a16:creationId xmlns:a16="http://schemas.microsoft.com/office/drawing/2014/main" id="{DC0535A0-4D29-D522-4AE8-004EFB8AA10E}"/>
              </a:ext>
            </a:extLst>
          </p:cNvPr>
          <p:cNvSpPr txBox="1"/>
          <p:nvPr/>
        </p:nvSpPr>
        <p:spPr>
          <a:xfrm>
            <a:off x="1046539" y="193758"/>
            <a:ext cx="902811" cy="523220"/>
          </a:xfrm>
          <a:prstGeom prst="rect">
            <a:avLst/>
          </a:prstGeom>
          <a:solidFill>
            <a:schemeClr val="accent6">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事例</a:t>
            </a:r>
          </a:p>
        </p:txBody>
      </p:sp>
      <p:sp>
        <p:nvSpPr>
          <p:cNvPr id="7" name="テキスト ボックス 6">
            <a:extLst>
              <a:ext uri="{FF2B5EF4-FFF2-40B4-BE49-F238E27FC236}">
                <a16:creationId xmlns:a16="http://schemas.microsoft.com/office/drawing/2014/main" id="{8F8C1C55-E2DB-92B5-3B09-25E98FCA4FC2}"/>
              </a:ext>
            </a:extLst>
          </p:cNvPr>
          <p:cNvSpPr txBox="1"/>
          <p:nvPr/>
        </p:nvSpPr>
        <p:spPr>
          <a:xfrm>
            <a:off x="1036745" y="2813939"/>
            <a:ext cx="10118507" cy="707886"/>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断ると、一緒にゲームできないと学校でも話に入れない、オレが仲間外れにされてもママはいいんだね、などと言い、執拗にからんでくる。</a:t>
            </a:r>
            <a:endPar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1C007A6-E384-30B5-DA6D-EB50348D8476}"/>
              </a:ext>
            </a:extLst>
          </p:cNvPr>
          <p:cNvSpPr txBox="1"/>
          <p:nvPr/>
        </p:nvSpPr>
        <p:spPr>
          <a:xfrm>
            <a:off x="876691" y="3851545"/>
            <a:ext cx="10438614" cy="1015663"/>
          </a:xfrm>
          <a:prstGeom prst="rect">
            <a:avLst/>
          </a:prstGeom>
          <a:solidFill>
            <a:srgbClr val="FFFBE7"/>
          </a:solid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そんな友だちいらないでしょ！と言うと、ママはわかってない！とぎょっとするくらい</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大声で怒鳴り返すかと思えば、「どうせオレは雑魚なんだよ」と泣き出す。</a:t>
            </a:r>
            <a:b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br>
            <a:r>
              <a:rPr kumimoji="1" lang="ja-JP" altLang="en-US" sz="2000" b="1" i="0" u="none" strike="noStrike" kern="1200" cap="none" spc="0" normalizeH="0" baseline="0" noProof="0" dirty="0">
                <a:ln>
                  <a:noFill/>
                </a:ln>
                <a:solidFill>
                  <a:srgbClr val="FF0000"/>
                </a:solidFill>
                <a:effectLst/>
                <a:highlight>
                  <a:srgbClr val="FFF1E5"/>
                </a:highlight>
                <a:uLnTx/>
                <a:uFillTx/>
                <a:latin typeface="Noto Sans JP"/>
                <a:ea typeface="游ゴシック" panose="020B0400000000000000" pitchFamily="50" charset="-128"/>
                <a:cs typeface="+mn-cs"/>
              </a:rPr>
              <a:t>なんか、どうしちゃったの？という感じで</a:t>
            </a:r>
            <a:r>
              <a:rPr kumimoji="1" lang="ja-JP" altLang="en-US"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a:t>
            </a:r>
            <a:r>
              <a:rPr kumimoji="1" lang="en-US" altLang="ja-JP"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小</a:t>
            </a:r>
            <a:r>
              <a:rPr kumimoji="1" lang="en-US" altLang="ja-JP"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5</a:t>
            </a:r>
            <a:r>
              <a:rPr kumimoji="1" lang="ja-JP" altLang="en-US"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男子</a:t>
            </a:r>
            <a:r>
              <a:rPr kumimoji="1" lang="en-US" altLang="ja-JP" sz="20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a:t>
            </a:r>
            <a:endPar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231499C5-6DD2-83D7-A3BE-F9BB4EE3EB73}"/>
              </a:ext>
            </a:extLst>
          </p:cNvPr>
          <p:cNvSpPr txBox="1"/>
          <p:nvPr/>
        </p:nvSpPr>
        <p:spPr>
          <a:xfrm>
            <a:off x="247933" y="1084078"/>
            <a:ext cx="11696130" cy="1015663"/>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子どもが、パーティー</a:t>
            </a:r>
            <a:r>
              <a:rPr kumimoji="1" lang="en-US" altLang="ja-JP"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仲間</a:t>
            </a:r>
            <a:r>
              <a:rPr kumimoji="1" lang="en-US" altLang="ja-JP"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に入れてもらうために強くなりたいとか、かっこいいスキン</a:t>
            </a:r>
            <a:r>
              <a:rPr kumimoji="1" lang="en-US" altLang="ja-JP"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衣装</a:t>
            </a:r>
            <a:r>
              <a:rPr kumimoji="1" lang="en-US" altLang="ja-JP"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Noto Sans JP"/>
                <a:ea typeface="游ゴシック" panose="020B0400000000000000" pitchFamily="50" charset="-128"/>
                <a:cs typeface="+mn-cs"/>
              </a:rPr>
              <a:t>を課金して購入したいとか、ゲーム時間を長くしてくれ、課金してくれと執拗に言ってくるようになった。 </a:t>
            </a:r>
            <a:r>
              <a:rPr kumimoji="1" lang="ja-JP" altLang="en-US" sz="2000" b="1" i="0" u="none" strike="noStrike" kern="1200" cap="none" spc="0" normalizeH="0" baseline="0" noProof="0" dirty="0">
                <a:ln>
                  <a:noFill/>
                </a:ln>
                <a:solidFill>
                  <a:srgbClr val="4472C4">
                    <a:lumMod val="50000"/>
                  </a:srgbClr>
                </a:solidFill>
                <a:effectLst/>
                <a:uLnTx/>
                <a:uFillTx/>
                <a:latin typeface="Noto Sans JP"/>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4472C4">
                    <a:lumMod val="50000"/>
                  </a:srgbClr>
                </a:solidFill>
                <a:effectLst/>
                <a:highlight>
                  <a:srgbClr val="FFF1E5"/>
                </a:highlight>
                <a:uLnTx/>
                <a:uFillTx/>
                <a:latin typeface="Noto Sans JP"/>
                <a:ea typeface="游ゴシック" panose="020B0400000000000000" pitchFamily="50" charset="-128"/>
                <a:cs typeface="+mn-cs"/>
              </a:rPr>
              <a:t>１日１時間、課金はしないと決めている</a:t>
            </a:r>
            <a:r>
              <a:rPr kumimoji="1" lang="ja-JP" altLang="en-US" sz="2000" b="1" i="0" u="none" strike="noStrike" kern="1200" cap="none" spc="0" normalizeH="0" baseline="0" noProof="0" dirty="0">
                <a:ln>
                  <a:noFill/>
                </a:ln>
                <a:solidFill>
                  <a:srgbClr val="4472C4">
                    <a:lumMod val="50000"/>
                  </a:srgbClr>
                </a:solidFill>
                <a:effectLst/>
                <a:uLnTx/>
                <a:uFillTx/>
                <a:latin typeface="Noto Sans JP"/>
                <a:ea typeface="游ゴシック" panose="020B0400000000000000" pitchFamily="50" charset="-128"/>
                <a:cs typeface="+mn-cs"/>
              </a:rPr>
              <a:t>）</a:t>
            </a:r>
            <a:endParaRPr kumimoji="1" lang="ja-JP" altLang="en-US" sz="2000" b="1" i="0" u="none" strike="noStrike" kern="1200" cap="none" spc="0" normalizeH="0" baseline="0" noProof="0" dirty="0">
              <a:ln>
                <a:noFill/>
              </a:ln>
              <a:solidFill>
                <a:srgbClr val="4472C4">
                  <a:lumMod val="50000"/>
                </a:srgbClr>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70060F6-001F-7CBC-5BA6-0DE182C633C2}"/>
              </a:ext>
            </a:extLst>
          </p:cNvPr>
          <p:cNvSpPr txBox="1"/>
          <p:nvPr/>
        </p:nvSpPr>
        <p:spPr>
          <a:xfrm>
            <a:off x="3669693" y="5533593"/>
            <a:ext cx="485261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どうアドバイスしますか？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脳では何が？</a:t>
            </a:r>
          </a:p>
        </p:txBody>
      </p:sp>
      <p:pic>
        <p:nvPicPr>
          <p:cNvPr id="9" name="図 8">
            <a:extLst>
              <a:ext uri="{FF2B5EF4-FFF2-40B4-BE49-F238E27FC236}">
                <a16:creationId xmlns:a16="http://schemas.microsoft.com/office/drawing/2014/main" id="{8DD8F17F-6D99-0D7D-AFA4-6E86687880FD}"/>
              </a:ext>
            </a:extLst>
          </p:cNvPr>
          <p:cNvPicPr>
            <a:picLocks noChangeAspect="1"/>
          </p:cNvPicPr>
          <p:nvPr/>
        </p:nvPicPr>
        <p:blipFill>
          <a:blip r:embed="rId4"/>
          <a:stretch>
            <a:fillRect/>
          </a:stretch>
        </p:blipFill>
        <p:spPr>
          <a:xfrm>
            <a:off x="71598" y="4967133"/>
            <a:ext cx="2004473" cy="1879194"/>
          </a:xfrm>
          <a:prstGeom prst="rect">
            <a:avLst/>
          </a:prstGeom>
        </p:spPr>
      </p:pic>
      <p:pic>
        <p:nvPicPr>
          <p:cNvPr id="11" name="図 10">
            <a:extLst>
              <a:ext uri="{FF2B5EF4-FFF2-40B4-BE49-F238E27FC236}">
                <a16:creationId xmlns:a16="http://schemas.microsoft.com/office/drawing/2014/main" id="{26C71EAB-44C3-5462-1788-405E7BBBB6EF}"/>
              </a:ext>
            </a:extLst>
          </p:cNvPr>
          <p:cNvPicPr>
            <a:picLocks noChangeAspect="1"/>
          </p:cNvPicPr>
          <p:nvPr/>
        </p:nvPicPr>
        <p:blipFill>
          <a:blip r:embed="rId5"/>
          <a:stretch>
            <a:fillRect/>
          </a:stretch>
        </p:blipFill>
        <p:spPr>
          <a:xfrm>
            <a:off x="9876914" y="5012747"/>
            <a:ext cx="2357895" cy="1902658"/>
          </a:xfrm>
          <a:prstGeom prst="rect">
            <a:avLst/>
          </a:prstGeom>
        </p:spPr>
      </p:pic>
    </p:spTree>
    <p:custDataLst>
      <p:tags r:id="rId1"/>
    </p:custDataLst>
    <p:extLst>
      <p:ext uri="{BB962C8B-B14F-4D97-AF65-F5344CB8AC3E}">
        <p14:creationId xmlns:p14="http://schemas.microsoft.com/office/powerpoint/2010/main" val="358372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ltVert">
          <a:fgClr>
            <a:schemeClr val="accent4">
              <a:lumMod val="20000"/>
              <a:lumOff val="80000"/>
            </a:schemeClr>
          </a:fgClr>
          <a:bgClr>
            <a:schemeClr val="bg1"/>
          </a:bgClr>
        </a:pattFill>
        <a:effectLst/>
      </p:bgPr>
    </p:bg>
    <p:spTree>
      <p:nvGrpSpPr>
        <p:cNvPr id="1" name="">
          <a:extLst>
            <a:ext uri="{FF2B5EF4-FFF2-40B4-BE49-F238E27FC236}">
              <a16:creationId xmlns:a16="http://schemas.microsoft.com/office/drawing/2014/main" id="{A114A3B8-0F82-9F7F-01A3-3E6F47D95E93}"/>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7095EF7-3F10-43DE-7F01-EC057B9B9F1B}"/>
              </a:ext>
            </a:extLst>
          </p:cNvPr>
          <p:cNvSpPr txBox="1"/>
          <p:nvPr/>
        </p:nvSpPr>
        <p:spPr>
          <a:xfrm>
            <a:off x="843814" y="631938"/>
            <a:ext cx="904694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dirty="0">
                <a:solidFill>
                  <a:prstClr val="black"/>
                </a:solidFill>
                <a:latin typeface="HGPｺﾞｼｯｸE" panose="020B0900000000000000" pitchFamily="50" charset="-128"/>
                <a:ea typeface="HGPｺﾞｼｯｸE" panose="020B0900000000000000" pitchFamily="50" charset="-128"/>
              </a:rPr>
              <a:t>日本でも影響が出ている。</a:t>
            </a: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3600" dirty="0">
              <a:solidFill>
                <a:prstClr val="black"/>
              </a:solidFill>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dirty="0">
                <a:solidFill>
                  <a:prstClr val="black"/>
                </a:solidFill>
                <a:latin typeface="HGPｺﾞｼｯｸE" panose="020B0900000000000000" pitchFamily="50" charset="-128"/>
                <a:ea typeface="HGPｺﾞｼｯｸE" panose="020B0900000000000000" pitchFamily="50" charset="-128"/>
              </a:rPr>
              <a:t>スマホの普及と同時に、</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600" dirty="0">
              <a:solidFill>
                <a:prstClr val="black"/>
              </a:solidFill>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highlight>
                  <a:srgbClr val="FFFF00"/>
                </a:highlight>
                <a:uLnTx/>
                <a:uFillTx/>
                <a:latin typeface="HGPｺﾞｼｯｸE" panose="020B0900000000000000" pitchFamily="50" charset="-128"/>
                <a:ea typeface="HGPｺﾞｼｯｸE" panose="020B0900000000000000" pitchFamily="50" charset="-128"/>
                <a:cs typeface="+mn-cs"/>
              </a:rPr>
              <a:t>この</a:t>
            </a:r>
            <a:r>
              <a:rPr kumimoji="1" lang="en-US" altLang="ja-JP" sz="3600" b="0" i="0" u="none" strike="noStrike" kern="1200" cap="none" spc="0" normalizeH="0" baseline="0" noProof="0" dirty="0">
                <a:ln>
                  <a:noFill/>
                </a:ln>
                <a:solidFill>
                  <a:prstClr val="black"/>
                </a:solidFill>
                <a:effectLst/>
                <a:highlight>
                  <a:srgbClr val="FFFF00"/>
                </a:highlight>
                <a:uLnTx/>
                <a:uFillTx/>
                <a:latin typeface="HGPｺﾞｼｯｸE" panose="020B0900000000000000" pitchFamily="50" charset="-128"/>
                <a:ea typeface="HGPｺﾞｼｯｸE" panose="020B0900000000000000" pitchFamily="50" charset="-128"/>
                <a:cs typeface="+mn-cs"/>
              </a:rPr>
              <a:t>10</a:t>
            </a:r>
            <a:r>
              <a:rPr kumimoji="1" lang="ja-JP" altLang="en-US" sz="3600" b="0" i="0" u="none" strike="noStrike" kern="1200" cap="none" spc="0" normalizeH="0" baseline="0" noProof="0" dirty="0">
                <a:ln>
                  <a:noFill/>
                </a:ln>
                <a:solidFill>
                  <a:prstClr val="black"/>
                </a:solidFill>
                <a:effectLst/>
                <a:highlight>
                  <a:srgbClr val="FFFF00"/>
                </a:highlight>
                <a:uLnTx/>
                <a:uFillTx/>
                <a:latin typeface="HGPｺﾞｼｯｸE" panose="020B0900000000000000" pitchFamily="50" charset="-128"/>
                <a:ea typeface="HGPｺﾞｼｯｸE" panose="020B0900000000000000" pitchFamily="50" charset="-128"/>
                <a:cs typeface="+mn-cs"/>
              </a:rPr>
              <a:t>年で小学生に</a:t>
            </a:r>
            <a:r>
              <a:rPr kumimoji="1" lang="ja-JP" altLang="en-US" sz="3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深刻な変化が・・・。</a:t>
            </a:r>
          </a:p>
        </p:txBody>
      </p:sp>
      <p:sp>
        <p:nvSpPr>
          <p:cNvPr id="2" name="四角形: 角を丸くする 1">
            <a:extLst>
              <a:ext uri="{FF2B5EF4-FFF2-40B4-BE49-F238E27FC236}">
                <a16:creationId xmlns:a16="http://schemas.microsoft.com/office/drawing/2014/main" id="{271D1A2B-CFAB-59AA-6D51-33399499B3EF}"/>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75872465"/>
      </p:ext>
    </p:extLst>
  </p:cSld>
  <p:clrMapOvr>
    <a:masterClrMapping/>
  </p:clrMapOvr>
  <mc:AlternateContent xmlns:mc="http://schemas.openxmlformats.org/markup-compatibility/2006" xmlns:p14="http://schemas.microsoft.com/office/powerpoint/2010/main">
    <mc:Choice Requires="p14">
      <p:transition spd="slow" p14:dur="2000" advTm="6483"/>
    </mc:Choice>
    <mc:Fallback xmlns="">
      <p:transition spd="slow" advTm="648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D9541-9222-E490-FBBF-A35A3C383559}"/>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8661462-281A-195A-9A23-3582AC39861E}"/>
              </a:ext>
            </a:extLst>
          </p:cNvPr>
          <p:cNvSpPr txBox="1"/>
          <p:nvPr/>
        </p:nvSpPr>
        <p:spPr>
          <a:xfrm>
            <a:off x="1125104" y="913341"/>
            <a:ext cx="9941791" cy="397031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これはまずいと思って、その日は</a:t>
            </a:r>
            <a:r>
              <a:rPr kumimoji="1" lang="ja-JP" altLang="en-US" sz="1800" b="1" i="0" u="none" strike="noStrike" kern="1200" cap="none" spc="0" normalizeH="0" baseline="0" noProof="0" dirty="0">
                <a:ln>
                  <a:noFill/>
                </a:ln>
                <a:solidFill>
                  <a:srgbClr val="E25041"/>
                </a:solidFill>
                <a:effectLst/>
                <a:uLnTx/>
                <a:uFillTx/>
                <a:latin typeface="Noto Sans JP"/>
                <a:ea typeface="游ゴシック" panose="020B0400000000000000" pitchFamily="50" charset="-128"/>
                <a:cs typeface="+mn-cs"/>
              </a:rPr>
              <a:t>まず</a:t>
            </a:r>
            <a:r>
              <a:rPr kumimoji="1" lang="en-US" altLang="ja-JP" sz="1800" b="1" i="0" u="none" strike="noStrike" kern="1200" cap="none" spc="0" normalizeH="0" baseline="0" noProof="0" dirty="0">
                <a:ln>
                  <a:noFill/>
                </a:ln>
                <a:solidFill>
                  <a:srgbClr val="E25041"/>
                </a:solidFill>
                <a:effectLst/>
                <a:uLnTx/>
                <a:uFillTx/>
                <a:latin typeface="Noto Sans JP"/>
                <a:ea typeface="游ゴシック" panose="020B0400000000000000" pitchFamily="50" charset="-128"/>
                <a:cs typeface="+mn-cs"/>
              </a:rPr>
              <a:t>Wi-Fi</a:t>
            </a:r>
            <a:r>
              <a:rPr kumimoji="1" lang="ja-JP" altLang="en-US" sz="1800" b="1" i="0" u="none" strike="noStrike" kern="1200" cap="none" spc="0" normalizeH="0" baseline="0" noProof="0" dirty="0">
                <a:ln>
                  <a:noFill/>
                </a:ln>
                <a:solidFill>
                  <a:srgbClr val="E25041"/>
                </a:solidFill>
                <a:effectLst/>
                <a:uLnTx/>
                <a:uFillTx/>
                <a:latin typeface="Noto Sans JP"/>
                <a:ea typeface="游ゴシック" panose="020B0400000000000000" pitchFamily="50" charset="-128"/>
                <a:cs typeface="+mn-cs"/>
              </a:rPr>
              <a:t>を切り強制終了</a:t>
            </a:r>
            <a:r>
              <a:rPr kumimoji="1" lang="ja-JP" altLang="en-US"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、夜、パパと三人で話した上でウチでは禁止にした。</a:t>
            </a:r>
            <a:b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b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数日は頭にきたとか、アレコレ言い返したり、逆に泣いたりしたが、次の週末にはケロっとして別の子と公園で遊ぶ約束をしていた。</a:t>
            </a:r>
            <a:r>
              <a:rPr kumimoji="1" lang="ja-JP" altLang="en-US"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a:t>
            </a:r>
            <a:r>
              <a:rPr kumimoji="1" lang="en-US" altLang="ja-JP"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N</a:t>
            </a:r>
            <a:r>
              <a:rPr kumimoji="1" lang="ja-JP" altLang="en-US"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さん</a:t>
            </a:r>
            <a:r>
              <a:rPr kumimoji="1" lang="en-US" altLang="ja-JP"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a:t>
            </a:r>
            <a:r>
              <a:rPr kumimoji="1" lang="ja-JP" altLang="en-US"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子ども・小</a:t>
            </a:r>
            <a:r>
              <a:rPr kumimoji="1" lang="en-US" altLang="ja-JP"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5</a:t>
            </a:r>
            <a:r>
              <a:rPr kumimoji="1" lang="ja-JP" altLang="en-US"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a:t>
            </a:r>
            <a:endParaRPr kumimoji="1" lang="en-US" altLang="ja-JP"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rPr>
              <a:t>可逆的な脳疲労 </a:t>
            </a:r>
            <a:r>
              <a:rPr kumimoji="1" lang="en-US" altLang="ja-JP"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rPr>
              <a:t>(ESS) </a:t>
            </a:r>
            <a:r>
              <a:rPr kumimoji="1" lang="ja-JP" altLang="en-US"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rPr>
              <a:t>だった。</a:t>
            </a:r>
            <a:endParaRPr kumimoji="1" lang="en-US" altLang="ja-JP"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rPr>
              <a:t>なぜ回復できたのか？</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444444"/>
              </a:solidFill>
              <a:effectLst/>
              <a:highlight>
                <a:srgbClr val="FFFF00"/>
              </a:highlight>
              <a:uLnTx/>
              <a:uFillTx/>
              <a:latin typeface="Noto Sans JP"/>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E43B1519-8D98-00F5-6C80-38F47B775841}"/>
              </a:ext>
            </a:extLst>
          </p:cNvPr>
          <p:cNvSpPr txBox="1"/>
          <p:nvPr/>
        </p:nvSpPr>
        <p:spPr>
          <a:xfrm>
            <a:off x="600399" y="312348"/>
            <a:ext cx="2082621" cy="523220"/>
          </a:xfrm>
          <a:prstGeom prst="rect">
            <a:avLst/>
          </a:prstGeom>
          <a:solidFill>
            <a:schemeClr val="accent6">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事例 の続き</a:t>
            </a:r>
          </a:p>
        </p:txBody>
      </p:sp>
      <p:sp>
        <p:nvSpPr>
          <p:cNvPr id="5" name="テキスト ボックス 4">
            <a:extLst>
              <a:ext uri="{FF2B5EF4-FFF2-40B4-BE49-F238E27FC236}">
                <a16:creationId xmlns:a16="http://schemas.microsoft.com/office/drawing/2014/main" id="{7B50C3AF-AF4E-FE80-4B7F-737467E18A4D}"/>
              </a:ext>
            </a:extLst>
          </p:cNvPr>
          <p:cNvSpPr txBox="1"/>
          <p:nvPr/>
        </p:nvSpPr>
        <p:spPr>
          <a:xfrm>
            <a:off x="1090276" y="4961432"/>
            <a:ext cx="3877985" cy="1200329"/>
          </a:xfrm>
          <a:prstGeom prst="rect">
            <a:avLst/>
          </a:prstGeom>
          <a:solidFill>
            <a:srgbClr val="FFDD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スマホでなくてよかった</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強制終了が簡単</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444444"/>
                </a:solidFill>
                <a:effectLst/>
                <a:uLnTx/>
                <a:uFillTx/>
                <a:latin typeface="Noto Sans JP"/>
                <a:ea typeface="游ゴシック" panose="020B0400000000000000" pitchFamily="50" charset="-128"/>
                <a:cs typeface="+mn-cs"/>
              </a:rPr>
              <a:t>Wifi</a:t>
            </a:r>
            <a:r>
              <a:rPr kumimoji="1" lang="ja-JP" altLang="en-US" sz="18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を強制終了できる</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rPr>
              <a:t>保護者はどのくらいいるだろうか。</a:t>
            </a:r>
            <a:endParaRPr kumimoji="1" lang="en-US" altLang="ja-JP" sz="1800" b="1" i="0" u="none" strike="noStrike" kern="1200" cap="none" spc="0" normalizeH="0" baseline="0" noProof="0" dirty="0">
              <a:ln>
                <a:noFill/>
              </a:ln>
              <a:solidFill>
                <a:srgbClr val="444444"/>
              </a:solidFill>
              <a:effectLst/>
              <a:uLnTx/>
              <a:uFillTx/>
              <a:latin typeface="Noto Sans JP"/>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C9961D59-F1B5-604E-0332-DE8528E7DB3D}"/>
              </a:ext>
            </a:extLst>
          </p:cNvPr>
          <p:cNvSpPr txBox="1"/>
          <p:nvPr/>
        </p:nvSpPr>
        <p:spPr>
          <a:xfrm>
            <a:off x="5758629" y="3668770"/>
            <a:ext cx="6203986" cy="2862322"/>
          </a:xfrm>
          <a:prstGeom prst="rect">
            <a:avLst/>
          </a:prstGeom>
          <a:noFill/>
          <a:ln>
            <a:solidFill>
              <a:srgbClr val="FF99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注意１</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１日１時間ゲームしているだけでは、「依存症」とはいいがたい。しかし、普段の様子がおかしくなってしまった。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highlight>
                  <a:srgbClr val="FFFFCC"/>
                </a:highlight>
                <a:uLnTx/>
                <a:uFillTx/>
                <a:latin typeface="游ゴシック" panose="020F0502020204030204"/>
                <a:ea typeface="游ゴシック" panose="020B0400000000000000" pitchFamily="50" charset="-128"/>
                <a:cs typeface="+mn-cs"/>
              </a:rPr>
              <a:t>「素因」</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が強く影響していると考えられる。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注意２</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ADHD</a:t>
            </a:r>
            <a:r>
              <a:rPr kumimoji="1" lang="ja-JP" altLang="en-US"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や、</a:t>
            </a:r>
            <a:r>
              <a:rPr kumimoji="1" lang="en-US" altLang="ja-JP"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ASD</a:t>
            </a:r>
            <a:r>
              <a:rPr kumimoji="1" lang="ja-JP" altLang="en-US"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社会的なスキルが未熟</a:t>
            </a:r>
            <a:r>
              <a:rPr kumimoji="1" lang="en-US" altLang="ja-JP"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外で遊ぶ友達がいない</a:t>
            </a:r>
            <a:r>
              <a:rPr kumimoji="1" lang="en-US" altLang="ja-JP"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だと、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「ケロッとして別の子と公園で遊ぶ約束をしていた」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游ゴシック" panose="020B0400000000000000" pitchFamily="50" charset="-128"/>
                <a:cs typeface="+mn-cs"/>
              </a:rPr>
              <a:t>という具合にはならなかった可能性がある。</a:t>
            </a:r>
            <a:endParaRPr kumimoji="1" lang="ja-JP" altLang="en-US" sz="1800" b="0" i="0" u="none" strike="noStrike" kern="1200" cap="none" spc="0" normalizeH="0" baseline="0" noProof="0" dirty="0">
              <a:ln>
                <a:noFill/>
              </a:ln>
              <a:solidFill>
                <a:prstClr val="black"/>
              </a:solidFill>
              <a:effectLst/>
              <a:highlight>
                <a:srgbClr val="FFFFCC"/>
              </a:highlight>
              <a:uLnTx/>
              <a:uFillTx/>
              <a:latin typeface="游ゴシック"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2353002852"/>
      </p:ext>
    </p:extLst>
  </p:cSld>
  <p:clrMapOvr>
    <a:masterClrMapping/>
  </p:clrMapOvr>
  <mc:AlternateContent xmlns:mc="http://schemas.openxmlformats.org/markup-compatibility/2006" xmlns:p14="http://schemas.microsoft.com/office/powerpoint/2010/main">
    <mc:Choice Requires="p14">
      <p:transition spd="slow" p14:dur="2000" advTm="49613"/>
    </mc:Choice>
    <mc:Fallback xmlns="">
      <p:transition spd="slow" advTm="496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fade">
                                      <p:cBhvr>
                                        <p:cTn id="12" dur="500"/>
                                        <p:tgtEl>
                                          <p:spTgt spid="4">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4FF24-32A2-0A06-908F-A6B51BD9AB60}"/>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8E15F29-1CE9-8BCE-226C-33D749DA5DE7}"/>
              </a:ext>
            </a:extLst>
          </p:cNvPr>
          <p:cNvSpPr txBox="1"/>
          <p:nvPr/>
        </p:nvSpPr>
        <p:spPr>
          <a:xfrm>
            <a:off x="408388" y="180652"/>
            <a:ext cx="8906434"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事例</a:t>
            </a:r>
            <a:r>
              <a:rPr kumimoji="1" lang="en-US" altLang="ja-JP"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a:t>
            </a:r>
            <a:r>
              <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歳女子</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年程前から日常生活のちょっとした困難を感じていた。</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入浴するのが億劫</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で入浴せずに就寝することや、スマホを持ち込んで入浴すると中々風呂から出られないことがあった。</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また自分が何をしたいかがわからず、</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好きなゲームやドラマも以前ほど楽しく感じず、特に生きている意味もない</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と感じていた。また食事にも満足できず過食をすることが多かった。</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B4504728-E12B-A8D5-6E77-1A04F1236067}"/>
              </a:ext>
            </a:extLst>
          </p:cNvPr>
          <p:cNvPicPr>
            <a:picLocks noChangeAspect="1"/>
          </p:cNvPicPr>
          <p:nvPr/>
        </p:nvPicPr>
        <p:blipFill>
          <a:blip r:embed="rId3"/>
          <a:stretch>
            <a:fillRect/>
          </a:stretch>
        </p:blipFill>
        <p:spPr>
          <a:xfrm>
            <a:off x="7880991" y="4442600"/>
            <a:ext cx="3744953" cy="1769069"/>
          </a:xfrm>
          <a:prstGeom prst="rect">
            <a:avLst/>
          </a:prstGeom>
        </p:spPr>
      </p:pic>
      <p:sp>
        <p:nvSpPr>
          <p:cNvPr id="7" name="テキスト ボックス 6">
            <a:extLst>
              <a:ext uri="{FF2B5EF4-FFF2-40B4-BE49-F238E27FC236}">
                <a16:creationId xmlns:a16="http://schemas.microsoft.com/office/drawing/2014/main" id="{19972496-35AB-2ABA-9FEA-2410A6EDD6BC}"/>
              </a:ext>
            </a:extLst>
          </p:cNvPr>
          <p:cNvSpPr txBox="1"/>
          <p:nvPr/>
        </p:nvSpPr>
        <p:spPr>
          <a:xfrm>
            <a:off x="479409" y="4833694"/>
            <a:ext cx="6094576"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そこでスクリーン断ち</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使用時間を減少</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することを決め、空き時間に</a:t>
            </a:r>
            <a:r>
              <a:rPr kumimoji="1" lang="ja-JP" altLang="en-US" sz="1800" b="0" i="0" u="none" strike="noStrike" kern="1200" cap="none" spc="0" normalizeH="0" baseline="0" noProof="0" dirty="0">
                <a:ln>
                  <a:noFill/>
                </a:ln>
                <a:solidFill>
                  <a:prstClr val="black"/>
                </a:solidFill>
                <a:effectLst/>
                <a:highlight>
                  <a:srgbClr val="FFDDFB"/>
                </a:highlight>
                <a:uLnTx/>
                <a:uFillTx/>
                <a:latin typeface="Calibri"/>
                <a:ea typeface="ＭＳ Ｐゴシック" panose="020B0600070205080204" pitchFamily="50" charset="-128"/>
                <a:cs typeface="+mn-cs"/>
              </a:rPr>
              <a:t>そのような動画を見ないように読書など別のことをして</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過ごした。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その後</a:t>
            </a:r>
            <a:r>
              <a:rPr kumimoji="1" lang="en-US" altLang="ja-JP"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週間程度でゲームやドラマを</a:t>
            </a:r>
            <a:r>
              <a:rPr kumimoji="1" lang="ja-JP" altLang="en-US" sz="1800" b="0" i="0" u="none" strike="noStrike" kern="1200" cap="none" spc="0" normalizeH="0" baseline="0" noProof="0" dirty="0">
                <a:ln>
                  <a:noFill/>
                </a:ln>
                <a:solidFill>
                  <a:srgbClr val="FF0000"/>
                </a:solidFill>
                <a:effectLst/>
                <a:highlight>
                  <a:srgbClr val="FFFF00"/>
                </a:highlight>
                <a:uLnTx/>
                <a:uFillTx/>
                <a:latin typeface="Calibri"/>
                <a:ea typeface="ＭＳ Ｐゴシック" panose="020B0600070205080204" pitchFamily="50" charset="-128"/>
                <a:cs typeface="+mn-cs"/>
              </a:rPr>
              <a:t>楽しめるようになった</a:t>
            </a:r>
            <a:r>
              <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。また毎日就寝前の</a:t>
            </a:r>
            <a:r>
              <a:rPr kumimoji="1" lang="ja-JP" altLang="en-US" sz="1800" b="0" i="0" u="none" strike="noStrike" kern="1200" cap="none" spc="0" normalizeH="0" baseline="0" noProof="0" dirty="0">
                <a:ln>
                  <a:noFill/>
                </a:ln>
                <a:solidFill>
                  <a:srgbClr val="FF0000"/>
                </a:solidFill>
                <a:effectLst/>
                <a:highlight>
                  <a:srgbClr val="FFFF00"/>
                </a:highlight>
                <a:uLnTx/>
                <a:uFillTx/>
                <a:latin typeface="Calibri"/>
                <a:ea typeface="ＭＳ Ｐゴシック" panose="020B0600070205080204" pitchFamily="50" charset="-128"/>
                <a:cs typeface="+mn-cs"/>
              </a:rPr>
              <a:t>入浴が可能</a:t>
            </a:r>
            <a:r>
              <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となり、過食の回数も減った。</a:t>
            </a:r>
          </a:p>
        </p:txBody>
      </p:sp>
      <p:sp>
        <p:nvSpPr>
          <p:cNvPr id="2" name="テキスト ボックス 1">
            <a:extLst>
              <a:ext uri="{FF2B5EF4-FFF2-40B4-BE49-F238E27FC236}">
                <a16:creationId xmlns:a16="http://schemas.microsoft.com/office/drawing/2014/main" id="{FD0A40D4-29EC-C8B4-3714-790309ECE3EA}"/>
              </a:ext>
            </a:extLst>
          </p:cNvPr>
          <p:cNvSpPr txBox="1"/>
          <p:nvPr/>
        </p:nvSpPr>
        <p:spPr>
          <a:xfrm>
            <a:off x="7931234" y="6211669"/>
            <a:ext cx="34491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622AE"/>
                </a:solidFill>
                <a:effectLst/>
                <a:uLnTx/>
                <a:uFillTx/>
                <a:latin typeface="HGPｺﾞｼｯｸE" panose="020B0900000000000000" pitchFamily="50" charset="-128"/>
                <a:ea typeface="HGPｺﾞｼｯｸE" panose="020B0900000000000000" pitchFamily="50" charset="-128"/>
                <a:cs typeface="+mn-cs"/>
              </a:rPr>
              <a:t>お風呂キャンセル界隈？</a:t>
            </a:r>
            <a:endParaRPr kumimoji="1" lang="en-US" altLang="ja-JP" sz="2000" b="1" i="0" u="none" strike="noStrike" kern="1200" cap="none" spc="0" normalizeH="0" baseline="0" noProof="0" dirty="0">
              <a:ln>
                <a:noFill/>
              </a:ln>
              <a:solidFill>
                <a:srgbClr val="E622AE"/>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ご飯キャンセル</a:t>
            </a:r>
            <a:r>
              <a:rPr kumimoji="1" lang="en-US" altLang="ja-JP" sz="1600" b="1"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仕事キャンセルへ？</a:t>
            </a:r>
            <a:endParaRPr kumimoji="1" lang="ja-JP" altLang="en-US" sz="2400" b="1"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grpSp>
        <p:nvGrpSpPr>
          <p:cNvPr id="10" name="グループ化 9">
            <a:extLst>
              <a:ext uri="{FF2B5EF4-FFF2-40B4-BE49-F238E27FC236}">
                <a16:creationId xmlns:a16="http://schemas.microsoft.com/office/drawing/2014/main" id="{F53FC510-C85D-78F5-D80A-7B846219890F}"/>
              </a:ext>
            </a:extLst>
          </p:cNvPr>
          <p:cNvGrpSpPr/>
          <p:nvPr/>
        </p:nvGrpSpPr>
        <p:grpSpPr>
          <a:xfrm>
            <a:off x="9475599" y="1071773"/>
            <a:ext cx="2559222" cy="1360487"/>
            <a:chOff x="9475599" y="1071773"/>
            <a:chExt cx="2559222" cy="1360487"/>
          </a:xfrm>
        </p:grpSpPr>
        <p:sp>
          <p:nvSpPr>
            <p:cNvPr id="3" name="直角三角形 2">
              <a:extLst>
                <a:ext uri="{FF2B5EF4-FFF2-40B4-BE49-F238E27FC236}">
                  <a16:creationId xmlns:a16="http://schemas.microsoft.com/office/drawing/2014/main" id="{6A5F3C78-5AAC-806F-A572-1FA107AECC60}"/>
                </a:ext>
              </a:extLst>
            </p:cNvPr>
            <p:cNvSpPr/>
            <p:nvPr/>
          </p:nvSpPr>
          <p:spPr>
            <a:xfrm rot="16200000">
              <a:off x="10146894" y="544333"/>
              <a:ext cx="1216632" cy="2559222"/>
            </a:xfrm>
            <a:prstGeom prst="rtTriangle">
              <a:avLst/>
            </a:prstGeom>
            <a:gradFill flip="none" rotWithShape="1">
              <a:gsLst>
                <a:gs pos="0">
                  <a:srgbClr val="7030A0"/>
                </a:gs>
                <a:gs pos="56000">
                  <a:schemeClr val="accent1">
                    <a:lumMod val="30000"/>
                    <a:lumOff val="7000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1D8437B3-DA00-B89F-EF54-A0B887631ACB}"/>
                </a:ext>
              </a:extLst>
            </p:cNvPr>
            <p:cNvSpPr txBox="1"/>
            <p:nvPr/>
          </p:nvSpPr>
          <p:spPr>
            <a:xfrm>
              <a:off x="11171653" y="1071773"/>
              <a:ext cx="793102" cy="369332"/>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TikTok</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43633DC9-1515-02E7-A0B2-715398631DEB}"/>
                </a:ext>
              </a:extLst>
            </p:cNvPr>
            <p:cNvSpPr txBox="1"/>
            <p:nvPr/>
          </p:nvSpPr>
          <p:spPr>
            <a:xfrm>
              <a:off x="10259368" y="1655296"/>
              <a:ext cx="1366576" cy="307777"/>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ゲーム</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ドラマ</a:t>
              </a:r>
            </a:p>
          </p:txBody>
        </p:sp>
      </p:grpSp>
      <p:sp>
        <p:nvSpPr>
          <p:cNvPr id="8" name="テキスト ボックス 7">
            <a:extLst>
              <a:ext uri="{FF2B5EF4-FFF2-40B4-BE49-F238E27FC236}">
                <a16:creationId xmlns:a16="http://schemas.microsoft.com/office/drawing/2014/main" id="{B8113A08-CC26-85F4-093F-7E9D2B9FAAB9}"/>
              </a:ext>
            </a:extLst>
          </p:cNvPr>
          <p:cNvSpPr txBox="1"/>
          <p:nvPr/>
        </p:nvSpPr>
        <p:spPr>
          <a:xfrm>
            <a:off x="408387" y="2581309"/>
            <a:ext cx="873561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合宿研修に参加するための課題である</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ESS</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についての論文を読み、空いている時間を</a:t>
            </a:r>
            <a:r>
              <a:rPr kumimoji="1" lang="en-US" altLang="ja-JP" sz="1800" b="1" i="0" u="none" strike="noStrike" kern="1200" cap="none" spc="0" normalizeH="0" baseline="0" noProof="0" dirty="0">
                <a:ln>
                  <a:noFill/>
                </a:ln>
                <a:solidFill>
                  <a:srgbClr val="FF0000"/>
                </a:solidFill>
                <a:effectLst/>
                <a:highlight>
                  <a:srgbClr val="FFFF00"/>
                </a:highlight>
                <a:uLnTx/>
                <a:uFillTx/>
                <a:latin typeface="Calibri"/>
                <a:ea typeface="ＭＳ Ｐゴシック" panose="020B0600070205080204" pitchFamily="50" charset="-128"/>
                <a:cs typeface="+mn-cs"/>
              </a:rPr>
              <a:t>TikTok</a:t>
            </a:r>
            <a:r>
              <a:rPr kumimoji="1" lang="ja-JP" altLang="en-US" sz="1800" b="1" i="0" u="none" strike="noStrike" kern="1200" cap="none" spc="0" normalizeH="0" baseline="0" noProof="0" dirty="0">
                <a:ln>
                  <a:noFill/>
                </a:ln>
                <a:solidFill>
                  <a:srgbClr val="FF0000"/>
                </a:solidFill>
                <a:effectLst/>
                <a:highlight>
                  <a:srgbClr val="FFFF00"/>
                </a:highlight>
                <a:uLnTx/>
                <a:uFillTx/>
                <a:latin typeface="Calibri"/>
                <a:ea typeface="ＭＳ Ｐゴシック" panose="020B0600070205080204" pitchFamily="50" charset="-128"/>
                <a:cs typeface="+mn-cs"/>
              </a:rPr>
              <a:t>や</a:t>
            </a:r>
            <a:r>
              <a:rPr kumimoji="1" lang="en-US" altLang="ja-JP" sz="1800" b="1" i="0" u="none" strike="noStrike" kern="1200" cap="none" spc="0" normalizeH="0" baseline="0" noProof="0" dirty="0">
                <a:ln>
                  <a:noFill/>
                </a:ln>
                <a:solidFill>
                  <a:srgbClr val="FF0000"/>
                </a:solidFill>
                <a:effectLst/>
                <a:highlight>
                  <a:srgbClr val="FFFF00"/>
                </a:highlight>
                <a:uLnTx/>
                <a:uFillTx/>
                <a:latin typeface="Calibri"/>
                <a:ea typeface="ＭＳ Ｐゴシック" panose="020B0600070205080204" pitchFamily="50" charset="-128"/>
                <a:cs typeface="+mn-cs"/>
              </a:rPr>
              <a:t>YouTube</a:t>
            </a:r>
            <a:r>
              <a:rPr kumimoji="1" lang="ja-JP" altLang="en-US" sz="1800" b="1" i="0" u="none" strike="noStrike" kern="1200" cap="none" spc="0" normalizeH="0" baseline="0" noProof="0" dirty="0">
                <a:ln>
                  <a:noFill/>
                </a:ln>
                <a:solidFill>
                  <a:srgbClr val="FF0000"/>
                </a:solidFill>
                <a:effectLst/>
                <a:highlight>
                  <a:srgbClr val="FFFF00"/>
                </a:highlight>
                <a:uLnTx/>
                <a:uFillTx/>
                <a:latin typeface="Calibri"/>
                <a:ea typeface="ＭＳ Ｐゴシック" panose="020B0600070205080204" pitchFamily="50" charset="-128"/>
                <a:cs typeface="+mn-cs"/>
              </a:rPr>
              <a:t>のショート動画</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に費やすことが多かったため、自身の疲労は</a:t>
            </a:r>
            <a:r>
              <a:rPr kumimoji="1" lang="ja-JP" altLang="en-US" sz="1800" b="0" i="0" u="none" strike="noStrike" kern="1200" cap="none" spc="0" normalizeH="0" baseline="0" noProof="0" dirty="0">
                <a:ln>
                  <a:noFill/>
                </a:ln>
                <a:solidFill>
                  <a:srgbClr val="0070C0"/>
                </a:solidFill>
                <a:effectLst/>
                <a:uLnTx/>
                <a:uFillTx/>
                <a:latin typeface="Calibri"/>
                <a:ea typeface="ＭＳ Ｐゴシック" panose="020B0600070205080204" pitchFamily="50" charset="-128"/>
                <a:cs typeface="+mn-cs"/>
              </a:rPr>
              <a:t>スクリーンによる脳疲労</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ではないかと考えた。</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また禁煙についての動画を視聴し、自身の興味の減退が自分の好みにソートされた短い動画によってより</a:t>
            </a:r>
            <a:r>
              <a:rPr kumimoji="1" lang="ja-JP" altLang="en-US" sz="1800" b="0" i="0" u="none" strike="noStrike" kern="1200" cap="none" spc="0" normalizeH="0" baseline="0" noProof="0" dirty="0">
                <a:ln>
                  <a:noFill/>
                </a:ln>
                <a:solidFill>
                  <a:srgbClr val="0070C0"/>
                </a:solidFill>
                <a:effectLst/>
                <a:highlight>
                  <a:srgbClr val="FFDDFB"/>
                </a:highlight>
                <a:uLnTx/>
                <a:uFillTx/>
                <a:latin typeface="Calibri"/>
                <a:ea typeface="ＭＳ Ｐゴシック" panose="020B0600070205080204" pitchFamily="50" charset="-128"/>
                <a:cs typeface="+mn-cs"/>
              </a:rPr>
              <a:t>強い刺激でしかドーパミンが出なくなってしまった</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結果なのではないかと考えた。</a:t>
            </a:r>
            <a:endParaRPr kumimoji="1" lang="ja-JP" alt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2343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D974-E389-772C-88EC-7D803282140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F6BE19-AD75-A30B-7A3A-4B80FF1BE4B4}"/>
              </a:ext>
            </a:extLst>
          </p:cNvPr>
          <p:cNvSpPr txBox="1"/>
          <p:nvPr/>
        </p:nvSpPr>
        <p:spPr>
          <a:xfrm>
            <a:off x="1074198" y="1278383"/>
            <a:ext cx="87533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000000"/>
                </a:solidFill>
                <a:effectLst/>
                <a:uLnTx/>
                <a:uFillTx/>
                <a:latin typeface="Arial"/>
                <a:ea typeface="ＭＳ Ｐゴシック"/>
                <a:cs typeface="+mn-cs"/>
              </a:rPr>
              <a:t>事例　＆　</a:t>
            </a:r>
            <a:r>
              <a:rPr kumimoji="1" lang="ja-JP" altLang="en-US" sz="4000" b="0" i="0" u="none" strike="noStrike" kern="1200" cap="none" spc="0" normalizeH="0" baseline="0" noProof="0" dirty="0">
                <a:ln>
                  <a:noFill/>
                </a:ln>
                <a:solidFill>
                  <a:srgbClr val="FF0000"/>
                </a:solidFill>
                <a:effectLst/>
                <a:highlight>
                  <a:srgbClr val="CCECFF"/>
                </a:highlight>
                <a:uLnTx/>
                <a:uFillTx/>
                <a:latin typeface="Arial"/>
                <a:ea typeface="ＭＳ Ｐゴシック"/>
                <a:cs typeface="+mn-cs"/>
              </a:rPr>
              <a:t>確認クイズ</a:t>
            </a:r>
          </a:p>
        </p:txBody>
      </p:sp>
    </p:spTree>
    <p:extLst>
      <p:ext uri="{BB962C8B-B14F-4D97-AF65-F5344CB8AC3E}">
        <p14:creationId xmlns:p14="http://schemas.microsoft.com/office/powerpoint/2010/main" val="3219495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19436-00B5-919D-4001-44F1E07D9C46}"/>
            </a:ext>
          </a:extLst>
        </p:cNvPr>
        <p:cNvGrpSpPr/>
        <p:nvPr/>
      </p:nvGrpSpPr>
      <p:grpSpPr>
        <a:xfrm>
          <a:off x="0" y="0"/>
          <a:ext cx="0" cy="0"/>
          <a:chOff x="0" y="0"/>
          <a:chExt cx="0" cy="0"/>
        </a:xfrm>
      </p:grpSpPr>
      <p:sp>
        <p:nvSpPr>
          <p:cNvPr id="3" name="字幕 2">
            <a:extLst>
              <a:ext uri="{FF2B5EF4-FFF2-40B4-BE49-F238E27FC236}">
                <a16:creationId xmlns:a16="http://schemas.microsoft.com/office/drawing/2014/main" id="{BC48B544-0288-14E5-B12D-5DDB8A8E26C3}"/>
              </a:ext>
            </a:extLst>
          </p:cNvPr>
          <p:cNvSpPr>
            <a:spLocks noGrp="1"/>
          </p:cNvSpPr>
          <p:nvPr>
            <p:ph type="subTitle" idx="1"/>
          </p:nvPr>
        </p:nvSpPr>
        <p:spPr>
          <a:xfrm>
            <a:off x="98789" y="317810"/>
            <a:ext cx="11972119" cy="6317165"/>
          </a:xfrm>
        </p:spPr>
        <p:txBody>
          <a:bodyPr>
            <a:noAutofit/>
          </a:bodyPr>
          <a:lstStyle/>
          <a:p>
            <a:pPr algn="l"/>
            <a:r>
              <a:rPr lang="en-US" altLang="ja-JP" dirty="0">
                <a:highlight>
                  <a:srgbClr val="FFFF00"/>
                </a:highlight>
                <a:latin typeface="HGPｺﾞｼｯｸM" panose="020B0600000000000000" pitchFamily="50" charset="-128"/>
                <a:ea typeface="HGPｺﾞｼｯｸM" panose="020B0600000000000000" pitchFamily="50" charset="-128"/>
              </a:rPr>
              <a:t>Q</a:t>
            </a:r>
            <a:r>
              <a:rPr lang="ja-JP" altLang="en-US" dirty="0">
                <a:highlight>
                  <a:srgbClr val="FFFF00"/>
                </a:highlight>
                <a:latin typeface="HGPｺﾞｼｯｸM" panose="020B0600000000000000" pitchFamily="50" charset="-128"/>
                <a:ea typeface="HGPｺﾞｼｯｸM" panose="020B0600000000000000" pitchFamily="50" charset="-128"/>
              </a:rPr>
              <a:t>： 海外でスマホをわざわざ規制する法律が増えている意味は？</a:t>
            </a:r>
          </a:p>
          <a:p>
            <a:pPr algn="l"/>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オーストラリアでは、</a:t>
            </a:r>
            <a:r>
              <a:rPr kumimoji="1" lang="en-US" altLang="ja-JP" dirty="0">
                <a:latin typeface="HGPｺﾞｼｯｸM" panose="020B0600000000000000" pitchFamily="50" charset="-128"/>
                <a:ea typeface="HGPｺﾞｼｯｸM" panose="020B0600000000000000" pitchFamily="50" charset="-128"/>
              </a:rPr>
              <a:t>16</a:t>
            </a:r>
            <a:r>
              <a:rPr kumimoji="1" lang="ja-JP" altLang="en-US" dirty="0">
                <a:latin typeface="HGPｺﾞｼｯｸM" panose="020B0600000000000000" pitchFamily="50" charset="-128"/>
                <a:ea typeface="HGPｺﾞｼｯｸM" panose="020B0600000000000000" pitchFamily="50" charset="-128"/>
              </a:rPr>
              <a:t>歳未満の</a:t>
            </a:r>
            <a:r>
              <a:rPr kumimoji="1" lang="en-US" altLang="ja-JP" dirty="0">
                <a:latin typeface="HGPｺﾞｼｯｸM" panose="020B0600000000000000" pitchFamily="50" charset="-128"/>
                <a:ea typeface="HGPｺﾞｼｯｸM" panose="020B0600000000000000" pitchFamily="50" charset="-128"/>
              </a:rPr>
              <a:t>SNS</a:t>
            </a:r>
            <a:r>
              <a:rPr kumimoji="1" lang="ja-JP" altLang="en-US" dirty="0">
                <a:latin typeface="HGPｺﾞｼｯｸM" panose="020B0600000000000000" pitchFamily="50" charset="-128"/>
                <a:ea typeface="HGPｺﾞｼｯｸM" panose="020B0600000000000000" pitchFamily="50" charset="-128"/>
              </a:rPr>
              <a:t>と</a:t>
            </a:r>
            <a:r>
              <a:rPr kumimoji="1" lang="en-US" altLang="ja-JP" dirty="0">
                <a:highlight>
                  <a:srgbClr val="FFC5F3"/>
                </a:highlight>
                <a:latin typeface="HGPｺﾞｼｯｸM" panose="020B0600000000000000" pitchFamily="50" charset="-128"/>
                <a:ea typeface="HGPｺﾞｼｯｸM" panose="020B0600000000000000" pitchFamily="50" charset="-128"/>
              </a:rPr>
              <a:t>(</a:t>
            </a:r>
            <a:r>
              <a:rPr kumimoji="1" lang="ja-JP" altLang="en-US" dirty="0">
                <a:highlight>
                  <a:srgbClr val="FFC5F3"/>
                </a:highlight>
                <a:latin typeface="HGPｺﾞｼｯｸM" panose="020B0600000000000000" pitchFamily="50" charset="-128"/>
                <a:ea typeface="HGPｺﾞｼｯｸM" panose="020B0600000000000000" pitchFamily="50" charset="-128"/>
              </a:rPr>
              <a:t>　</a:t>
            </a:r>
            <a:r>
              <a:rPr kumimoji="1" lang="en-US" altLang="ja-JP" dirty="0">
                <a:highlight>
                  <a:srgbClr val="FFC5F3"/>
                </a:highlight>
                <a:latin typeface="HGPｺﾞｼｯｸM" panose="020B0600000000000000" pitchFamily="50" charset="-128"/>
                <a:ea typeface="HGPｺﾞｼｯｸM" panose="020B0600000000000000" pitchFamily="50" charset="-128"/>
              </a:rPr>
              <a:t>a.</a:t>
            </a:r>
            <a:r>
              <a:rPr kumimoji="1" lang="ja-JP" altLang="en-US" dirty="0">
                <a:highlight>
                  <a:srgbClr val="FFC5F3"/>
                </a:highlight>
                <a:latin typeface="HGPｺﾞｼｯｸM" panose="020B0600000000000000" pitchFamily="50" charset="-128"/>
                <a:ea typeface="HGPｺﾞｼｯｸM" panose="020B0600000000000000" pitchFamily="50" charset="-128"/>
              </a:rPr>
              <a:t>　</a:t>
            </a:r>
            <a:r>
              <a:rPr kumimoji="1" lang="en-US" altLang="ja-JP" dirty="0">
                <a:highlight>
                  <a:srgbClr val="FFC5F3"/>
                </a:highlight>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の使用を禁止する法律が成立した。</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これは、子どもの安全や脳の成長を守るには、家庭でルールを作ったり、</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学校でリテラシー教育を行うなどだけでは</a:t>
            </a:r>
            <a:r>
              <a:rPr kumimoji="1" lang="en-US" altLang="ja-JP" dirty="0">
                <a:highlight>
                  <a:srgbClr val="FFC5F3"/>
                </a:highlight>
                <a:latin typeface="HGPｺﾞｼｯｸM" panose="020B0600000000000000" pitchFamily="50" charset="-128"/>
                <a:ea typeface="HGPｺﾞｼｯｸM" panose="020B0600000000000000" pitchFamily="50" charset="-128"/>
              </a:rPr>
              <a:t>(</a:t>
            </a:r>
            <a:r>
              <a:rPr kumimoji="1" lang="ja-JP" altLang="en-US" dirty="0">
                <a:highlight>
                  <a:srgbClr val="FFC5F3"/>
                </a:highlight>
                <a:latin typeface="HGPｺﾞｼｯｸM" panose="020B0600000000000000" pitchFamily="50" charset="-128"/>
                <a:ea typeface="HGPｺﾞｼｯｸM" panose="020B0600000000000000" pitchFamily="50" charset="-128"/>
              </a:rPr>
              <a:t>　</a:t>
            </a:r>
            <a:r>
              <a:rPr kumimoji="1" lang="en-US" altLang="ja-JP" dirty="0">
                <a:highlight>
                  <a:srgbClr val="FFC5F3"/>
                </a:highlight>
                <a:latin typeface="HGPｺﾞｼｯｸM" panose="020B0600000000000000" pitchFamily="50" charset="-128"/>
                <a:ea typeface="HGPｺﾞｼｯｸM" panose="020B0600000000000000" pitchFamily="50" charset="-128"/>
              </a:rPr>
              <a:t>b.</a:t>
            </a:r>
            <a:r>
              <a:rPr lang="ja-JP" altLang="en-US" dirty="0">
                <a:highlight>
                  <a:srgbClr val="FFC5F3"/>
                </a:highlight>
                <a:latin typeface="HGPｺﾞｼｯｸM" panose="020B0600000000000000" pitchFamily="50" charset="-128"/>
                <a:ea typeface="HGPｺﾞｼｯｸM" panose="020B0600000000000000" pitchFamily="50" charset="-128"/>
              </a:rPr>
              <a:t>　</a:t>
            </a:r>
            <a:r>
              <a:rPr kumimoji="1" lang="en-US" altLang="ja-JP" dirty="0">
                <a:highlight>
                  <a:srgbClr val="FFC5F3"/>
                </a:highlight>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である、と国が認めたことを示す。</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多くの保護者は歓迎している。</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これらの使用をめぐり親子の対立が絶えなかったからである。</a:t>
            </a:r>
            <a:endParaRPr kumimoji="1" lang="en-US" altLang="ja-JP" dirty="0">
              <a:latin typeface="HGPｺﾞｼｯｸM" panose="020B0600000000000000" pitchFamily="50" charset="-128"/>
              <a:ea typeface="HGPｺﾞｼｯｸM" panose="020B0600000000000000" pitchFamily="50" charset="-128"/>
            </a:endParaRPr>
          </a:p>
          <a:p>
            <a:pPr algn="l"/>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スウェーデン・フィンランド</a:t>
            </a:r>
            <a:r>
              <a:rPr lang="ja-JP" altLang="en-US" dirty="0">
                <a:latin typeface="HGPｺﾞｼｯｸM" panose="020B0600000000000000" pitchFamily="50" charset="-128"/>
                <a:ea typeface="HGPｺﾞｼｯｸM" panose="020B0600000000000000" pitchFamily="50" charset="-128"/>
              </a:rPr>
              <a:t>など</a:t>
            </a:r>
            <a:r>
              <a:rPr kumimoji="1" lang="ja-JP" altLang="en-US" dirty="0">
                <a:latin typeface="HGPｺﾞｼｯｸM" panose="020B0600000000000000" pitchFamily="50" charset="-128"/>
                <a:ea typeface="HGPｺﾞｼｯｸM" panose="020B0600000000000000" pitchFamily="50" charset="-128"/>
              </a:rPr>
              <a:t>では、タブレットの教科書から紙に戻す動きが始まった。</a:t>
            </a:r>
          </a:p>
          <a:p>
            <a:pPr algn="l"/>
            <a:r>
              <a:rPr kumimoji="1" lang="ja-JP" altLang="en-US" dirty="0">
                <a:latin typeface="HGPｺﾞｼｯｸM" panose="020B0600000000000000" pitchFamily="50" charset="-128"/>
                <a:ea typeface="HGPｺﾞｼｯｸM" panose="020B0600000000000000" pitchFamily="50" charset="-128"/>
              </a:rPr>
              <a:t>公共教育に用いられるという、最も</a:t>
            </a:r>
            <a:r>
              <a:rPr kumimoji="1" lang="en-US" altLang="ja-JP" dirty="0">
                <a:highlight>
                  <a:srgbClr val="00FFFF"/>
                </a:highlight>
                <a:latin typeface="HGPｺﾞｼｯｸM" panose="020B0600000000000000" pitchFamily="50" charset="-128"/>
                <a:ea typeface="HGPｺﾞｼｯｸM" panose="020B0600000000000000" pitchFamily="50" charset="-128"/>
              </a:rPr>
              <a:t>(</a:t>
            </a:r>
            <a:r>
              <a:rPr lang="ja-JP" altLang="en-US" dirty="0">
                <a:highlight>
                  <a:srgbClr val="00FFFF"/>
                </a:highlight>
                <a:latin typeface="HGPｺﾞｼｯｸM" panose="020B0600000000000000" pitchFamily="50" charset="-128"/>
                <a:ea typeface="HGPｺﾞｼｯｸM" panose="020B0600000000000000" pitchFamily="50" charset="-128"/>
              </a:rPr>
              <a:t>　</a:t>
            </a:r>
            <a:r>
              <a:rPr kumimoji="1" lang="en-US" altLang="ja-JP" dirty="0">
                <a:highlight>
                  <a:srgbClr val="00FFFF"/>
                </a:highlight>
                <a:latin typeface="HGPｺﾞｼｯｸM" panose="020B0600000000000000" pitchFamily="50" charset="-128"/>
                <a:ea typeface="HGPｺﾞｼｯｸM" panose="020B0600000000000000" pitchFamily="50" charset="-128"/>
              </a:rPr>
              <a:t>c.</a:t>
            </a:r>
            <a:r>
              <a:rPr kumimoji="1" lang="ja-JP" altLang="en-US" dirty="0">
                <a:highlight>
                  <a:srgbClr val="00FFFF"/>
                </a:highlight>
                <a:latin typeface="HGPｺﾞｼｯｸM" panose="020B0600000000000000" pitchFamily="50" charset="-128"/>
                <a:ea typeface="HGPｺﾞｼｯｸM" panose="020B0600000000000000" pitchFamily="50" charset="-128"/>
              </a:rPr>
              <a:t>　</a:t>
            </a:r>
            <a:r>
              <a:rPr kumimoji="1" lang="en-US" altLang="ja-JP" dirty="0">
                <a:highlight>
                  <a:srgbClr val="00FFFF"/>
                </a:highlight>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で有益であるはずの教育用タブレットであっても、</a:t>
            </a:r>
          </a:p>
          <a:p>
            <a:pPr algn="l"/>
            <a:r>
              <a:rPr lang="ja-JP" altLang="en-US" dirty="0">
                <a:latin typeface="HGPｺﾞｼｯｸM" panose="020B0600000000000000" pitchFamily="50" charset="-128"/>
                <a:ea typeface="HGPｺﾞｼｯｸM" panose="020B0600000000000000" pitchFamily="50" charset="-128"/>
              </a:rPr>
              <a:t>教員が「適正な使用」の教育を試みても、</a:t>
            </a:r>
            <a:r>
              <a:rPr kumimoji="1" lang="ja-JP" altLang="en-US" dirty="0">
                <a:latin typeface="HGPｺﾞｼｯｸM" panose="020B0600000000000000" pitchFamily="50" charset="-128"/>
                <a:ea typeface="HGPｺﾞｼｯｸM" panose="020B0600000000000000" pitchFamily="50" charset="-128"/>
              </a:rPr>
              <a:t>成績が下がるばかりか</a:t>
            </a:r>
            <a:r>
              <a:rPr lang="ja-JP" altLang="en-US" dirty="0">
                <a:latin typeface="HGPｺﾞｼｯｸM" panose="020B0600000000000000" pitchFamily="50" charset="-128"/>
                <a:ea typeface="HGPｺﾞｼｯｸM" panose="020B0600000000000000" pitchFamily="50" charset="-128"/>
              </a:rPr>
              <a:t>精神病や障害が増える</a:t>
            </a:r>
            <a:r>
              <a:rPr kumimoji="1" lang="ja-JP" altLang="en-US" dirty="0">
                <a:latin typeface="HGPｺﾞｼｯｸM" panose="020B0600000000000000" pitchFamily="50" charset="-128"/>
                <a:ea typeface="HGPｺﾞｼｯｸM" panose="020B0600000000000000" pitchFamily="50" charset="-128"/>
              </a:rPr>
              <a:t>と判明したからである。</a:t>
            </a:r>
          </a:p>
          <a:p>
            <a:pPr algn="l"/>
            <a:r>
              <a:rPr kumimoji="1" lang="ja-JP" altLang="en-US" dirty="0">
                <a:latin typeface="HGPｺﾞｼｯｸM" panose="020B0600000000000000" pitchFamily="50" charset="-128"/>
                <a:ea typeface="HGPｺﾞｼｯｸM" panose="020B0600000000000000" pitchFamily="50" charset="-128"/>
              </a:rPr>
              <a:t>自動車で言えば</a:t>
            </a:r>
            <a:r>
              <a:rPr kumimoji="1" lang="en-US" altLang="ja-JP" dirty="0">
                <a:highlight>
                  <a:srgbClr val="00FFFF"/>
                </a:highlight>
                <a:latin typeface="HGPｺﾞｼｯｸM" panose="020B0600000000000000" pitchFamily="50" charset="-128"/>
                <a:ea typeface="HGPｺﾞｼｯｸM" panose="020B0600000000000000" pitchFamily="50" charset="-128"/>
              </a:rPr>
              <a:t>(</a:t>
            </a:r>
            <a:r>
              <a:rPr kumimoji="1" lang="ja-JP" altLang="en-US" dirty="0">
                <a:highlight>
                  <a:srgbClr val="00FFFF"/>
                </a:highlight>
                <a:latin typeface="HGPｺﾞｼｯｸM" panose="020B0600000000000000" pitchFamily="50" charset="-128"/>
                <a:ea typeface="HGPｺﾞｼｯｸM" panose="020B0600000000000000" pitchFamily="50" charset="-128"/>
              </a:rPr>
              <a:t>　</a:t>
            </a:r>
            <a:r>
              <a:rPr kumimoji="1" lang="en-US" altLang="ja-JP" dirty="0">
                <a:highlight>
                  <a:srgbClr val="00FFFF"/>
                </a:highlight>
                <a:latin typeface="HGPｺﾞｼｯｸM" panose="020B0600000000000000" pitchFamily="50" charset="-128"/>
                <a:ea typeface="HGPｺﾞｼｯｸM" panose="020B0600000000000000" pitchFamily="50" charset="-128"/>
              </a:rPr>
              <a:t>d.</a:t>
            </a:r>
            <a:r>
              <a:rPr kumimoji="1" lang="ja-JP" altLang="en-US" dirty="0">
                <a:highlight>
                  <a:srgbClr val="00FFFF"/>
                </a:highlight>
                <a:latin typeface="HGPｺﾞｼｯｸM" panose="020B0600000000000000" pitchFamily="50" charset="-128"/>
                <a:ea typeface="HGPｺﾞｼｯｸM" panose="020B0600000000000000" pitchFamily="50" charset="-128"/>
              </a:rPr>
              <a:t>　</a:t>
            </a:r>
            <a:r>
              <a:rPr kumimoji="1" lang="en-US" altLang="ja-JP" dirty="0">
                <a:highlight>
                  <a:srgbClr val="00FFFF"/>
                </a:highlight>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と同じ</a:t>
            </a:r>
            <a:r>
              <a:rPr lang="ja-JP" altLang="en-US" dirty="0">
                <a:latin typeface="HGPｺﾞｼｯｸM" panose="020B0600000000000000" pitchFamily="50" charset="-128"/>
                <a:ea typeface="HGPｺﾞｼｯｸM" panose="020B0600000000000000" pitchFamily="50" charset="-128"/>
              </a:rPr>
              <a:t>、重大な政策転換と言える。</a:t>
            </a:r>
            <a:endParaRPr kumimoji="1" lang="ja-JP" altLang="en-US" dirty="0">
              <a:latin typeface="HGPｺﾞｼｯｸM" panose="020B0600000000000000" pitchFamily="50" charset="-128"/>
              <a:ea typeface="HGPｺﾞｼｯｸM" panose="020B0600000000000000" pitchFamily="50" charset="-128"/>
            </a:endParaRPr>
          </a:p>
          <a:p>
            <a:pPr algn="l"/>
            <a:endParaRPr kumimoji="1" lang="ja-JP" altLang="en-US" dirty="0">
              <a:latin typeface="HGPｺﾞｼｯｸM" panose="020B0600000000000000" pitchFamily="50" charset="-128"/>
              <a:ea typeface="HGPｺﾞｼｯｸM" panose="020B0600000000000000" pitchFamily="50" charset="-128"/>
            </a:endParaRPr>
          </a:p>
        </p:txBody>
      </p:sp>
      <p:sp>
        <p:nvSpPr>
          <p:cNvPr id="4" name="字幕 2">
            <a:extLst>
              <a:ext uri="{FF2B5EF4-FFF2-40B4-BE49-F238E27FC236}">
                <a16:creationId xmlns:a16="http://schemas.microsoft.com/office/drawing/2014/main" id="{D0C4E54A-DA7B-4824-F3CD-D35C687B2E5F}"/>
              </a:ext>
            </a:extLst>
          </p:cNvPr>
          <p:cNvSpPr txBox="1">
            <a:spLocks/>
          </p:cNvSpPr>
          <p:nvPr/>
        </p:nvSpPr>
        <p:spPr>
          <a:xfrm>
            <a:off x="548675" y="7323022"/>
            <a:ext cx="11522233" cy="6494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解答例</a:t>
            </a:r>
            <a:r>
              <a:rPr kumimoji="1" lang="en-US" altLang="ja-JP"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 YouTube</a:t>
            </a:r>
            <a:r>
              <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b. </a:t>
            </a:r>
            <a:r>
              <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家庭や学校　</a:t>
            </a:r>
            <a:r>
              <a:rPr kumimoji="1" lang="en-US" altLang="ja-JP"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c. </a:t>
            </a:r>
            <a:r>
              <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親子　</a:t>
            </a:r>
            <a:r>
              <a:rPr kumimoji="1" lang="en-US" altLang="ja-JP"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d. </a:t>
            </a:r>
            <a:r>
              <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安全　</a:t>
            </a:r>
            <a:r>
              <a:rPr kumimoji="1" lang="en-US" altLang="ja-JP"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e. </a:t>
            </a:r>
            <a:r>
              <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成績</a:t>
            </a:r>
          </a:p>
        </p:txBody>
      </p:sp>
      <p:sp>
        <p:nvSpPr>
          <p:cNvPr id="2" name="テキスト ボックス 1">
            <a:extLst>
              <a:ext uri="{FF2B5EF4-FFF2-40B4-BE49-F238E27FC236}">
                <a16:creationId xmlns:a16="http://schemas.microsoft.com/office/drawing/2014/main" id="{A780F02C-18DC-FB4D-B2F3-90C4CC5D13EE}"/>
              </a:ext>
            </a:extLst>
          </p:cNvPr>
          <p:cNvSpPr txBox="1"/>
          <p:nvPr/>
        </p:nvSpPr>
        <p:spPr>
          <a:xfrm rot="10800000">
            <a:off x="7024334" y="6265643"/>
            <a:ext cx="50465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 YouTube</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 </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不十分　</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 </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安全　</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 </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リコール</a:t>
            </a:r>
          </a:p>
        </p:txBody>
      </p:sp>
    </p:spTree>
    <p:extLst>
      <p:ext uri="{BB962C8B-B14F-4D97-AF65-F5344CB8AC3E}">
        <p14:creationId xmlns:p14="http://schemas.microsoft.com/office/powerpoint/2010/main" val="4077390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0B21E-4A40-190D-9C38-1837114F52A5}"/>
            </a:ext>
          </a:extLst>
        </p:cNvPr>
        <p:cNvGrpSpPr/>
        <p:nvPr/>
      </p:nvGrpSpPr>
      <p:grpSpPr>
        <a:xfrm>
          <a:off x="0" y="0"/>
          <a:ext cx="0" cy="0"/>
          <a:chOff x="0" y="0"/>
          <a:chExt cx="0" cy="0"/>
        </a:xfrm>
      </p:grpSpPr>
      <p:sp>
        <p:nvSpPr>
          <p:cNvPr id="3" name="字幕 2">
            <a:extLst>
              <a:ext uri="{FF2B5EF4-FFF2-40B4-BE49-F238E27FC236}">
                <a16:creationId xmlns:a16="http://schemas.microsoft.com/office/drawing/2014/main" id="{6E62104A-54AC-ED09-9C42-3EE2C808DBB2}"/>
              </a:ext>
            </a:extLst>
          </p:cNvPr>
          <p:cNvSpPr>
            <a:spLocks noGrp="1"/>
          </p:cNvSpPr>
          <p:nvPr>
            <p:ph type="subTitle" idx="1"/>
          </p:nvPr>
        </p:nvSpPr>
        <p:spPr>
          <a:xfrm>
            <a:off x="98789" y="317810"/>
            <a:ext cx="11972119" cy="6317165"/>
          </a:xfrm>
        </p:spPr>
        <p:txBody>
          <a:bodyPr>
            <a:noAutofit/>
          </a:bodyPr>
          <a:lstStyle/>
          <a:p>
            <a:pPr algn="l"/>
            <a:r>
              <a:rPr lang="en-US" altLang="ja-JP" dirty="0">
                <a:highlight>
                  <a:srgbClr val="FFFF00"/>
                </a:highlight>
                <a:latin typeface="HGPｺﾞｼｯｸM" panose="020B0600000000000000" pitchFamily="50" charset="-128"/>
                <a:ea typeface="HGPｺﾞｼｯｸM" panose="020B0600000000000000" pitchFamily="50" charset="-128"/>
              </a:rPr>
              <a:t>Q</a:t>
            </a:r>
            <a:r>
              <a:rPr lang="ja-JP" altLang="en-US" dirty="0">
                <a:highlight>
                  <a:srgbClr val="FFFF00"/>
                </a:highlight>
                <a:latin typeface="HGPｺﾞｼｯｸM" panose="020B0600000000000000" pitchFamily="50" charset="-128"/>
                <a:ea typeface="HGPｺﾞｼｯｸM" panose="020B0600000000000000" pitchFamily="50" charset="-128"/>
              </a:rPr>
              <a:t>： 海外でスマホをわざわざ規制する法律が増えている意味は？</a:t>
            </a:r>
          </a:p>
          <a:p>
            <a:pPr algn="l"/>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オーストラリアでは、</a:t>
            </a:r>
            <a:r>
              <a:rPr kumimoji="1" lang="en-US" altLang="ja-JP" dirty="0">
                <a:latin typeface="HGPｺﾞｼｯｸM" panose="020B0600000000000000" pitchFamily="50" charset="-128"/>
                <a:ea typeface="HGPｺﾞｼｯｸM" panose="020B0600000000000000" pitchFamily="50" charset="-128"/>
              </a:rPr>
              <a:t>16</a:t>
            </a:r>
            <a:r>
              <a:rPr kumimoji="1" lang="ja-JP" altLang="en-US" dirty="0">
                <a:latin typeface="HGPｺﾞｼｯｸM" panose="020B0600000000000000" pitchFamily="50" charset="-128"/>
                <a:ea typeface="HGPｺﾞｼｯｸM" panose="020B0600000000000000" pitchFamily="50" charset="-128"/>
              </a:rPr>
              <a:t>歳未満の</a:t>
            </a:r>
            <a:r>
              <a:rPr kumimoji="1" lang="en-US" altLang="ja-JP" dirty="0">
                <a:latin typeface="HGPｺﾞｼｯｸM" panose="020B0600000000000000" pitchFamily="50" charset="-128"/>
                <a:ea typeface="HGPｺﾞｼｯｸM" panose="020B0600000000000000" pitchFamily="50" charset="-128"/>
              </a:rPr>
              <a:t>SNS</a:t>
            </a:r>
            <a:r>
              <a:rPr kumimoji="1" lang="ja-JP" altLang="en-US" dirty="0">
                <a:latin typeface="HGPｺﾞｼｯｸM" panose="020B0600000000000000" pitchFamily="50" charset="-128"/>
                <a:ea typeface="HGPｺﾞｼｯｸM" panose="020B0600000000000000" pitchFamily="50" charset="-128"/>
              </a:rPr>
              <a:t>と</a:t>
            </a:r>
            <a:r>
              <a:rPr kumimoji="1" lang="en-US" altLang="ja-JP" dirty="0">
                <a:latin typeface="HGPｺﾞｼｯｸM" panose="020B0600000000000000" pitchFamily="50" charset="-128"/>
                <a:ea typeface="HGPｺﾞｼｯｸM" panose="020B0600000000000000" pitchFamily="50" charset="-128"/>
              </a:rPr>
              <a:t>( a. YouTube</a:t>
            </a:r>
            <a:r>
              <a:rPr kumimoji="1" lang="ja-JP" altLang="en-US" dirty="0">
                <a:latin typeface="HGPｺﾞｼｯｸM" panose="020B0600000000000000" pitchFamily="50" charset="-128"/>
                <a:ea typeface="HGPｺﾞｼｯｸM" panose="020B0600000000000000" pitchFamily="50" charset="-128"/>
              </a:rPr>
              <a:t>　</a:t>
            </a:r>
            <a:r>
              <a:rPr kumimoji="1" lang="en-US" altLang="ja-JP" dirty="0">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の使用を禁止する法律が成立した。</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これは、子どもの安全や脳の成長を守るには、家庭でルールを作ったり、</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学校で</a:t>
            </a:r>
            <a:r>
              <a:rPr kumimoji="1" lang="en-US" altLang="ja-JP" dirty="0">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　</a:t>
            </a:r>
            <a:r>
              <a:rPr lang="en-US" altLang="ja-JP" dirty="0">
                <a:latin typeface="HGPｺﾞｼｯｸM" panose="020B0600000000000000" pitchFamily="50" charset="-128"/>
                <a:ea typeface="HGPｺﾞｼｯｸM" panose="020B0600000000000000" pitchFamily="50" charset="-128"/>
              </a:rPr>
              <a:t>b</a:t>
            </a:r>
            <a:r>
              <a:rPr kumimoji="1" lang="en-US" altLang="ja-JP" dirty="0">
                <a:latin typeface="HGPｺﾞｼｯｸM" panose="020B0600000000000000" pitchFamily="50" charset="-128"/>
                <a:ea typeface="HGPｺﾞｼｯｸM" panose="020B0600000000000000" pitchFamily="50" charset="-128"/>
              </a:rPr>
              <a:t>. </a:t>
            </a:r>
            <a:r>
              <a:rPr kumimoji="1" lang="ja-JP" altLang="en-US" dirty="0">
                <a:latin typeface="HGPｺﾞｼｯｸM" panose="020B0600000000000000" pitchFamily="50" charset="-128"/>
                <a:ea typeface="HGPｺﾞｼｯｸM" panose="020B0600000000000000" pitchFamily="50" charset="-128"/>
              </a:rPr>
              <a:t>リテラシー　</a:t>
            </a:r>
            <a:r>
              <a:rPr kumimoji="1" lang="en-US" altLang="ja-JP" dirty="0">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教育を行うなどだけでは不十分である、と国が認めたことを示す。</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多くの保護者は歓迎している。</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これらの使用をめぐり</a:t>
            </a:r>
            <a:r>
              <a:rPr kumimoji="1" lang="en-US" altLang="ja-JP" dirty="0">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　</a:t>
            </a:r>
            <a:r>
              <a:rPr kumimoji="1" lang="en-US" altLang="ja-JP" dirty="0">
                <a:latin typeface="HGPｺﾞｼｯｸM" panose="020B0600000000000000" pitchFamily="50" charset="-128"/>
                <a:ea typeface="HGPｺﾞｼｯｸM" panose="020B0600000000000000" pitchFamily="50" charset="-128"/>
              </a:rPr>
              <a:t>c. </a:t>
            </a:r>
            <a:r>
              <a:rPr kumimoji="1" lang="ja-JP" altLang="en-US" dirty="0">
                <a:latin typeface="HGPｺﾞｼｯｸM" panose="020B0600000000000000" pitchFamily="50" charset="-128"/>
                <a:ea typeface="HGPｺﾞｼｯｸM" panose="020B0600000000000000" pitchFamily="50" charset="-128"/>
              </a:rPr>
              <a:t>親子　</a:t>
            </a:r>
            <a:r>
              <a:rPr kumimoji="1" lang="en-US" altLang="ja-JP" dirty="0">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の対立が絶えなかったからである。</a:t>
            </a:r>
            <a:endParaRPr kumimoji="1" lang="en-US" altLang="ja-JP" dirty="0">
              <a:latin typeface="HGPｺﾞｼｯｸM" panose="020B0600000000000000" pitchFamily="50" charset="-128"/>
              <a:ea typeface="HGPｺﾞｼｯｸM" panose="020B0600000000000000" pitchFamily="50" charset="-128"/>
            </a:endParaRPr>
          </a:p>
          <a:p>
            <a:pPr algn="l"/>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スウェーデン・フィンランド・オランダでは、タブレットの教科書から紙に戻す動きが始まった。</a:t>
            </a:r>
          </a:p>
          <a:p>
            <a:pPr algn="l"/>
            <a:r>
              <a:rPr kumimoji="1" lang="ja-JP" altLang="en-US" dirty="0">
                <a:latin typeface="HGPｺﾞｼｯｸM" panose="020B0600000000000000" pitchFamily="50" charset="-128"/>
                <a:ea typeface="HGPｺﾞｼｯｸM" panose="020B0600000000000000" pitchFamily="50" charset="-128"/>
              </a:rPr>
              <a:t>公共教育に用いられるという、最も</a:t>
            </a:r>
            <a:r>
              <a:rPr kumimoji="1" lang="en-US" altLang="ja-JP" dirty="0">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　</a:t>
            </a:r>
            <a:r>
              <a:rPr lang="en-US" altLang="ja-JP" dirty="0">
                <a:latin typeface="HGPｺﾞｼｯｸM" panose="020B0600000000000000" pitchFamily="50" charset="-128"/>
                <a:ea typeface="HGPｺﾞｼｯｸM" panose="020B0600000000000000" pitchFamily="50" charset="-128"/>
              </a:rPr>
              <a:t>d</a:t>
            </a:r>
            <a:r>
              <a:rPr kumimoji="1" lang="en-US" altLang="ja-JP" dirty="0">
                <a:latin typeface="HGPｺﾞｼｯｸM" panose="020B0600000000000000" pitchFamily="50" charset="-128"/>
                <a:ea typeface="HGPｺﾞｼｯｸM" panose="020B0600000000000000" pitchFamily="50" charset="-128"/>
              </a:rPr>
              <a:t>. </a:t>
            </a:r>
            <a:r>
              <a:rPr kumimoji="1" lang="ja-JP" altLang="en-US" dirty="0">
                <a:latin typeface="HGPｺﾞｼｯｸM" panose="020B0600000000000000" pitchFamily="50" charset="-128"/>
                <a:ea typeface="HGPｺﾞｼｯｸM" panose="020B0600000000000000" pitchFamily="50" charset="-128"/>
              </a:rPr>
              <a:t>安全　</a:t>
            </a:r>
            <a:r>
              <a:rPr kumimoji="1" lang="en-US" altLang="ja-JP" dirty="0">
                <a:latin typeface="HGPｺﾞｼｯｸM" panose="020B0600000000000000" pitchFamily="50" charset="-128"/>
                <a:ea typeface="HGPｺﾞｼｯｸM" panose="020B0600000000000000" pitchFamily="50" charset="-128"/>
              </a:rPr>
              <a:t>)</a:t>
            </a:r>
            <a:r>
              <a:rPr kumimoji="1" lang="ja-JP" altLang="en-US" dirty="0">
                <a:latin typeface="HGPｺﾞｼｯｸM" panose="020B0600000000000000" pitchFamily="50" charset="-128"/>
                <a:ea typeface="HGPｺﾞｼｯｸM" panose="020B0600000000000000" pitchFamily="50" charset="-128"/>
              </a:rPr>
              <a:t>で有益であるはずの教育用タブレットであっても、成績が下がるばかりかメンタルが悪化すると判明したからである。</a:t>
            </a:r>
            <a:endParaRPr kumimoji="1" lang="en-US" altLang="ja-JP" dirty="0">
              <a:latin typeface="HGPｺﾞｼｯｸM" panose="020B0600000000000000" pitchFamily="50" charset="-128"/>
              <a:ea typeface="HGPｺﾞｼｯｸM" panose="020B0600000000000000" pitchFamily="50" charset="-128"/>
            </a:endParaRPr>
          </a:p>
          <a:p>
            <a:pPr algn="l"/>
            <a:r>
              <a:rPr kumimoji="1" lang="ja-JP" altLang="en-US" dirty="0">
                <a:latin typeface="HGPｺﾞｼｯｸM" panose="020B0600000000000000" pitchFamily="50" charset="-128"/>
                <a:ea typeface="HGPｺﾞｼｯｸM" panose="020B0600000000000000" pitchFamily="50" charset="-128"/>
              </a:rPr>
              <a:t>他のスクリーンの有害性は推して知るべしではないだろうか。</a:t>
            </a:r>
          </a:p>
          <a:p>
            <a:pPr algn="l"/>
            <a:endParaRPr kumimoji="1" lang="ja-JP" altLang="en-US" dirty="0">
              <a:latin typeface="HGPｺﾞｼｯｸM" panose="020B0600000000000000" pitchFamily="50" charset="-128"/>
              <a:ea typeface="HGPｺﾞｼｯｸM" panose="020B0600000000000000" pitchFamily="50" charset="-128"/>
            </a:endParaRPr>
          </a:p>
        </p:txBody>
      </p:sp>
      <p:sp>
        <p:nvSpPr>
          <p:cNvPr id="5" name="正方形/長方形 4">
            <a:extLst>
              <a:ext uri="{FF2B5EF4-FFF2-40B4-BE49-F238E27FC236}">
                <a16:creationId xmlns:a16="http://schemas.microsoft.com/office/drawing/2014/main" id="{AF02C332-8846-2143-4089-416A79AA5361}"/>
              </a:ext>
            </a:extLst>
          </p:cNvPr>
          <p:cNvSpPr/>
          <p:nvPr/>
        </p:nvSpPr>
        <p:spPr>
          <a:xfrm>
            <a:off x="5032764" y="1271753"/>
            <a:ext cx="1628078" cy="35099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FFFFFF"/>
                </a:solidFill>
                <a:latin typeface="Arial"/>
                <a:ea typeface="ＭＳ Ｐゴシック"/>
              </a:rPr>
              <a:t>a</a:t>
            </a: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6" name="正方形/長方形 5">
            <a:extLst>
              <a:ext uri="{FF2B5EF4-FFF2-40B4-BE49-F238E27FC236}">
                <a16:creationId xmlns:a16="http://schemas.microsoft.com/office/drawing/2014/main" id="{120B4B34-2913-46E8-6C77-F811D5DEA861}"/>
              </a:ext>
            </a:extLst>
          </p:cNvPr>
          <p:cNvSpPr/>
          <p:nvPr/>
        </p:nvSpPr>
        <p:spPr>
          <a:xfrm>
            <a:off x="1287606" y="2196561"/>
            <a:ext cx="1707331" cy="323591"/>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FFFFFF"/>
                </a:solidFill>
                <a:latin typeface="Arial"/>
                <a:ea typeface="ＭＳ Ｐゴシック"/>
              </a:rPr>
              <a:t>b</a:t>
            </a: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B23644E3-2B59-D695-0A66-8E8D92D5D404}"/>
              </a:ext>
            </a:extLst>
          </p:cNvPr>
          <p:cNvSpPr/>
          <p:nvPr/>
        </p:nvSpPr>
        <p:spPr>
          <a:xfrm>
            <a:off x="3015719" y="3111518"/>
            <a:ext cx="1087930" cy="31748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FFFFFF"/>
                </a:solidFill>
                <a:latin typeface="Arial"/>
                <a:ea typeface="ＭＳ Ｐゴシック"/>
              </a:rPr>
              <a:t>c</a:t>
            </a: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8" name="正方形/長方形 7">
            <a:extLst>
              <a:ext uri="{FF2B5EF4-FFF2-40B4-BE49-F238E27FC236}">
                <a16:creationId xmlns:a16="http://schemas.microsoft.com/office/drawing/2014/main" id="{69815A3D-2F2E-BC77-6DE2-A2B2B6E44A51}"/>
              </a:ext>
            </a:extLst>
          </p:cNvPr>
          <p:cNvSpPr/>
          <p:nvPr/>
        </p:nvSpPr>
        <p:spPr>
          <a:xfrm>
            <a:off x="4568324" y="4455420"/>
            <a:ext cx="1278479" cy="350994"/>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a:ea typeface="ＭＳ Ｐゴシック"/>
                <a:cs typeface="+mn-cs"/>
              </a:rPr>
              <a:t>d</a:t>
            </a: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 name="字幕 2">
            <a:extLst>
              <a:ext uri="{FF2B5EF4-FFF2-40B4-BE49-F238E27FC236}">
                <a16:creationId xmlns:a16="http://schemas.microsoft.com/office/drawing/2014/main" id="{BC995056-7689-647E-66CE-58AB429941C4}"/>
              </a:ext>
            </a:extLst>
          </p:cNvPr>
          <p:cNvSpPr txBox="1">
            <a:spLocks/>
          </p:cNvSpPr>
          <p:nvPr/>
        </p:nvSpPr>
        <p:spPr>
          <a:xfrm>
            <a:off x="548675" y="7323022"/>
            <a:ext cx="11522233" cy="6494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dirty="0">
                <a:latin typeface="HGPｺﾞｼｯｸM" panose="020B0600000000000000" pitchFamily="50" charset="-128"/>
                <a:ea typeface="HGPｺﾞｼｯｸM" panose="020B0600000000000000" pitchFamily="50" charset="-128"/>
              </a:rPr>
              <a:t>【</a:t>
            </a:r>
            <a:r>
              <a:rPr lang="ja-JP" altLang="en-US" dirty="0">
                <a:latin typeface="HGPｺﾞｼｯｸM" panose="020B0600000000000000" pitchFamily="50" charset="-128"/>
                <a:ea typeface="HGPｺﾞｼｯｸM" panose="020B0600000000000000" pitchFamily="50" charset="-128"/>
              </a:rPr>
              <a:t>解答例</a:t>
            </a:r>
            <a:r>
              <a:rPr lang="en-US" altLang="ja-JP" dirty="0">
                <a:latin typeface="HGPｺﾞｼｯｸM" panose="020B0600000000000000" pitchFamily="50" charset="-128"/>
                <a:ea typeface="HGPｺﾞｼｯｸM" panose="020B0600000000000000" pitchFamily="50" charset="-128"/>
              </a:rPr>
              <a:t>】</a:t>
            </a:r>
            <a:r>
              <a:rPr lang="ja-JP" altLang="en-US" dirty="0">
                <a:latin typeface="HGPｺﾞｼｯｸM" panose="020B0600000000000000" pitchFamily="50" charset="-128"/>
                <a:ea typeface="HGPｺﾞｼｯｸM" panose="020B0600000000000000" pitchFamily="50" charset="-128"/>
              </a:rPr>
              <a:t>　</a:t>
            </a:r>
            <a:r>
              <a:rPr lang="en-US" altLang="ja-JP" dirty="0">
                <a:latin typeface="HGPｺﾞｼｯｸM" panose="020B0600000000000000" pitchFamily="50" charset="-128"/>
                <a:ea typeface="HGPｺﾞｼｯｸM" panose="020B0600000000000000" pitchFamily="50" charset="-128"/>
              </a:rPr>
              <a:t>a. YouTube</a:t>
            </a:r>
            <a:r>
              <a:rPr lang="ja-JP" altLang="en-US" dirty="0">
                <a:latin typeface="HGPｺﾞｼｯｸM" panose="020B0600000000000000" pitchFamily="50" charset="-128"/>
                <a:ea typeface="HGPｺﾞｼｯｸM" panose="020B0600000000000000" pitchFamily="50" charset="-128"/>
              </a:rPr>
              <a:t>　</a:t>
            </a:r>
            <a:r>
              <a:rPr lang="en-US" altLang="ja-JP" dirty="0">
                <a:latin typeface="HGPｺﾞｼｯｸM" panose="020B0600000000000000" pitchFamily="50" charset="-128"/>
                <a:ea typeface="HGPｺﾞｼｯｸM" panose="020B0600000000000000" pitchFamily="50" charset="-128"/>
              </a:rPr>
              <a:t>b. </a:t>
            </a:r>
            <a:r>
              <a:rPr lang="ja-JP" altLang="en-US" dirty="0">
                <a:latin typeface="HGPｺﾞｼｯｸM" panose="020B0600000000000000" pitchFamily="50" charset="-128"/>
                <a:ea typeface="HGPｺﾞｼｯｸM" panose="020B0600000000000000" pitchFamily="50" charset="-128"/>
              </a:rPr>
              <a:t>家庭や学校　</a:t>
            </a:r>
            <a:r>
              <a:rPr lang="en-US" altLang="ja-JP" dirty="0">
                <a:latin typeface="HGPｺﾞｼｯｸM" panose="020B0600000000000000" pitchFamily="50" charset="-128"/>
                <a:ea typeface="HGPｺﾞｼｯｸM" panose="020B0600000000000000" pitchFamily="50" charset="-128"/>
              </a:rPr>
              <a:t>c. </a:t>
            </a:r>
            <a:r>
              <a:rPr lang="ja-JP" altLang="en-US" dirty="0">
                <a:latin typeface="HGPｺﾞｼｯｸM" panose="020B0600000000000000" pitchFamily="50" charset="-128"/>
                <a:ea typeface="HGPｺﾞｼｯｸM" panose="020B0600000000000000" pitchFamily="50" charset="-128"/>
              </a:rPr>
              <a:t>親子　</a:t>
            </a:r>
            <a:r>
              <a:rPr lang="en-US" altLang="ja-JP" dirty="0">
                <a:latin typeface="HGPｺﾞｼｯｸM" panose="020B0600000000000000" pitchFamily="50" charset="-128"/>
                <a:ea typeface="HGPｺﾞｼｯｸM" panose="020B0600000000000000" pitchFamily="50" charset="-128"/>
              </a:rPr>
              <a:t>d. </a:t>
            </a:r>
            <a:r>
              <a:rPr lang="ja-JP" altLang="en-US" dirty="0">
                <a:latin typeface="HGPｺﾞｼｯｸM" panose="020B0600000000000000" pitchFamily="50" charset="-128"/>
                <a:ea typeface="HGPｺﾞｼｯｸM" panose="020B0600000000000000" pitchFamily="50" charset="-128"/>
              </a:rPr>
              <a:t>安全　</a:t>
            </a:r>
            <a:r>
              <a:rPr lang="en-US" altLang="ja-JP" dirty="0">
                <a:latin typeface="HGPｺﾞｼｯｸM" panose="020B0600000000000000" pitchFamily="50" charset="-128"/>
                <a:ea typeface="HGPｺﾞｼｯｸM" panose="020B0600000000000000" pitchFamily="50" charset="-128"/>
              </a:rPr>
              <a:t>e. </a:t>
            </a:r>
            <a:r>
              <a:rPr lang="ja-JP" altLang="en-US" dirty="0">
                <a:latin typeface="HGPｺﾞｼｯｸM" panose="020B0600000000000000" pitchFamily="50" charset="-128"/>
                <a:ea typeface="HGPｺﾞｼｯｸM" panose="020B0600000000000000" pitchFamily="50" charset="-128"/>
              </a:rPr>
              <a:t>成績</a:t>
            </a:r>
          </a:p>
        </p:txBody>
      </p:sp>
    </p:spTree>
    <p:extLst>
      <p:ext uri="{BB962C8B-B14F-4D97-AF65-F5344CB8AC3E}">
        <p14:creationId xmlns:p14="http://schemas.microsoft.com/office/powerpoint/2010/main" val="9643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23BF088-79B2-A801-BA3E-DC0F68ED6FC0}"/>
              </a:ext>
            </a:extLst>
          </p:cNvPr>
          <p:cNvSpPr txBox="1"/>
          <p:nvPr/>
        </p:nvSpPr>
        <p:spPr>
          <a:xfrm>
            <a:off x="612843" y="116728"/>
            <a:ext cx="10593421"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質問</a:t>
            </a:r>
            <a:r>
              <a:rPr kumimoji="1" lang="en-US" altLang="ja-JP"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　子どもはスマホが買ってほしくて、あの手この手で訴えてくるので、説明した後はある程度、怖いママになって、力で抑えてもいいのでしょうか？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解答</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もちろん</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О </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Ｋ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特に幼少の子どもの場合、理解力も</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忍耐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力も弱いからです。</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a:ea typeface="ＭＳ Ｐゴシック" panose="020B0600070205080204" pitchFamily="50" charset="-128"/>
              </a:rPr>
              <a:t>特に</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思春　期</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の子供はどんなに上手に説明しても「はい」とは言わなでしょう。</a:t>
            </a:r>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dirty="0">
              <a:solidFill>
                <a:prstClr val="black"/>
              </a:solidFill>
              <a:latin typeface="Calibri"/>
              <a:ea typeface="ＭＳ Ｐゴシック"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a:ea typeface="ＭＳ Ｐゴシック" panose="020B0600070205080204" pitchFamily="50" charset="-128"/>
              </a:rPr>
              <a:t>そのため、たとえ</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子どもが納得していなくても、冷静に低めのトーンで</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うちは買いません</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」と伝える必要があります。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そもそも、「買ってほしい」と子どもが訴えるのは、</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未熟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な子どもには全体像が理解できないからです。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嵐の中を進むとき、船長は未熟な船員に運転はさせません。</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5A1EBA9E-2D76-9794-EF38-4DBB4A58DCDC}"/>
              </a:ext>
            </a:extLst>
          </p:cNvPr>
          <p:cNvSpPr/>
          <p:nvPr/>
        </p:nvSpPr>
        <p:spPr>
          <a:xfrm>
            <a:off x="2363712" y="991279"/>
            <a:ext cx="457200"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Calibri"/>
                <a:ea typeface="ＭＳ Ｐゴシック" panose="020B0600070205080204" pitchFamily="50" charset="-128"/>
              </a:rPr>
              <a:t>1</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正方形/長方形 8">
            <a:extLst>
              <a:ext uri="{FF2B5EF4-FFF2-40B4-BE49-F238E27FC236}">
                <a16:creationId xmlns:a16="http://schemas.microsoft.com/office/drawing/2014/main" id="{2DC11856-A935-6B0D-FC54-4A737BA3CB95}"/>
              </a:ext>
            </a:extLst>
          </p:cNvPr>
          <p:cNvSpPr/>
          <p:nvPr/>
        </p:nvSpPr>
        <p:spPr>
          <a:xfrm>
            <a:off x="4190339" y="1813468"/>
            <a:ext cx="610163"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Calibri"/>
                <a:ea typeface="ＭＳ Ｐゴシック" panose="020B0600070205080204" pitchFamily="50" charset="-128"/>
              </a:rPr>
              <a:t>2</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0" name="正方形/長方形 9">
            <a:extLst>
              <a:ext uri="{FF2B5EF4-FFF2-40B4-BE49-F238E27FC236}">
                <a16:creationId xmlns:a16="http://schemas.microsoft.com/office/drawing/2014/main" id="{20A8EADB-8708-665A-CE59-FC92C6902A6F}"/>
              </a:ext>
            </a:extLst>
          </p:cNvPr>
          <p:cNvSpPr/>
          <p:nvPr/>
        </p:nvSpPr>
        <p:spPr>
          <a:xfrm>
            <a:off x="1260355" y="2126989"/>
            <a:ext cx="457200"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Calibri"/>
                <a:ea typeface="ＭＳ Ｐゴシック" panose="020B0600070205080204" pitchFamily="50" charset="-128"/>
              </a:rPr>
              <a:t>3</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正方形/長方形 11">
            <a:extLst>
              <a:ext uri="{FF2B5EF4-FFF2-40B4-BE49-F238E27FC236}">
                <a16:creationId xmlns:a16="http://schemas.microsoft.com/office/drawing/2014/main" id="{46B77D06-7C62-FA0F-DD9B-CD0AF3331729}"/>
              </a:ext>
            </a:extLst>
          </p:cNvPr>
          <p:cNvSpPr/>
          <p:nvPr/>
        </p:nvSpPr>
        <p:spPr>
          <a:xfrm>
            <a:off x="847774" y="4021781"/>
            <a:ext cx="457200"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Calibri"/>
                <a:ea typeface="ＭＳ Ｐゴシック" panose="020B0600070205080204" pitchFamily="50" charset="-128"/>
              </a:rPr>
              <a:t>4</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4F1EBB8A-161D-5448-D593-77BDF71DE3D8}"/>
              </a:ext>
            </a:extLst>
          </p:cNvPr>
          <p:cNvSpPr txBox="1"/>
          <p:nvPr/>
        </p:nvSpPr>
        <p:spPr>
          <a:xfrm rot="10800000">
            <a:off x="10838127" y="4887117"/>
            <a:ext cx="1269899"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 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latin typeface="Calibri"/>
                <a:ea typeface="ＭＳ Ｐゴシック" panose="020B0600070205080204" pitchFamily="50" charset="-128"/>
              </a:rPr>
              <a:t>2</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忍耐　</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latin typeface="Calibri"/>
                <a:ea typeface="ＭＳ Ｐゴシック" panose="020B0600070205080204" pitchFamily="50" charset="-128"/>
              </a:rPr>
              <a:t>3</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思春　</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latin typeface="Calibri"/>
                <a:ea typeface="ＭＳ Ｐゴシック" panose="020B0600070205080204" pitchFamily="50" charset="-128"/>
              </a:rPr>
              <a:t>4</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lang="ja-JP" altLang="en-US" sz="1600" dirty="0">
                <a:solidFill>
                  <a:prstClr val="black"/>
                </a:solidFill>
                <a:latin typeface="Calibri"/>
                <a:ea typeface="ＭＳ Ｐゴシック" panose="020B0600070205080204" pitchFamily="50" charset="-128"/>
              </a:rPr>
              <a:t>未熟</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latin typeface="Calibri"/>
                <a:ea typeface="ＭＳ Ｐゴシック" panose="020B0600070205080204" pitchFamily="50" charset="-128"/>
              </a:rPr>
              <a:t>5</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好きに</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prstClr val="black"/>
                </a:solidFill>
                <a:latin typeface="Calibri"/>
                <a:ea typeface="ＭＳ Ｐゴシック" panose="020B0600070205080204" pitchFamily="50" charset="-128"/>
              </a:rPr>
              <a:t>6. </a:t>
            </a:r>
            <a:r>
              <a:rPr lang="ja-JP" altLang="en-US" sz="1600" dirty="0">
                <a:solidFill>
                  <a:prstClr val="black"/>
                </a:solidFill>
                <a:latin typeface="Calibri"/>
                <a:ea typeface="ＭＳ Ｐゴシック" panose="020B0600070205080204" pitchFamily="50" charset="-128"/>
              </a:rPr>
              <a:t>ストーカー</a:t>
            </a:r>
            <a:endParaRPr lang="en-US" altLang="ja-JP" sz="1600" dirty="0">
              <a:solidFill>
                <a:prstClr val="black"/>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7. </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適応</a:t>
            </a:r>
          </a:p>
        </p:txBody>
      </p:sp>
      <p:pic>
        <p:nvPicPr>
          <p:cNvPr id="6" name="図 5">
            <a:extLst>
              <a:ext uri="{FF2B5EF4-FFF2-40B4-BE49-F238E27FC236}">
                <a16:creationId xmlns:a16="http://schemas.microsoft.com/office/drawing/2014/main" id="{A7507321-6A6E-A375-280B-95DE11D58F16}"/>
              </a:ext>
            </a:extLst>
          </p:cNvPr>
          <p:cNvPicPr>
            <a:picLocks noChangeAspect="1"/>
          </p:cNvPicPr>
          <p:nvPr/>
        </p:nvPicPr>
        <p:blipFill>
          <a:blip r:embed="rId3"/>
          <a:stretch>
            <a:fillRect/>
          </a:stretch>
        </p:blipFill>
        <p:spPr>
          <a:xfrm>
            <a:off x="9203129" y="2807849"/>
            <a:ext cx="1894771" cy="1594727"/>
          </a:xfrm>
          <a:prstGeom prst="rect">
            <a:avLst/>
          </a:prstGeom>
        </p:spPr>
      </p:pic>
      <p:sp>
        <p:nvSpPr>
          <p:cNvPr id="2" name="テキスト ボックス 1">
            <a:extLst>
              <a:ext uri="{FF2B5EF4-FFF2-40B4-BE49-F238E27FC236}">
                <a16:creationId xmlns:a16="http://schemas.microsoft.com/office/drawing/2014/main" id="{61600629-ABFA-1A17-42B6-BA37CC206E9A}"/>
              </a:ext>
            </a:extLst>
          </p:cNvPr>
          <p:cNvSpPr txBox="1"/>
          <p:nvPr/>
        </p:nvSpPr>
        <p:spPr>
          <a:xfrm>
            <a:off x="642560" y="4874717"/>
            <a:ext cx="10195567" cy="1754326"/>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また、「やかましく言えば、大きな声を出せば、親が言うことを聞く」という経験を繰り返すと、</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子どもは「</a:t>
            </a:r>
            <a:r>
              <a:rPr lang="ja-JP" altLang="en-US" dirty="0">
                <a:solidFill>
                  <a:prstClr val="black"/>
                </a:solidFill>
                <a:latin typeface="Calibri"/>
                <a:ea typeface="ＭＳ Ｐゴシック" panose="020B0600070205080204" pitchFamily="50" charset="-128"/>
              </a:rPr>
              <a:t>大声を出せば</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、自分の</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好きなよう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にできる」と</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学習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してしまいます。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しかし、実社会ではそれは通用しません。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嫌がる異性にしつこく言い寄れば、</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ストーカー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として警察につかまります。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仕事で気に入らないときに大声を出しても、相手にされなくなり、本人も</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適応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障害になるかもしれません。</a:t>
            </a:r>
          </a:p>
        </p:txBody>
      </p:sp>
      <p:sp>
        <p:nvSpPr>
          <p:cNvPr id="3" name="正方形/長方形 2">
            <a:extLst>
              <a:ext uri="{FF2B5EF4-FFF2-40B4-BE49-F238E27FC236}">
                <a16:creationId xmlns:a16="http://schemas.microsoft.com/office/drawing/2014/main" id="{FDDBA0AC-3835-C772-23E8-D1B8CF43E29E}"/>
              </a:ext>
            </a:extLst>
          </p:cNvPr>
          <p:cNvSpPr/>
          <p:nvPr/>
        </p:nvSpPr>
        <p:spPr>
          <a:xfrm>
            <a:off x="3941210" y="5204838"/>
            <a:ext cx="997087" cy="252919"/>
          </a:xfrm>
          <a:prstGeom prst="rect">
            <a:avLst/>
          </a:prstGeom>
          <a:solidFill>
            <a:schemeClr val="accent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dirty="0">
                <a:solidFill>
                  <a:prstClr val="white"/>
                </a:solidFill>
                <a:latin typeface="Calibri"/>
                <a:ea typeface="ＭＳ Ｐゴシック" panose="020B0600070205080204" pitchFamily="50" charset="-128"/>
              </a:rPr>
              <a:t>5</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3" name="正方形/長方形 12">
            <a:extLst>
              <a:ext uri="{FF2B5EF4-FFF2-40B4-BE49-F238E27FC236}">
                <a16:creationId xmlns:a16="http://schemas.microsoft.com/office/drawing/2014/main" id="{E293EBC5-5AC0-29D5-71E9-06E85BC8E3C6}"/>
              </a:ext>
            </a:extLst>
          </p:cNvPr>
          <p:cNvSpPr/>
          <p:nvPr/>
        </p:nvSpPr>
        <p:spPr>
          <a:xfrm>
            <a:off x="4055999" y="6027195"/>
            <a:ext cx="1052207" cy="252919"/>
          </a:xfrm>
          <a:prstGeom prst="rect">
            <a:avLst/>
          </a:prstGeom>
          <a:solidFill>
            <a:schemeClr val="accent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noProof="0" dirty="0">
                <a:solidFill>
                  <a:prstClr val="white"/>
                </a:solidFill>
                <a:latin typeface="Calibri"/>
                <a:ea typeface="ＭＳ Ｐゴシック" panose="020B0600070205080204" pitchFamily="50" charset="-128"/>
              </a:rPr>
              <a:t>6</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4" name="正方形/長方形 13">
            <a:extLst>
              <a:ext uri="{FF2B5EF4-FFF2-40B4-BE49-F238E27FC236}">
                <a16:creationId xmlns:a16="http://schemas.microsoft.com/office/drawing/2014/main" id="{C95BF1EE-4CD0-8C62-1B64-32B479E5089E}"/>
              </a:ext>
            </a:extLst>
          </p:cNvPr>
          <p:cNvSpPr/>
          <p:nvPr/>
        </p:nvSpPr>
        <p:spPr>
          <a:xfrm>
            <a:off x="7477426" y="6280114"/>
            <a:ext cx="504216" cy="252919"/>
          </a:xfrm>
          <a:prstGeom prst="rect">
            <a:avLst/>
          </a:prstGeom>
          <a:solidFill>
            <a:schemeClr val="accent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noProof="0" dirty="0">
                <a:solidFill>
                  <a:prstClr val="white"/>
                </a:solidFill>
                <a:latin typeface="Calibri"/>
                <a:ea typeface="ＭＳ Ｐゴシック" panose="020B0600070205080204" pitchFamily="50" charset="-128"/>
              </a:rPr>
              <a:t>7</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967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3"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23BF088-79B2-A801-BA3E-DC0F68ED6FC0}"/>
              </a:ext>
            </a:extLst>
          </p:cNvPr>
          <p:cNvSpPr txBox="1"/>
          <p:nvPr/>
        </p:nvSpPr>
        <p:spPr>
          <a:xfrm>
            <a:off x="612843" y="116728"/>
            <a:ext cx="10593421" cy="64633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質問</a:t>
            </a:r>
            <a:r>
              <a:rPr kumimoji="1" lang="en-US" altLang="ja-JP"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　子どもはスマホが買ってほしくて、あの手この手で訴えてくるので、説明した後はある程度、怖いママになって、力で抑えてもいいのでしょうか？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解答</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もちろん</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О </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Ｋ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rPr>
              <a:t>医学的に明らかとなってきた「</a:t>
            </a:r>
            <a:r>
              <a:rPr kumimoji="1" lang="ja-JP" altLang="en-US" sz="1800" b="0" i="0" u="none" strike="noStrike" kern="1200" cap="none" spc="0" normalizeH="0" baseline="0" noProof="0" dirty="0">
                <a:ln>
                  <a:noFill/>
                </a:ln>
                <a:solidFill>
                  <a:srgbClr val="4F81BD"/>
                </a:solidFill>
                <a:effectLst/>
                <a:highlight>
                  <a:srgbClr val="FFCCFF"/>
                </a:highlight>
                <a:uLnTx/>
                <a:uFillTx/>
                <a:latin typeface="Calibri"/>
                <a:ea typeface="ＭＳ Ｐゴシック" panose="020B0600070205080204" pitchFamily="50" charset="-128"/>
                <a:cs typeface="+mn-cs"/>
              </a:rPr>
              <a:t>不都合</a:t>
            </a:r>
            <a:r>
              <a:rPr kumimoji="1" lang="ja-JP" altLang="en-US"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rPr>
              <a:t>な真実」とは、</a:t>
            </a:r>
            <a:endParaRPr kumimoji="1" lang="en-US" altLang="ja-JP"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rPr>
              <a:t>「どんなに工夫しても</a:t>
            </a:r>
            <a:r>
              <a:rPr kumimoji="1" lang="en-US" altLang="ja-JP"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rPr>
              <a:t>ルール作りも含めて</a:t>
            </a:r>
            <a:r>
              <a:rPr kumimoji="1" lang="en-US" altLang="ja-JP"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rPr>
              <a:t>子どもがスマホを上手に使うことは難しい」ということです。</a:t>
            </a:r>
            <a:endParaRPr kumimoji="1" lang="en-US" altLang="ja-JP"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F81BD"/>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従って譲れない一線は、強制力を使ってでもしっかり守らせる必要があります。</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特に年少の子どもの場合、理屈は理解できませんし、</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忍耐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力も弱いからです。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たとえ子どもが納得していなくても、冷静に低めのトーンで</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うちは買いません</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」と伝える必要があります。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「買ってほしい」と子どもが訴えるのは、</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未熟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な子どもには全体像が理解できないからです。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嵐の中を進むとき、船長は未熟な船員に運転はさせません。</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分かりやすく説明することは大切です。しかし、どんなに上手に説明してもうまくいくとは限りません。</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特に</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思春　期</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になると、子どもは納得しても「</a:t>
            </a:r>
            <a:r>
              <a:rPr kumimoji="1" lang="en-US" altLang="ja-JP"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Yes</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」とは言わないことがあります。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ですから、子どもにとって最善と思われることを親が決定して実行していくことが必要です。</a:t>
            </a:r>
          </a:p>
        </p:txBody>
      </p:sp>
      <p:sp>
        <p:nvSpPr>
          <p:cNvPr id="7" name="正方形/長方形 6">
            <a:extLst>
              <a:ext uri="{FF2B5EF4-FFF2-40B4-BE49-F238E27FC236}">
                <a16:creationId xmlns:a16="http://schemas.microsoft.com/office/drawing/2014/main" id="{5A1EBA9E-2D76-9794-EF38-4DBB4A58DCDC}"/>
              </a:ext>
            </a:extLst>
          </p:cNvPr>
          <p:cNvSpPr/>
          <p:nvPr/>
        </p:nvSpPr>
        <p:spPr>
          <a:xfrm>
            <a:off x="2363712" y="991279"/>
            <a:ext cx="457200"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正方形/長方形 8">
            <a:extLst>
              <a:ext uri="{FF2B5EF4-FFF2-40B4-BE49-F238E27FC236}">
                <a16:creationId xmlns:a16="http://schemas.microsoft.com/office/drawing/2014/main" id="{2DC11856-A935-6B0D-FC54-4A737BA3CB95}"/>
              </a:ext>
            </a:extLst>
          </p:cNvPr>
          <p:cNvSpPr/>
          <p:nvPr/>
        </p:nvSpPr>
        <p:spPr>
          <a:xfrm>
            <a:off x="5939624" y="2946077"/>
            <a:ext cx="610163"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b</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0" name="正方形/長方形 9">
            <a:extLst>
              <a:ext uri="{FF2B5EF4-FFF2-40B4-BE49-F238E27FC236}">
                <a16:creationId xmlns:a16="http://schemas.microsoft.com/office/drawing/2014/main" id="{20A8EADB-8708-665A-CE59-FC92C6902A6F}"/>
              </a:ext>
            </a:extLst>
          </p:cNvPr>
          <p:cNvSpPr/>
          <p:nvPr/>
        </p:nvSpPr>
        <p:spPr>
          <a:xfrm>
            <a:off x="871431" y="4556897"/>
            <a:ext cx="457200"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c</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1" name="正方形/長方形 10">
            <a:extLst>
              <a:ext uri="{FF2B5EF4-FFF2-40B4-BE49-F238E27FC236}">
                <a16:creationId xmlns:a16="http://schemas.microsoft.com/office/drawing/2014/main" id="{E827B5D2-D0F7-22D1-9627-4710B305F40B}"/>
              </a:ext>
            </a:extLst>
          </p:cNvPr>
          <p:cNvSpPr/>
          <p:nvPr/>
        </p:nvSpPr>
        <p:spPr>
          <a:xfrm>
            <a:off x="5142576" y="5669670"/>
            <a:ext cx="457200"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正方形/長方形 11">
            <a:extLst>
              <a:ext uri="{FF2B5EF4-FFF2-40B4-BE49-F238E27FC236}">
                <a16:creationId xmlns:a16="http://schemas.microsoft.com/office/drawing/2014/main" id="{46B77D06-7C62-FA0F-DD9B-CD0AF3331729}"/>
              </a:ext>
            </a:extLst>
          </p:cNvPr>
          <p:cNvSpPr/>
          <p:nvPr/>
        </p:nvSpPr>
        <p:spPr>
          <a:xfrm>
            <a:off x="1328631" y="5650620"/>
            <a:ext cx="457200"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e</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4F1EBB8A-161D-5448-D593-77BDF71DE3D8}"/>
              </a:ext>
            </a:extLst>
          </p:cNvPr>
          <p:cNvSpPr txBox="1"/>
          <p:nvPr/>
        </p:nvSpPr>
        <p:spPr>
          <a:xfrm rot="10800000">
            <a:off x="11024858" y="5339407"/>
            <a:ext cx="93647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 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 </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忍耐　</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 </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未熟　</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 </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思春　</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 Yes</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A7507321-6A6E-A375-280B-95DE11D58F16}"/>
              </a:ext>
            </a:extLst>
          </p:cNvPr>
          <p:cNvPicPr>
            <a:picLocks noChangeAspect="1"/>
          </p:cNvPicPr>
          <p:nvPr/>
        </p:nvPicPr>
        <p:blipFill>
          <a:blip r:embed="rId3"/>
          <a:stretch>
            <a:fillRect/>
          </a:stretch>
        </p:blipFill>
        <p:spPr>
          <a:xfrm>
            <a:off x="8896349" y="3276600"/>
            <a:ext cx="1894771" cy="1594727"/>
          </a:xfrm>
          <a:prstGeom prst="rect">
            <a:avLst/>
          </a:prstGeom>
        </p:spPr>
      </p:pic>
    </p:spTree>
    <p:extLst>
      <p:ext uri="{BB962C8B-B14F-4D97-AF65-F5344CB8AC3E}">
        <p14:creationId xmlns:p14="http://schemas.microsoft.com/office/powerpoint/2010/main" val="30316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0A151CB-990E-4916-B5FE-16D43728E072}"/>
              </a:ext>
            </a:extLst>
          </p:cNvPr>
          <p:cNvSpPr txBox="1"/>
          <p:nvPr/>
        </p:nvSpPr>
        <p:spPr>
          <a:xfrm>
            <a:off x="228600" y="1014749"/>
            <a:ext cx="7912100" cy="5570756"/>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困った誤解 </a:t>
            </a:r>
            <a:r>
              <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スマホは、親がコントロールできるうちに早く持たせて、使い方を覚えさせたほうが いいのでは？</a:t>
            </a:r>
            <a:endPar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解答</a:t>
            </a:r>
            <a:r>
              <a:rPr kumimoji="1" lang="en-US" altLang="ja-JP"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まず、小さいころなら親がコントロールできる、という前提が危険です。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特に、発達障害などがある場合、小さいころでも親がコントロール困難です。使い方を覚えさせるどこか、永遠に続く「渡す→ハマる→取り上げる→泣く」の繰り返しに、疲れ果て、渡しっぱなしになってしまい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小さいころは約束が守れ、使い方を覚えたように見えても、思春期に入ると守れなくなる人が増えます。無理に守らせようとすると最悪刃物が出てきます。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医学的に様々な害が懸念されているものを使用する場合、安全性に関するエビデンスが確立するまでは、慎重にする必要があります。特に妊婦や子どもではそうなります。</a:t>
            </a: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スマホの安全性はいつ確立されたのでしょうか。・・・むしろ？ 　</a:t>
            </a:r>
          </a:p>
        </p:txBody>
      </p:sp>
      <p:pic>
        <p:nvPicPr>
          <p:cNvPr id="5" name="図 4" descr="挿絵 が含まれている画像&#10;&#10;自動的に生成された説明">
            <a:extLst>
              <a:ext uri="{FF2B5EF4-FFF2-40B4-BE49-F238E27FC236}">
                <a16:creationId xmlns:a16="http://schemas.microsoft.com/office/drawing/2014/main" id="{AD346F00-7F27-4389-A0AC-37E7AED70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6379" y="1446549"/>
            <a:ext cx="2422532" cy="2477332"/>
          </a:xfrm>
          <a:prstGeom prst="rect">
            <a:avLst/>
          </a:prstGeom>
          <a:noFill/>
          <a:ln>
            <a:noFill/>
          </a:ln>
        </p:spPr>
      </p:pic>
      <p:sp>
        <p:nvSpPr>
          <p:cNvPr id="7" name="角丸四角形吹き出し 24">
            <a:extLst>
              <a:ext uri="{FF2B5EF4-FFF2-40B4-BE49-F238E27FC236}">
                <a16:creationId xmlns:a16="http://schemas.microsoft.com/office/drawing/2014/main" id="{41CE180D-8B76-48A5-A51B-F35741EBCE32}"/>
              </a:ext>
            </a:extLst>
          </p:cNvPr>
          <p:cNvSpPr/>
          <p:nvPr/>
        </p:nvSpPr>
        <p:spPr>
          <a:xfrm>
            <a:off x="1796730" y="179003"/>
            <a:ext cx="5795511" cy="677602"/>
          </a:xfrm>
          <a:prstGeom prst="wedgeRoundRectCallout">
            <a:avLst>
              <a:gd name="adj1" fmla="val -47237"/>
              <a:gd name="adj2" fmla="val -32417"/>
              <a:gd name="adj3" fmla="val 16667"/>
            </a:avLst>
          </a:prstGeom>
          <a:solidFill>
            <a:srgbClr val="CCFFCC"/>
          </a:solid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Calibri"/>
                <a:ea typeface="HG丸ｺﾞｼｯｸM-PRO" panose="020F0600000000000000" pitchFamily="50" charset="-128"/>
                <a:cs typeface="Times New Roman" panose="02020603050405020304" pitchFamily="18" charset="0"/>
              </a:rPr>
              <a:t>子どもにスマホの使い方って守れるの？</a:t>
            </a:r>
            <a:endParaRPr kumimoji="0" lang="ja-JP" altLang="en-US" sz="1400" b="0" i="0" u="none" strike="noStrike" kern="100" cap="none" spc="0" normalizeH="0" baseline="0" noProof="0" dirty="0">
              <a:ln>
                <a:noFill/>
              </a:ln>
              <a:solidFill>
                <a:prstClr val="black"/>
              </a:solidFill>
              <a:effectLst/>
              <a:uLnTx/>
              <a:uFillTx/>
              <a:latin typeface="Calibri"/>
              <a:ea typeface="游明朝" panose="02020400000000000000" pitchFamily="18" charset="-128"/>
              <a:cs typeface="Times New Roman" panose="02020603050405020304" pitchFamily="18" charset="0"/>
            </a:endParaRPr>
          </a:p>
        </p:txBody>
      </p:sp>
      <p:pic>
        <p:nvPicPr>
          <p:cNvPr id="2" name="図 1">
            <a:extLst>
              <a:ext uri="{FF2B5EF4-FFF2-40B4-BE49-F238E27FC236}">
                <a16:creationId xmlns:a16="http://schemas.microsoft.com/office/drawing/2014/main" id="{700381E5-3C7D-4351-8EB7-A337B434FE45}"/>
              </a:ext>
            </a:extLst>
          </p:cNvPr>
          <p:cNvPicPr>
            <a:picLocks noChangeAspect="1"/>
          </p:cNvPicPr>
          <p:nvPr/>
        </p:nvPicPr>
        <p:blipFill>
          <a:blip r:embed="rId4"/>
          <a:stretch>
            <a:fillRect/>
          </a:stretch>
        </p:blipFill>
        <p:spPr>
          <a:xfrm>
            <a:off x="8855946" y="4382676"/>
            <a:ext cx="3107454" cy="2330591"/>
          </a:xfrm>
          <a:prstGeom prst="rect">
            <a:avLst/>
          </a:prstGeom>
        </p:spPr>
      </p:pic>
    </p:spTree>
    <p:extLst>
      <p:ext uri="{BB962C8B-B14F-4D97-AF65-F5344CB8AC3E}">
        <p14:creationId xmlns:p14="http://schemas.microsoft.com/office/powerpoint/2010/main" val="196687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fade">
                                      <p:cBhvr>
                                        <p:cTn id="40" dur="500"/>
                                        <p:tgtEl>
                                          <p:spTgt spid="4">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animEffect transition="in" filter="fade">
                                      <p:cBhvr>
                                        <p:cTn id="4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23BF088-79B2-A801-BA3E-DC0F68ED6FC0}"/>
              </a:ext>
            </a:extLst>
          </p:cNvPr>
          <p:cNvSpPr txBox="1"/>
          <p:nvPr/>
        </p:nvSpPr>
        <p:spPr>
          <a:xfrm>
            <a:off x="580214" y="687175"/>
            <a:ext cx="10593421"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質問への解答つづき</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「やかましく言えば、大きな声を出せば、親が言うことを聞く」という経験を繰り返すと、</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子どもは「しつこく言えば、暴力をふるえば、自分の</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好きなよう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にできる」と</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学習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してしまいます。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しかし、実社会ではそれは通用しません。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嫌がる異性にしつこく言い寄れば、</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ストーカー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として警察につかまります。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仕事で気に入らないときに大声を出しても、相手にされなくなり、本人も</a:t>
            </a:r>
            <a:r>
              <a:rPr kumimoji="1" lang="ja-JP" altLang="en-US" sz="1800" b="0" i="0" u="none" strike="noStrike" kern="1200" cap="none" spc="0" normalizeH="0" baseline="0" noProof="0" dirty="0">
                <a:ln>
                  <a:noFill/>
                </a:ln>
                <a:solidFill>
                  <a:prstClr val="black"/>
                </a:solidFill>
                <a:effectLst/>
                <a:highlight>
                  <a:srgbClr val="FFCCFF"/>
                </a:highlight>
                <a:uLnTx/>
                <a:uFillTx/>
                <a:latin typeface="Calibri"/>
                <a:ea typeface="ＭＳ Ｐゴシック" panose="020B0600070205080204" pitchFamily="50" charset="-128"/>
                <a:cs typeface="+mn-cs"/>
              </a:rPr>
              <a:t> 適応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障害になるかもしれません。</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正方形/長方形 2">
            <a:extLst>
              <a:ext uri="{FF2B5EF4-FFF2-40B4-BE49-F238E27FC236}">
                <a16:creationId xmlns:a16="http://schemas.microsoft.com/office/drawing/2014/main" id="{93E95958-89E3-8DC1-35B2-E8E4BED57875}"/>
              </a:ext>
            </a:extLst>
          </p:cNvPr>
          <p:cNvSpPr/>
          <p:nvPr/>
        </p:nvSpPr>
        <p:spPr>
          <a:xfrm>
            <a:off x="5522561" y="2107095"/>
            <a:ext cx="997087"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 name="正方形/長方形 4">
            <a:extLst>
              <a:ext uri="{FF2B5EF4-FFF2-40B4-BE49-F238E27FC236}">
                <a16:creationId xmlns:a16="http://schemas.microsoft.com/office/drawing/2014/main" id="{A20B066D-11B5-E637-7699-D65249C9E771}"/>
              </a:ext>
            </a:extLst>
          </p:cNvPr>
          <p:cNvSpPr/>
          <p:nvPr/>
        </p:nvSpPr>
        <p:spPr>
          <a:xfrm>
            <a:off x="7729534" y="2096208"/>
            <a:ext cx="504216"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b</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 name="正方形/長方形 5">
            <a:extLst>
              <a:ext uri="{FF2B5EF4-FFF2-40B4-BE49-F238E27FC236}">
                <a16:creationId xmlns:a16="http://schemas.microsoft.com/office/drawing/2014/main" id="{7F86A846-69D2-8508-45CB-66190905883C}"/>
              </a:ext>
            </a:extLst>
          </p:cNvPr>
          <p:cNvSpPr/>
          <p:nvPr/>
        </p:nvSpPr>
        <p:spPr>
          <a:xfrm>
            <a:off x="3962480" y="2939055"/>
            <a:ext cx="1052207"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c</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4D01CC33-5F52-7D0C-73BC-3ED94E2E41E8}"/>
              </a:ext>
            </a:extLst>
          </p:cNvPr>
          <p:cNvSpPr/>
          <p:nvPr/>
        </p:nvSpPr>
        <p:spPr>
          <a:xfrm>
            <a:off x="7401224" y="3235649"/>
            <a:ext cx="504216" cy="252919"/>
          </a:xfrm>
          <a:prstGeom prst="rect">
            <a:avLst/>
          </a:prstGeom>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5543AD2C-4D38-D342-7A38-17692EF5A16C}"/>
              </a:ext>
            </a:extLst>
          </p:cNvPr>
          <p:cNvSpPr txBox="1"/>
          <p:nvPr/>
        </p:nvSpPr>
        <p:spPr>
          <a:xfrm rot="10800000">
            <a:off x="7133928" y="6233909"/>
            <a:ext cx="4692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すきにできる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学習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ストーカー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適応</a:t>
            </a:r>
          </a:p>
        </p:txBody>
      </p:sp>
      <p:pic>
        <p:nvPicPr>
          <p:cNvPr id="2" name="図 1">
            <a:extLst>
              <a:ext uri="{FF2B5EF4-FFF2-40B4-BE49-F238E27FC236}">
                <a16:creationId xmlns:a16="http://schemas.microsoft.com/office/drawing/2014/main" id="{FE8E4365-20DE-9DCD-E9F8-A6E390DEE4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0225" y="4008219"/>
            <a:ext cx="2350615" cy="2410356"/>
          </a:xfrm>
          <a:prstGeom prst="rect">
            <a:avLst/>
          </a:prstGeom>
          <a:noFill/>
          <a:ln>
            <a:noFill/>
          </a:ln>
        </p:spPr>
      </p:pic>
    </p:spTree>
    <p:extLst>
      <p:ext uri="{BB962C8B-B14F-4D97-AF65-F5344CB8AC3E}">
        <p14:creationId xmlns:p14="http://schemas.microsoft.com/office/powerpoint/2010/main" val="343729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18A8-0A2C-0117-EF8A-3824218E29E6}"/>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72BA705D-C4CE-801F-F7EE-94D6D3348EA4}"/>
              </a:ext>
            </a:extLst>
          </p:cNvPr>
          <p:cNvPicPr>
            <a:picLocks noChangeAspect="1"/>
          </p:cNvPicPr>
          <p:nvPr/>
        </p:nvPicPr>
        <p:blipFill>
          <a:blip r:embed="rId2"/>
          <a:stretch>
            <a:fillRect/>
          </a:stretch>
        </p:blipFill>
        <p:spPr>
          <a:xfrm>
            <a:off x="634614" y="914400"/>
            <a:ext cx="10922772" cy="5825478"/>
          </a:xfrm>
          <a:prstGeom prst="rect">
            <a:avLst/>
          </a:prstGeom>
        </p:spPr>
      </p:pic>
      <p:sp>
        <p:nvSpPr>
          <p:cNvPr id="2" name="テキスト ボックス 1">
            <a:extLst>
              <a:ext uri="{FF2B5EF4-FFF2-40B4-BE49-F238E27FC236}">
                <a16:creationId xmlns:a16="http://schemas.microsoft.com/office/drawing/2014/main" id="{3CC27FED-759F-B102-DE89-113EC6B83E98}"/>
              </a:ext>
            </a:extLst>
          </p:cNvPr>
          <p:cNvSpPr txBox="1"/>
          <p:nvPr/>
        </p:nvSpPr>
        <p:spPr>
          <a:xfrm>
            <a:off x="3657600" y="3119253"/>
            <a:ext cx="2286000" cy="707886"/>
          </a:xfrm>
          <a:prstGeom prst="rect">
            <a:avLst/>
          </a:prstGeom>
          <a:solidFill>
            <a:srgbClr val="FFFF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１位 </a:t>
            </a: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75</a:t>
            </a:r>
            <a:r>
              <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点</a:t>
            </a:r>
            <a:endPar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37B01320-C3C9-F070-F362-BDA43CF4A029}"/>
              </a:ext>
            </a:extLst>
          </p:cNvPr>
          <p:cNvSpPr txBox="1"/>
          <p:nvPr/>
        </p:nvSpPr>
        <p:spPr>
          <a:xfrm>
            <a:off x="3577975" y="5940175"/>
            <a:ext cx="2362200" cy="707886"/>
          </a:xfrm>
          <a:prstGeom prst="rect">
            <a:avLst/>
          </a:prstGeom>
          <a:solidFill>
            <a:srgbClr val="FFFF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ja-JP" altLang="en-US"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位 </a:t>
            </a: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64</a:t>
            </a:r>
            <a:r>
              <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点</a:t>
            </a:r>
            <a:endPar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A6888DA5-9865-72ED-FA96-7493C05A128A}"/>
              </a:ext>
            </a:extLst>
          </p:cNvPr>
          <p:cNvSpPr txBox="1"/>
          <p:nvPr/>
        </p:nvSpPr>
        <p:spPr>
          <a:xfrm>
            <a:off x="9144000" y="3119253"/>
            <a:ext cx="2286000" cy="707886"/>
          </a:xfrm>
          <a:prstGeom prst="rect">
            <a:avLst/>
          </a:prstGeom>
          <a:solidFill>
            <a:schemeClr val="accent5"/>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ja-JP" altLang="en-US"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位 </a:t>
            </a: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57</a:t>
            </a:r>
            <a:r>
              <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点</a:t>
            </a:r>
            <a:endPar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D7FB6039-539B-E32C-6512-057120C91962}"/>
              </a:ext>
            </a:extLst>
          </p:cNvPr>
          <p:cNvSpPr txBox="1"/>
          <p:nvPr/>
        </p:nvSpPr>
        <p:spPr>
          <a:xfrm>
            <a:off x="9089968" y="5967573"/>
            <a:ext cx="2394064" cy="707886"/>
          </a:xfrm>
          <a:prstGeom prst="rect">
            <a:avLst/>
          </a:prstGeom>
          <a:solidFill>
            <a:schemeClr val="accent5"/>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4</a:t>
            </a:r>
            <a:r>
              <a:rPr kumimoji="1" lang="ja-JP" altLang="en-US"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位</a:t>
            </a:r>
            <a:r>
              <a:rPr kumimoji="1" lang="en-US" altLang="ja-JP" sz="4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48</a:t>
            </a:r>
            <a:r>
              <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点</a:t>
            </a:r>
            <a:endPar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A6D6558C-F899-BF0B-22D6-585168D64153}"/>
              </a:ext>
            </a:extLst>
          </p:cNvPr>
          <p:cNvSpPr txBox="1"/>
          <p:nvPr/>
        </p:nvSpPr>
        <p:spPr>
          <a:xfrm>
            <a:off x="2590800" y="228600"/>
            <a:ext cx="8001001" cy="523220"/>
          </a:xfrm>
          <a:prstGeom prst="rect">
            <a:avLst/>
          </a:prstGeom>
          <a:solidFill>
            <a:srgbClr val="FEE0D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000000"/>
                </a:solidFill>
                <a:effectLst/>
                <a:uLnTx/>
                <a:uFillTx/>
                <a:latin typeface="Yu Gothic" panose="020B0400000000000000" pitchFamily="50" charset="-128"/>
                <a:ea typeface="Yu Gothic" panose="020B0400000000000000" pitchFamily="50" charset="-128"/>
                <a:cs typeface="+mn-cs"/>
              </a:rPr>
              <a:t>できる子だーれ？   </a:t>
            </a:r>
            <a:r>
              <a:rPr kumimoji="0" lang="ja-JP" altLang="en-US" sz="2000" b="1" i="0" u="none" strike="noStrike" kern="1200" cap="none" spc="0" normalizeH="0" baseline="0" noProof="0" dirty="0">
                <a:ln>
                  <a:noFill/>
                </a:ln>
                <a:solidFill>
                  <a:srgbClr val="000000"/>
                </a:solidFill>
                <a:effectLst/>
                <a:uLnTx/>
                <a:uFillTx/>
                <a:latin typeface="Yu Gothic" panose="020B0400000000000000" pitchFamily="50" charset="-128"/>
                <a:ea typeface="Yu Gothic" panose="020B0400000000000000" pitchFamily="50" charset="-128"/>
                <a:cs typeface="+mn-cs"/>
              </a:rPr>
              <a:t>点数の高い順に順位をつけてみよう。</a:t>
            </a:r>
            <a:endPar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6383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CEBF4-A21F-2458-BAA9-124174111BEE}"/>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2EFB77A4-55CF-717C-51C0-C70AE0A17EB3}"/>
              </a:ext>
            </a:extLst>
          </p:cNvPr>
          <p:cNvPicPr>
            <a:picLocks noChangeAspect="1"/>
          </p:cNvPicPr>
          <p:nvPr/>
        </p:nvPicPr>
        <p:blipFill>
          <a:blip r:embed="rId3"/>
          <a:stretch>
            <a:fillRect/>
          </a:stretch>
        </p:blipFill>
        <p:spPr>
          <a:xfrm>
            <a:off x="616785" y="1220977"/>
            <a:ext cx="8123790" cy="4950106"/>
          </a:xfrm>
          <a:prstGeom prst="rect">
            <a:avLst/>
          </a:prstGeom>
        </p:spPr>
      </p:pic>
      <p:grpSp>
        <p:nvGrpSpPr>
          <p:cNvPr id="23" name="グループ化 22">
            <a:extLst>
              <a:ext uri="{FF2B5EF4-FFF2-40B4-BE49-F238E27FC236}">
                <a16:creationId xmlns:a16="http://schemas.microsoft.com/office/drawing/2014/main" id="{3E4D505E-8E1B-9765-C323-CD64ABFBD43A}"/>
              </a:ext>
            </a:extLst>
          </p:cNvPr>
          <p:cNvGrpSpPr/>
          <p:nvPr/>
        </p:nvGrpSpPr>
        <p:grpSpPr>
          <a:xfrm>
            <a:off x="4083431" y="141656"/>
            <a:ext cx="4829093" cy="7946534"/>
            <a:chOff x="4083431" y="141656"/>
            <a:chExt cx="4829093" cy="7946534"/>
          </a:xfrm>
        </p:grpSpPr>
        <p:graphicFrame>
          <p:nvGraphicFramePr>
            <p:cNvPr id="2" name="グラフ 1">
              <a:extLst>
                <a:ext uri="{FF2B5EF4-FFF2-40B4-BE49-F238E27FC236}">
                  <a16:creationId xmlns:a16="http://schemas.microsoft.com/office/drawing/2014/main" id="{C3330248-D904-5E96-71E9-B610B552CD8F}"/>
                </a:ext>
              </a:extLst>
            </p:cNvPr>
            <p:cNvGraphicFramePr>
              <a:graphicFrameLocks/>
            </p:cNvGraphicFramePr>
            <p:nvPr>
              <p:extLst>
                <p:ext uri="{D42A27DB-BD31-4B8C-83A1-F6EECF244321}">
                  <p14:modId xmlns:p14="http://schemas.microsoft.com/office/powerpoint/2010/main" val="311530059"/>
                </p:ext>
              </p:extLst>
            </p:nvPr>
          </p:nvGraphicFramePr>
          <p:xfrm>
            <a:off x="4083431" y="141656"/>
            <a:ext cx="4208733" cy="7946534"/>
          </p:xfrm>
          <a:graphic>
            <a:graphicData uri="http://schemas.openxmlformats.org/drawingml/2006/chart">
              <c:chart xmlns:c="http://schemas.openxmlformats.org/drawingml/2006/chart" xmlns:r="http://schemas.openxmlformats.org/officeDocument/2006/relationships" r:id="rId4"/>
            </a:graphicData>
          </a:graphic>
        </p:graphicFrame>
        <p:sp>
          <p:nvSpPr>
            <p:cNvPr id="5" name="正方形/長方形 4">
              <a:extLst>
                <a:ext uri="{FF2B5EF4-FFF2-40B4-BE49-F238E27FC236}">
                  <a16:creationId xmlns:a16="http://schemas.microsoft.com/office/drawing/2014/main" id="{805964F6-0959-56D9-4952-7DD22CED5FA4}"/>
                </a:ext>
              </a:extLst>
            </p:cNvPr>
            <p:cNvSpPr/>
            <p:nvPr/>
          </p:nvSpPr>
          <p:spPr>
            <a:xfrm>
              <a:off x="4390384" y="1184552"/>
              <a:ext cx="4461904" cy="5328147"/>
            </a:xfrm>
            <a:prstGeom prst="rect">
              <a:avLst/>
            </a:prstGeom>
            <a:solidFill>
              <a:srgbClr val="FEE2FD">
                <a:alpha val="29804"/>
              </a:srgbClr>
            </a:solid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6" name="テキスト ボックス 5">
              <a:extLst>
                <a:ext uri="{FF2B5EF4-FFF2-40B4-BE49-F238E27FC236}">
                  <a16:creationId xmlns:a16="http://schemas.microsoft.com/office/drawing/2014/main" id="{26110313-9CA4-060B-68A6-A1BAD205A041}"/>
                </a:ext>
              </a:extLst>
            </p:cNvPr>
            <p:cNvSpPr txBox="1"/>
            <p:nvPr/>
          </p:nvSpPr>
          <p:spPr>
            <a:xfrm>
              <a:off x="4357836" y="6184239"/>
              <a:ext cx="40202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ＭＳ Ｐゴシック"/>
                  <a:ea typeface="ＭＳ Ｐゴシック"/>
                  <a:cs typeface="+mn-cs"/>
                </a:rPr>
                <a:t> H26  H27  H28  H29  H30   R1   R2   R3    R4   R5    R6</a:t>
              </a:r>
              <a:endParaRPr kumimoji="1" lang="ja-JP" altLang="en-US" sz="1200" b="1"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7" name="テキスト ボックス 6">
              <a:extLst>
                <a:ext uri="{FF2B5EF4-FFF2-40B4-BE49-F238E27FC236}">
                  <a16:creationId xmlns:a16="http://schemas.microsoft.com/office/drawing/2014/main" id="{6B2CFFF3-2DF2-B2FD-4BFD-83CC84219A7D}"/>
                </a:ext>
              </a:extLst>
            </p:cNvPr>
            <p:cNvSpPr txBox="1"/>
            <p:nvPr/>
          </p:nvSpPr>
          <p:spPr>
            <a:xfrm>
              <a:off x="4425398" y="564170"/>
              <a:ext cx="448712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青少年の機器ごとのインターネット利用状況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（ネット利用でスマホを使っている割合）</a:t>
              </a:r>
            </a:p>
          </p:txBody>
        </p:sp>
      </p:grpSp>
      <p:sp>
        <p:nvSpPr>
          <p:cNvPr id="8" name="テキスト ボックス 7">
            <a:extLst>
              <a:ext uri="{FF2B5EF4-FFF2-40B4-BE49-F238E27FC236}">
                <a16:creationId xmlns:a16="http://schemas.microsoft.com/office/drawing/2014/main" id="{1614068D-DE84-8A86-48B7-16178EFA37CE}"/>
              </a:ext>
            </a:extLst>
          </p:cNvPr>
          <p:cNvSpPr txBox="1"/>
          <p:nvPr/>
        </p:nvSpPr>
        <p:spPr>
          <a:xfrm>
            <a:off x="72327" y="244130"/>
            <a:ext cx="4168129" cy="1200329"/>
          </a:xfrm>
          <a:prstGeom prst="rect">
            <a:avLst/>
          </a:prstGeom>
          <a:solidFill>
            <a:srgbClr val="FFCCFF"/>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Arial"/>
                <a:ea typeface="ＭＳ Ｐゴシック"/>
                <a:cs typeface="+mn-cs"/>
              </a:rPr>
              <a:t>少年による家庭内暴力</a:t>
            </a:r>
            <a:endParaRPr kumimoji="1" lang="en-US" altLang="ja-JP" sz="3200" b="1" i="0" u="none" strike="noStrike" kern="1200" cap="none" spc="0" normalizeH="0" baseline="0" noProof="0" dirty="0">
              <a:ln>
                <a:noFill/>
              </a:ln>
              <a:solidFill>
                <a:srgbClr val="000000"/>
              </a:solidFill>
              <a:effectLst/>
              <a:uLnTx/>
              <a:uFillTx/>
              <a:latin typeface="Arial"/>
              <a:ea typeface="ＭＳ Ｐゴシック"/>
              <a:cs typeface="+mn-cs"/>
            </a:endParaRPr>
          </a:p>
          <a:p>
            <a:pPr algn="ctr">
              <a:defRPr/>
            </a:pPr>
            <a:r>
              <a:rPr lang="en-US" altLang="ja-JP" sz="2000" b="1" dirty="0">
                <a:solidFill>
                  <a:srgbClr val="000000"/>
                </a:solidFill>
              </a:rPr>
              <a:t>R6</a:t>
            </a:r>
            <a:r>
              <a:rPr lang="ja-JP" altLang="en-US" sz="2000" b="1" dirty="0">
                <a:solidFill>
                  <a:srgbClr val="000000"/>
                </a:solidFill>
              </a:rPr>
              <a:t>犯罪白書</a:t>
            </a:r>
            <a:endParaRPr lang="en-US" altLang="ja-JP" sz="2000" b="1" dirty="0">
              <a:solidFill>
                <a:srgbClr val="000000"/>
              </a:solidFill>
            </a:endParaRPr>
          </a:p>
          <a:p>
            <a:pPr algn="ctr">
              <a:defRPr/>
            </a:pPr>
            <a:r>
              <a:rPr lang="ja-JP" altLang="en-US" sz="2000" b="1" dirty="0">
                <a:solidFill>
                  <a:srgbClr val="000000"/>
                </a:solidFill>
              </a:rPr>
              <a:t>子どもが暴れて警察が出動した件数</a:t>
            </a:r>
            <a:endParaRPr lang="en-US" altLang="ja-JP" sz="2000" b="1" dirty="0">
              <a:solidFill>
                <a:srgbClr val="000000"/>
              </a:solidFill>
            </a:endParaRPr>
          </a:p>
        </p:txBody>
      </p:sp>
      <p:grpSp>
        <p:nvGrpSpPr>
          <p:cNvPr id="22" name="グループ化 21">
            <a:extLst>
              <a:ext uri="{FF2B5EF4-FFF2-40B4-BE49-F238E27FC236}">
                <a16:creationId xmlns:a16="http://schemas.microsoft.com/office/drawing/2014/main" id="{167BD5A7-E39B-4A31-811D-45D622058B86}"/>
              </a:ext>
            </a:extLst>
          </p:cNvPr>
          <p:cNvGrpSpPr/>
          <p:nvPr/>
        </p:nvGrpSpPr>
        <p:grpSpPr>
          <a:xfrm>
            <a:off x="2945265" y="6227362"/>
            <a:ext cx="1492744" cy="523220"/>
            <a:chOff x="2945265" y="6227362"/>
            <a:chExt cx="1492744" cy="523220"/>
          </a:xfrm>
        </p:grpSpPr>
        <p:sp>
          <p:nvSpPr>
            <p:cNvPr id="9" name="テキスト ボックス 8">
              <a:extLst>
                <a:ext uri="{FF2B5EF4-FFF2-40B4-BE49-F238E27FC236}">
                  <a16:creationId xmlns:a16="http://schemas.microsoft.com/office/drawing/2014/main" id="{C73BCEF7-C32B-3D38-E77A-B41136B6C44A}"/>
                </a:ext>
              </a:extLst>
            </p:cNvPr>
            <p:cNvSpPr txBox="1"/>
            <p:nvPr/>
          </p:nvSpPr>
          <p:spPr>
            <a:xfrm>
              <a:off x="2945265" y="6227362"/>
              <a:ext cx="1224135" cy="523220"/>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H25</a:t>
              </a:r>
              <a:r>
                <a:rPr kumimoji="1" lang="ja-JP" altLang="en-US" sz="1400" b="1"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あたり</a:t>
              </a:r>
              <a:endParaRPr kumimoji="1" lang="en-US" altLang="ja-JP" sz="1400" b="1"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から何が？</a:t>
              </a:r>
            </a:p>
          </p:txBody>
        </p:sp>
        <p:sp>
          <p:nvSpPr>
            <p:cNvPr id="10" name="矢印: 下 9">
              <a:extLst>
                <a:ext uri="{FF2B5EF4-FFF2-40B4-BE49-F238E27FC236}">
                  <a16:creationId xmlns:a16="http://schemas.microsoft.com/office/drawing/2014/main" id="{D603DBC6-D23C-567F-97E2-60636C3B6989}"/>
                </a:ext>
              </a:extLst>
            </p:cNvPr>
            <p:cNvSpPr/>
            <p:nvPr/>
          </p:nvSpPr>
          <p:spPr>
            <a:xfrm rot="10800000">
              <a:off x="4169401" y="6347009"/>
              <a:ext cx="268608" cy="369334"/>
            </a:xfrm>
            <a:prstGeom prst="downArrow">
              <a:avLst>
                <a:gd name="adj1" fmla="val 50000"/>
                <a:gd name="adj2" fmla="val 7508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1" name="テキスト ボックス 10">
            <a:extLst>
              <a:ext uri="{FF2B5EF4-FFF2-40B4-BE49-F238E27FC236}">
                <a16:creationId xmlns:a16="http://schemas.microsoft.com/office/drawing/2014/main" id="{4769A3A8-68A5-7676-86C4-B0F1B8A6CA10}"/>
              </a:ext>
            </a:extLst>
          </p:cNvPr>
          <p:cNvSpPr txBox="1"/>
          <p:nvPr/>
        </p:nvSpPr>
        <p:spPr>
          <a:xfrm>
            <a:off x="9115202" y="614955"/>
            <a:ext cx="203164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内閣府</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R6</a:t>
            </a:r>
            <a:r>
              <a:rPr kumimoji="1" lang="ja-JP" altLang="en-US" sz="10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rPr>
              <a:t> 青少年のインターネット利用環境実態調査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より</a:t>
            </a:r>
          </a:p>
        </p:txBody>
      </p:sp>
      <p:sp>
        <p:nvSpPr>
          <p:cNvPr id="3" name="タイトル 1">
            <a:extLst>
              <a:ext uri="{FF2B5EF4-FFF2-40B4-BE49-F238E27FC236}">
                <a16:creationId xmlns:a16="http://schemas.microsoft.com/office/drawing/2014/main" id="{E7DFEF5B-3C0A-92F9-6B27-54B9F537E73D}"/>
              </a:ext>
            </a:extLst>
          </p:cNvPr>
          <p:cNvSpPr txBox="1">
            <a:spLocks/>
          </p:cNvSpPr>
          <p:nvPr/>
        </p:nvSpPr>
        <p:spPr>
          <a:xfrm>
            <a:off x="59036" y="244130"/>
            <a:ext cx="4298800" cy="1436501"/>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3600" b="0" i="0" u="none" strike="noStrike" kern="1200" cap="none" spc="0" normalizeH="0" baseline="0" noProof="0" dirty="0">
              <a:ln>
                <a:noFill/>
              </a:ln>
              <a:solidFill>
                <a:srgbClr val="000000"/>
              </a:solidFill>
              <a:effectLst/>
              <a:uLnTx/>
              <a:uFillTx/>
              <a:latin typeface="+mj-ea"/>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srgbClr val="000000"/>
                </a:solidFill>
                <a:effectLst/>
                <a:uLnTx/>
                <a:uFillTx/>
                <a:latin typeface="+mj-ea"/>
              </a:rPr>
              <a:t>何のグラフでしょう？</a:t>
            </a:r>
            <a:endParaRPr kumimoji="1" lang="en-US" altLang="ja-JP" sz="3600" b="0" i="0" u="none" strike="noStrike" kern="1200" cap="none" spc="0" normalizeH="0" baseline="0" noProof="0" dirty="0">
              <a:ln>
                <a:noFill/>
              </a:ln>
              <a:solidFill>
                <a:srgbClr val="000000"/>
              </a:solidFill>
              <a:effectLst/>
              <a:uLnTx/>
              <a:uFillTx/>
              <a:latin typeface="+mj-ea"/>
            </a:endParaRPr>
          </a:p>
        </p:txBody>
      </p:sp>
      <p:sp>
        <p:nvSpPr>
          <p:cNvPr id="13" name="正方形/長方形 12">
            <a:extLst>
              <a:ext uri="{FF2B5EF4-FFF2-40B4-BE49-F238E27FC236}">
                <a16:creationId xmlns:a16="http://schemas.microsoft.com/office/drawing/2014/main" id="{797CBA92-CD5E-C428-ED83-F7AD6E363695}"/>
              </a:ext>
            </a:extLst>
          </p:cNvPr>
          <p:cNvSpPr/>
          <p:nvPr/>
        </p:nvSpPr>
        <p:spPr>
          <a:xfrm>
            <a:off x="4316089" y="53360"/>
            <a:ext cx="5775962" cy="488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8" name="グループ化 17">
            <a:extLst>
              <a:ext uri="{FF2B5EF4-FFF2-40B4-BE49-F238E27FC236}">
                <a16:creationId xmlns:a16="http://schemas.microsoft.com/office/drawing/2014/main" id="{6B4BF285-D4B4-5FB1-6D5E-022E624069E3}"/>
              </a:ext>
            </a:extLst>
          </p:cNvPr>
          <p:cNvGrpSpPr/>
          <p:nvPr/>
        </p:nvGrpSpPr>
        <p:grpSpPr>
          <a:xfrm>
            <a:off x="8570370" y="5040611"/>
            <a:ext cx="2015318" cy="914400"/>
            <a:chOff x="8570370" y="5040611"/>
            <a:chExt cx="2015318" cy="914400"/>
          </a:xfrm>
        </p:grpSpPr>
        <p:sp>
          <p:nvSpPr>
            <p:cNvPr id="14" name="吹き出し: 左矢印 13">
              <a:extLst>
                <a:ext uri="{FF2B5EF4-FFF2-40B4-BE49-F238E27FC236}">
                  <a16:creationId xmlns:a16="http://schemas.microsoft.com/office/drawing/2014/main" id="{AA04CBF8-5B0B-FC33-BA93-5F2C2F20FB44}"/>
                </a:ext>
              </a:extLst>
            </p:cNvPr>
            <p:cNvSpPr/>
            <p:nvPr/>
          </p:nvSpPr>
          <p:spPr>
            <a:xfrm>
              <a:off x="8570370" y="5040611"/>
              <a:ext cx="1815936" cy="914400"/>
            </a:xfrm>
            <a:prstGeom prst="leftArrowCallout">
              <a:avLst>
                <a:gd name="adj1" fmla="val 25000"/>
                <a:gd name="adj2" fmla="val 25000"/>
                <a:gd name="adj3" fmla="val 25000"/>
                <a:gd name="adj4" fmla="val 7085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テキスト ボックス 2">
              <a:extLst>
                <a:ext uri="{FF2B5EF4-FFF2-40B4-BE49-F238E27FC236}">
                  <a16:creationId xmlns:a16="http://schemas.microsoft.com/office/drawing/2014/main" id="{DFA26FDF-9111-A827-F490-600A1E39B9C3}"/>
                </a:ext>
              </a:extLst>
            </p:cNvPr>
            <p:cNvSpPr txBox="1">
              <a:spLocks noChangeArrowheads="1"/>
            </p:cNvSpPr>
            <p:nvPr/>
          </p:nvSpPr>
          <p:spPr bwMode="auto">
            <a:xfrm>
              <a:off x="9115203" y="5236201"/>
              <a:ext cx="14704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小学生</a:t>
              </a:r>
            </a:p>
          </p:txBody>
        </p:sp>
      </p:grpSp>
      <p:pic>
        <p:nvPicPr>
          <p:cNvPr id="16" name="図 15">
            <a:extLst>
              <a:ext uri="{FF2B5EF4-FFF2-40B4-BE49-F238E27FC236}">
                <a16:creationId xmlns:a16="http://schemas.microsoft.com/office/drawing/2014/main" id="{A6852E95-D98E-34DD-C26E-4C47CB2CD4CB}"/>
              </a:ext>
            </a:extLst>
          </p:cNvPr>
          <p:cNvPicPr>
            <a:picLocks noChangeAspect="1"/>
          </p:cNvPicPr>
          <p:nvPr/>
        </p:nvPicPr>
        <p:blipFill>
          <a:blip r:embed="rId5"/>
          <a:stretch>
            <a:fillRect/>
          </a:stretch>
        </p:blipFill>
        <p:spPr>
          <a:xfrm>
            <a:off x="9452091" y="1475586"/>
            <a:ext cx="2031643" cy="1209449"/>
          </a:xfrm>
          <a:prstGeom prst="rect">
            <a:avLst/>
          </a:prstGeom>
        </p:spPr>
      </p:pic>
      <p:sp>
        <p:nvSpPr>
          <p:cNvPr id="17" name="テキスト ボックス 2">
            <a:extLst>
              <a:ext uri="{FF2B5EF4-FFF2-40B4-BE49-F238E27FC236}">
                <a16:creationId xmlns:a16="http://schemas.microsoft.com/office/drawing/2014/main" id="{2E15F4AF-E20E-5303-40F3-2C95F150A275}"/>
              </a:ext>
            </a:extLst>
          </p:cNvPr>
          <p:cNvSpPr txBox="1">
            <a:spLocks noChangeArrowheads="1"/>
          </p:cNvSpPr>
          <p:nvPr/>
        </p:nvSpPr>
        <p:spPr bwMode="auto">
          <a:xfrm>
            <a:off x="9332371" y="3135314"/>
            <a:ext cx="285963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小学生の</a:t>
            </a:r>
            <a:endParaRPr kumimoji="1"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家庭内暴力</a:t>
            </a:r>
            <a:endParaRPr kumimoji="1"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a:t>
            </a:r>
            <a:r>
              <a:rPr kumimoji="1"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年で</a:t>
            </a:r>
            <a:r>
              <a:rPr kumimoji="1" lang="en-US" altLang="ja-JP"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a:t>
            </a:r>
            <a:r>
              <a:rPr kumimoji="1" lang="ja-JP" altLang="en-US"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倍</a:t>
            </a:r>
          </a:p>
        </p:txBody>
      </p:sp>
      <p:grpSp>
        <p:nvGrpSpPr>
          <p:cNvPr id="19" name="グループ化 18">
            <a:extLst>
              <a:ext uri="{FF2B5EF4-FFF2-40B4-BE49-F238E27FC236}">
                <a16:creationId xmlns:a16="http://schemas.microsoft.com/office/drawing/2014/main" id="{F7D3A75E-40AB-6F37-9BBB-83746C20316D}"/>
              </a:ext>
            </a:extLst>
          </p:cNvPr>
          <p:cNvGrpSpPr/>
          <p:nvPr/>
        </p:nvGrpSpPr>
        <p:grpSpPr>
          <a:xfrm>
            <a:off x="6597723" y="6474394"/>
            <a:ext cx="1041069" cy="349366"/>
            <a:chOff x="10273268" y="5496988"/>
            <a:chExt cx="1041069" cy="349366"/>
          </a:xfrm>
        </p:grpSpPr>
        <p:sp>
          <p:nvSpPr>
            <p:cNvPr id="20" name="矢印: 下 19">
              <a:extLst>
                <a:ext uri="{FF2B5EF4-FFF2-40B4-BE49-F238E27FC236}">
                  <a16:creationId xmlns:a16="http://schemas.microsoft.com/office/drawing/2014/main" id="{8988909E-09BB-3913-AF4E-BB6FA3F07244}"/>
                </a:ext>
              </a:extLst>
            </p:cNvPr>
            <p:cNvSpPr/>
            <p:nvPr/>
          </p:nvSpPr>
          <p:spPr>
            <a:xfrm rot="10800000">
              <a:off x="10273268" y="5496988"/>
              <a:ext cx="166253" cy="2413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6722F3BE-23F4-BE67-F878-0B1833CC9E6E}"/>
                </a:ext>
              </a:extLst>
            </p:cNvPr>
            <p:cNvSpPr txBox="1"/>
            <p:nvPr/>
          </p:nvSpPr>
          <p:spPr>
            <a:xfrm>
              <a:off x="10356394" y="5569355"/>
              <a:ext cx="95794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コロナ</a:t>
              </a:r>
            </a:p>
          </p:txBody>
        </p:sp>
      </p:grpSp>
    </p:spTree>
    <p:extLst>
      <p:ext uri="{BB962C8B-B14F-4D97-AF65-F5344CB8AC3E}">
        <p14:creationId xmlns:p14="http://schemas.microsoft.com/office/powerpoint/2010/main" val="162765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DECDC-FACE-F658-2CA0-229D19AB1E95}"/>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CFBE02D2-EC5B-AC4D-5B54-7BB08AD98836}"/>
              </a:ext>
            </a:extLst>
          </p:cNvPr>
          <p:cNvSpPr txBox="1">
            <a:spLocks/>
          </p:cNvSpPr>
          <p:nvPr/>
        </p:nvSpPr>
        <p:spPr>
          <a:xfrm>
            <a:off x="526268" y="639390"/>
            <a:ext cx="11329200" cy="432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rPr>
              <a:t>思いもかけない結果に注意！</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40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endParaRPr>
          </a:p>
        </p:txBody>
      </p:sp>
      <p:sp>
        <p:nvSpPr>
          <p:cNvPr id="2" name="テキスト ボックス 1">
            <a:extLst>
              <a:ext uri="{FF2B5EF4-FFF2-40B4-BE49-F238E27FC236}">
                <a16:creationId xmlns:a16="http://schemas.microsoft.com/office/drawing/2014/main" id="{E94D0809-A718-0E33-3656-A33F217A7CC8}"/>
              </a:ext>
            </a:extLst>
          </p:cNvPr>
          <p:cNvSpPr txBox="1"/>
          <p:nvPr/>
        </p:nvSpPr>
        <p:spPr>
          <a:xfrm>
            <a:off x="1278456" y="1089922"/>
            <a:ext cx="10101161"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せっかく学校以外で毎日２時間勉強しても、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スマホの時間が増えると、</a:t>
            </a:r>
            <a:endPar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に、</a:t>
            </a:r>
            <a:endPar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負けてしまうということ！</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塾に通うことになり、連絡用にスマホを持たせたら、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逆に成績が下がってしまった。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「〇〇を返せ」 という話。</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a:defRPr/>
            </a:pPr>
            <a:r>
              <a:rPr lang="ja-JP" altLang="en-US" sz="2000" b="1" dirty="0">
                <a:solidFill>
                  <a:srgbClr val="000000"/>
                </a:solidFill>
                <a:latin typeface="游ゴシック" panose="020B0400000000000000" pitchFamily="50" charset="-128"/>
                <a:ea typeface="游ゴシック" panose="020B0400000000000000" pitchFamily="50" charset="-128"/>
              </a:rPr>
              <a:t>スマホさえ与えなければ、</a:t>
            </a:r>
            <a:endParaRPr lang="en-US" altLang="ja-JP" sz="2000" b="1" dirty="0">
              <a:solidFill>
                <a:srgbClr val="000000"/>
              </a:solidFill>
              <a:latin typeface="游ゴシック" panose="020B0400000000000000" pitchFamily="50" charset="-128"/>
              <a:ea typeface="游ゴシック" panose="020B0400000000000000" pitchFamily="50" charset="-128"/>
            </a:endParaRPr>
          </a:p>
          <a:p>
            <a:pPr>
              <a:defRPr/>
            </a:pPr>
            <a:r>
              <a:rPr lang="en-US" altLang="ja-JP" sz="2000" b="1" dirty="0">
                <a:solidFill>
                  <a:srgbClr val="000000"/>
                </a:solidFill>
                <a:latin typeface="游ゴシック" panose="020B0400000000000000" pitchFamily="50" charset="-128"/>
                <a:ea typeface="游ゴシック" panose="020B0400000000000000" pitchFamily="50" charset="-128"/>
              </a:rPr>
              <a:t>( </a:t>
            </a:r>
            <a:r>
              <a:rPr lang="ja-JP" altLang="en-US" sz="2000" b="1" dirty="0">
                <a:solidFill>
                  <a:schemeClr val="bg1"/>
                </a:solidFill>
                <a:latin typeface="游ゴシック" panose="020B0400000000000000" pitchFamily="50" charset="-128"/>
                <a:ea typeface="游ゴシック" panose="020B0400000000000000" pitchFamily="50" charset="-128"/>
              </a:rPr>
              <a:t>授業</a:t>
            </a:r>
            <a:r>
              <a:rPr lang="ja-JP" altLang="en-US" sz="2000" b="1" dirty="0">
                <a:solidFill>
                  <a:srgbClr val="000000"/>
                </a:solidFill>
                <a:latin typeface="游ゴシック" panose="020B0400000000000000" pitchFamily="50" charset="-128"/>
                <a:ea typeface="游ゴシック" panose="020B0400000000000000" pitchFamily="50" charset="-128"/>
              </a:rPr>
              <a:t> </a:t>
            </a:r>
            <a:r>
              <a:rPr lang="en-US" altLang="ja-JP" sz="2000" b="1" dirty="0">
                <a:solidFill>
                  <a:srgbClr val="000000"/>
                </a:solidFill>
                <a:latin typeface="游ゴシック" panose="020B0400000000000000" pitchFamily="50" charset="-128"/>
                <a:ea typeface="游ゴシック" panose="020B0400000000000000" pitchFamily="50" charset="-128"/>
              </a:rPr>
              <a:t>)</a:t>
            </a:r>
            <a:r>
              <a:rPr lang="ja-JP" altLang="en-US" sz="2000" b="1" dirty="0">
                <a:solidFill>
                  <a:srgbClr val="000000"/>
                </a:solidFill>
                <a:latin typeface="游ゴシック" panose="020B0400000000000000" pitchFamily="50" charset="-128"/>
                <a:ea typeface="游ゴシック" panose="020B0400000000000000" pitchFamily="50" charset="-128"/>
              </a:rPr>
              <a:t>に集中できて、けっこういい点が取れるということ！　</a:t>
            </a:r>
            <a:endParaRPr lang="ja-JP" altLang="en-US" sz="2800" b="1" dirty="0">
              <a:solidFill>
                <a:srgbClr val="000000"/>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7" name="Picture 8" descr="&quot;男子学生 成績の悩み&quot;Fotolia.com の ストック写真とロイヤリティフリーの画像 - Pic 106481733">
            <a:extLst>
              <a:ext uri="{FF2B5EF4-FFF2-40B4-BE49-F238E27FC236}">
                <a16:creationId xmlns:a16="http://schemas.microsoft.com/office/drawing/2014/main" id="{35B8B8EA-137D-4673-86F0-E3CC63406731}"/>
              </a:ext>
            </a:extLst>
          </p:cNvPr>
          <p:cNvPicPr>
            <a:picLocks noChangeAspect="1" noChangeArrowheads="1"/>
          </p:cNvPicPr>
          <p:nvPr/>
        </p:nvPicPr>
        <p:blipFill rotWithShape="1">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l="6830" r="11158" b="2099"/>
          <a:stretch/>
        </p:blipFill>
        <p:spPr bwMode="auto">
          <a:xfrm>
            <a:off x="8949375" y="1496640"/>
            <a:ext cx="2743200" cy="363855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2779335-9F5B-1A46-9D94-00AC932D3DD6}"/>
              </a:ext>
            </a:extLst>
          </p:cNvPr>
          <p:cNvSpPr txBox="1"/>
          <p:nvPr/>
        </p:nvSpPr>
        <p:spPr>
          <a:xfrm>
            <a:off x="1428468" y="2967130"/>
            <a:ext cx="451788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授業しか受けていない子供</a:t>
            </a:r>
          </a:p>
        </p:txBody>
      </p:sp>
      <p:sp>
        <p:nvSpPr>
          <p:cNvPr id="5" name="テキスト ボックス 4">
            <a:extLst>
              <a:ext uri="{FF2B5EF4-FFF2-40B4-BE49-F238E27FC236}">
                <a16:creationId xmlns:a16="http://schemas.microsoft.com/office/drawing/2014/main" id="{F01198E4-D7CD-F0AC-DD7B-178A1738ECA5}"/>
              </a:ext>
            </a:extLst>
          </p:cNvPr>
          <p:cNvSpPr txBox="1"/>
          <p:nvPr/>
        </p:nvSpPr>
        <p:spPr>
          <a:xfrm>
            <a:off x="10781439" y="214140"/>
            <a:ext cx="1021433" cy="40011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rPr>
              <a:t>スライド</a:t>
            </a:r>
          </a:p>
        </p:txBody>
      </p:sp>
      <p:sp>
        <p:nvSpPr>
          <p:cNvPr id="8" name="テキスト ボックス 7">
            <a:extLst>
              <a:ext uri="{FF2B5EF4-FFF2-40B4-BE49-F238E27FC236}">
                <a16:creationId xmlns:a16="http://schemas.microsoft.com/office/drawing/2014/main" id="{C85A2DCE-72E2-89A5-89FC-95A8EDEDDE46}"/>
              </a:ext>
            </a:extLst>
          </p:cNvPr>
          <p:cNvSpPr txBox="1"/>
          <p:nvPr/>
        </p:nvSpPr>
        <p:spPr>
          <a:xfrm>
            <a:off x="1428467" y="5768078"/>
            <a:ext cx="961807"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授業</a:t>
            </a:r>
          </a:p>
        </p:txBody>
      </p:sp>
      <p:sp>
        <p:nvSpPr>
          <p:cNvPr id="4" name="四角形: 角を丸くする 3">
            <a:extLst>
              <a:ext uri="{FF2B5EF4-FFF2-40B4-BE49-F238E27FC236}">
                <a16:creationId xmlns:a16="http://schemas.microsoft.com/office/drawing/2014/main" id="{AA47F583-ACAD-93E8-0E7C-8A9A2A7F759F}"/>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44713982"/>
      </p:ext>
    </p:extLst>
  </p:cSld>
  <p:clrMapOvr>
    <a:masterClrMapping/>
  </p:clrMapOvr>
  <mc:AlternateContent xmlns:mc="http://schemas.openxmlformats.org/markup-compatibility/2006" xmlns:p14="http://schemas.microsoft.com/office/powerpoint/2010/main">
    <mc:Choice Requires="p14">
      <p:transition spd="slow" p14:dur="2000" advTm="104718"/>
    </mc:Choice>
    <mc:Fallback xmlns="">
      <p:transition spd="slow" advTm="1047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fade">
                                      <p:cBhvr>
                                        <p:cTn id="26" dur="500"/>
                                        <p:tgtEl>
                                          <p:spTgt spid="2">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10" end="10"/>
                                            </p:txEl>
                                          </p:spTgt>
                                        </p:tgtEl>
                                        <p:attrNameLst>
                                          <p:attrName>style.visibility</p:attrName>
                                        </p:attrNameLst>
                                      </p:cBhvr>
                                      <p:to>
                                        <p:strVal val="visible"/>
                                      </p:to>
                                    </p:set>
                                    <p:animEffect transition="in" filter="fade">
                                      <p:cBhvr>
                                        <p:cTn id="36" dur="500"/>
                                        <p:tgtEl>
                                          <p:spTgt spid="2">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500"/>
                                        <p:tgtEl>
                                          <p:spTgt spid="2">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13" end="13"/>
                                            </p:txEl>
                                          </p:spTgt>
                                        </p:tgtEl>
                                        <p:attrNameLst>
                                          <p:attrName>style.visibility</p:attrName>
                                        </p:attrNameLst>
                                      </p:cBhvr>
                                      <p:to>
                                        <p:strVal val="visible"/>
                                      </p:to>
                                    </p:set>
                                    <p:animEffect transition="in" filter="fade">
                                      <p:cBhvr>
                                        <p:cTn id="46" dur="500"/>
                                        <p:tgtEl>
                                          <p:spTgt spid="2">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BAC34-EDC5-D7A0-66CC-343FB7105AA4}"/>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E510538B-293F-EFA5-3F24-7DC2DEDBAEAB}"/>
              </a:ext>
            </a:extLst>
          </p:cNvPr>
          <p:cNvSpPr txBox="1">
            <a:spLocks/>
          </p:cNvSpPr>
          <p:nvPr/>
        </p:nvSpPr>
        <p:spPr>
          <a:xfrm>
            <a:off x="526268" y="639390"/>
            <a:ext cx="11329200" cy="432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rPr>
              <a:t>思いもかけない結果に注意！</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40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endParaRPr>
          </a:p>
        </p:txBody>
      </p:sp>
      <p:sp>
        <p:nvSpPr>
          <p:cNvPr id="2" name="テキスト ボックス 1">
            <a:extLst>
              <a:ext uri="{FF2B5EF4-FFF2-40B4-BE49-F238E27FC236}">
                <a16:creationId xmlns:a16="http://schemas.microsoft.com/office/drawing/2014/main" id="{27761583-62A8-EC73-7F90-DA6FE7D7EFB8}"/>
              </a:ext>
            </a:extLst>
          </p:cNvPr>
          <p:cNvSpPr txBox="1"/>
          <p:nvPr/>
        </p:nvSpPr>
        <p:spPr>
          <a:xfrm>
            <a:off x="1278456" y="1089922"/>
            <a:ext cx="10101161"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せっかく学校以外で毎日２時間勉強しても、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スマホの時間が増えると、</a:t>
            </a:r>
            <a:endPar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に、</a:t>
            </a:r>
            <a:endParaRPr kumimoji="1" lang="en-US" altLang="ja-JP"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負けてしまうということ！</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塾に通うことになり、連絡用にスマホを持たせたら、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逆に成績が下がってしまった。「〇〇を返せ」 という話。</a:t>
            </a: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a:defRPr/>
            </a:pPr>
            <a:r>
              <a:rPr lang="ja-JP" altLang="en-US" sz="2000" b="1" dirty="0">
                <a:solidFill>
                  <a:srgbClr val="000000"/>
                </a:solidFill>
                <a:latin typeface="游ゴシック" panose="020B0400000000000000" pitchFamily="50" charset="-128"/>
                <a:ea typeface="游ゴシック" panose="020B0400000000000000" pitchFamily="50" charset="-128"/>
              </a:rPr>
              <a:t>スマホさえがまんさせれば、</a:t>
            </a:r>
            <a:endParaRPr lang="en-US" altLang="ja-JP" sz="2000" b="1" dirty="0">
              <a:solidFill>
                <a:srgbClr val="000000"/>
              </a:solidFill>
              <a:latin typeface="游ゴシック" panose="020B0400000000000000" pitchFamily="50" charset="-128"/>
              <a:ea typeface="游ゴシック" panose="020B0400000000000000" pitchFamily="50" charset="-128"/>
            </a:endParaRPr>
          </a:p>
          <a:p>
            <a:pPr>
              <a:defRPr/>
            </a:pPr>
            <a:r>
              <a:rPr lang="en-US" altLang="ja-JP" sz="2000" b="1" dirty="0">
                <a:solidFill>
                  <a:srgbClr val="000000"/>
                </a:solidFill>
                <a:latin typeface="游ゴシック" panose="020B0400000000000000" pitchFamily="50" charset="-128"/>
                <a:ea typeface="游ゴシック" panose="020B0400000000000000" pitchFamily="50" charset="-128"/>
              </a:rPr>
              <a:t>( </a:t>
            </a:r>
            <a:r>
              <a:rPr lang="ja-JP" altLang="en-US" sz="2000" b="1" dirty="0">
                <a:solidFill>
                  <a:schemeClr val="bg1"/>
                </a:solidFill>
                <a:latin typeface="游ゴシック" panose="020B0400000000000000" pitchFamily="50" charset="-128"/>
                <a:ea typeface="游ゴシック" panose="020B0400000000000000" pitchFamily="50" charset="-128"/>
              </a:rPr>
              <a:t>授業</a:t>
            </a:r>
            <a:r>
              <a:rPr lang="ja-JP" altLang="en-US" sz="2000" b="1" dirty="0">
                <a:solidFill>
                  <a:srgbClr val="000000"/>
                </a:solidFill>
                <a:latin typeface="游ゴシック" panose="020B0400000000000000" pitchFamily="50" charset="-128"/>
                <a:ea typeface="游ゴシック" panose="020B0400000000000000" pitchFamily="50" charset="-128"/>
              </a:rPr>
              <a:t> </a:t>
            </a:r>
            <a:r>
              <a:rPr lang="en-US" altLang="ja-JP" sz="2000" b="1" dirty="0">
                <a:solidFill>
                  <a:srgbClr val="000000"/>
                </a:solidFill>
                <a:latin typeface="游ゴシック" panose="020B0400000000000000" pitchFamily="50" charset="-128"/>
                <a:ea typeface="游ゴシック" panose="020B0400000000000000" pitchFamily="50" charset="-128"/>
              </a:rPr>
              <a:t>)</a:t>
            </a:r>
            <a:r>
              <a:rPr lang="ja-JP" altLang="en-US" sz="2000" b="1" dirty="0">
                <a:solidFill>
                  <a:srgbClr val="000000"/>
                </a:solidFill>
                <a:latin typeface="游ゴシック" panose="020B0400000000000000" pitchFamily="50" charset="-128"/>
                <a:ea typeface="游ゴシック" panose="020B0400000000000000" pitchFamily="50" charset="-128"/>
              </a:rPr>
              <a:t>に集中できて、けっこういい点が取れるということ！　</a:t>
            </a:r>
            <a:endParaRPr lang="ja-JP" altLang="en-US" sz="2800" b="1" dirty="0">
              <a:solidFill>
                <a:srgbClr val="000000"/>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7" name="Picture 8" descr="&quot;男子学生 成績の悩み&quot;Fotolia.com の ストック写真とロイヤリティフリーの画像 - Pic 106481733">
            <a:extLst>
              <a:ext uri="{FF2B5EF4-FFF2-40B4-BE49-F238E27FC236}">
                <a16:creationId xmlns:a16="http://schemas.microsoft.com/office/drawing/2014/main" id="{92194AD3-51BF-23FF-BF51-375924994199}"/>
              </a:ext>
            </a:extLst>
          </p:cNvPr>
          <p:cNvPicPr>
            <a:picLocks noChangeAspect="1" noChangeArrowheads="1"/>
          </p:cNvPicPr>
          <p:nvPr/>
        </p:nvPicPr>
        <p:blipFill rotWithShape="1">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l="6830" r="11158" b="2099"/>
          <a:stretch/>
        </p:blipFill>
        <p:spPr bwMode="auto">
          <a:xfrm>
            <a:off x="8949375" y="1496640"/>
            <a:ext cx="2743200" cy="363855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4F20C91-F9A0-4500-D876-441EA4725E13}"/>
              </a:ext>
            </a:extLst>
          </p:cNvPr>
          <p:cNvSpPr txBox="1"/>
          <p:nvPr/>
        </p:nvSpPr>
        <p:spPr>
          <a:xfrm rot="10800000">
            <a:off x="7487644" y="6366532"/>
            <a:ext cx="451788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授業しか受けていない子供   授業</a:t>
            </a:r>
          </a:p>
        </p:txBody>
      </p:sp>
      <p:sp>
        <p:nvSpPr>
          <p:cNvPr id="5" name="テキスト ボックス 4">
            <a:extLst>
              <a:ext uri="{FF2B5EF4-FFF2-40B4-BE49-F238E27FC236}">
                <a16:creationId xmlns:a16="http://schemas.microsoft.com/office/drawing/2014/main" id="{BFCF7A4C-BE28-6A35-AC57-0C4081DBFEFC}"/>
              </a:ext>
            </a:extLst>
          </p:cNvPr>
          <p:cNvSpPr txBox="1"/>
          <p:nvPr/>
        </p:nvSpPr>
        <p:spPr>
          <a:xfrm>
            <a:off x="10781439" y="214140"/>
            <a:ext cx="958917" cy="40011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rPr>
              <a:t>配布用</a:t>
            </a:r>
          </a:p>
        </p:txBody>
      </p:sp>
      <p:sp>
        <p:nvSpPr>
          <p:cNvPr id="4" name="四角形: 角を丸くする 3">
            <a:extLst>
              <a:ext uri="{FF2B5EF4-FFF2-40B4-BE49-F238E27FC236}">
                <a16:creationId xmlns:a16="http://schemas.microsoft.com/office/drawing/2014/main" id="{7A92096D-9A9D-3BED-AAA2-CC0BCB681CD9}"/>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57314596"/>
      </p:ext>
    </p:extLst>
  </p:cSld>
  <p:clrMapOvr>
    <a:masterClrMapping/>
  </p:clrMapOvr>
  <mc:AlternateContent xmlns:mc="http://schemas.openxmlformats.org/markup-compatibility/2006" xmlns:p14="http://schemas.microsoft.com/office/powerpoint/2010/main">
    <mc:Choice Requires="p14">
      <p:transition spd="slow" p14:dur="2000" advTm="104718"/>
    </mc:Choice>
    <mc:Fallback xmlns="">
      <p:transition spd="slow" advTm="1047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fade">
                                      <p:cBhvr>
                                        <p:cTn id="26" dur="500"/>
                                        <p:tgtEl>
                                          <p:spTgt spid="2">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fade">
                                      <p:cBhvr>
                                        <p:cTn id="36" dur="500"/>
                                        <p:tgtEl>
                                          <p:spTgt spid="2">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653E4A-66B9-551F-D095-4668C3A511A2}"/>
              </a:ext>
            </a:extLst>
          </p:cNvPr>
          <p:cNvSpPr>
            <a:spLocks noGrp="1"/>
          </p:cNvSpPr>
          <p:nvPr>
            <p:ph type="title"/>
          </p:nvPr>
        </p:nvSpPr>
        <p:spPr>
          <a:xfrm>
            <a:off x="838200" y="45482"/>
            <a:ext cx="10515600" cy="1325563"/>
          </a:xfrm>
        </p:spPr>
        <p:txBody>
          <a:bodyPr/>
          <a:lstStyle/>
          <a:p>
            <a:r>
              <a:rPr kumimoji="1" lang="en-US" altLang="ja-JP" dirty="0"/>
              <a:t>PISA</a:t>
            </a:r>
            <a:r>
              <a:rPr kumimoji="1" lang="ja-JP" altLang="en-US" dirty="0"/>
              <a:t>（</a:t>
            </a:r>
            <a:r>
              <a:rPr kumimoji="1" lang="en-US" altLang="ja-JP" dirty="0"/>
              <a:t>OECD</a:t>
            </a:r>
            <a:r>
              <a:rPr kumimoji="1" lang="ja-JP" altLang="en-US" dirty="0"/>
              <a:t>学習到達度調査）</a:t>
            </a:r>
            <a:r>
              <a:rPr kumimoji="1" lang="en-US" altLang="ja-JP" dirty="0"/>
              <a:t>2015</a:t>
            </a:r>
            <a:r>
              <a:rPr kumimoji="1" lang="ja-JP" altLang="en-US" dirty="0"/>
              <a:t>より</a:t>
            </a:r>
          </a:p>
        </p:txBody>
      </p:sp>
      <p:pic>
        <p:nvPicPr>
          <p:cNvPr id="5" name="図 4">
            <a:extLst>
              <a:ext uri="{FF2B5EF4-FFF2-40B4-BE49-F238E27FC236}">
                <a16:creationId xmlns:a16="http://schemas.microsoft.com/office/drawing/2014/main" id="{439EAD55-8EC5-1495-BA1F-DFCE76AB07F0}"/>
              </a:ext>
            </a:extLst>
          </p:cNvPr>
          <p:cNvPicPr>
            <a:picLocks noChangeAspect="1"/>
          </p:cNvPicPr>
          <p:nvPr/>
        </p:nvPicPr>
        <p:blipFill>
          <a:blip r:embed="rId6"/>
          <a:stretch>
            <a:fillRect/>
          </a:stretch>
        </p:blipFill>
        <p:spPr>
          <a:xfrm>
            <a:off x="120708" y="1247314"/>
            <a:ext cx="6426266" cy="4363371"/>
          </a:xfrm>
          <a:prstGeom prst="rect">
            <a:avLst/>
          </a:prstGeom>
        </p:spPr>
      </p:pic>
      <p:pic>
        <p:nvPicPr>
          <p:cNvPr id="6" name="図 5">
            <a:extLst>
              <a:ext uri="{FF2B5EF4-FFF2-40B4-BE49-F238E27FC236}">
                <a16:creationId xmlns:a16="http://schemas.microsoft.com/office/drawing/2014/main" id="{3434B99B-04FD-D700-DC54-E0C9E0E24CE5}"/>
              </a:ext>
            </a:extLst>
          </p:cNvPr>
          <p:cNvPicPr>
            <a:picLocks noChangeAspect="1"/>
          </p:cNvPicPr>
          <p:nvPr/>
        </p:nvPicPr>
        <p:blipFill>
          <a:blip r:embed="rId7"/>
          <a:stretch>
            <a:fillRect/>
          </a:stretch>
        </p:blipFill>
        <p:spPr>
          <a:xfrm>
            <a:off x="6760305" y="1249365"/>
            <a:ext cx="5430950" cy="4363370"/>
          </a:xfrm>
          <a:prstGeom prst="rect">
            <a:avLst/>
          </a:prstGeom>
        </p:spPr>
      </p:pic>
      <p:sp>
        <p:nvSpPr>
          <p:cNvPr id="7" name="テキスト ボックス 6">
            <a:extLst>
              <a:ext uri="{FF2B5EF4-FFF2-40B4-BE49-F238E27FC236}">
                <a16:creationId xmlns:a16="http://schemas.microsoft.com/office/drawing/2014/main" id="{D39E53C9-6962-D565-C9FD-AA03F7D5C023}"/>
              </a:ext>
            </a:extLst>
          </p:cNvPr>
          <p:cNvSpPr txBox="1"/>
          <p:nvPr/>
        </p:nvSpPr>
        <p:spPr>
          <a:xfrm>
            <a:off x="641786" y="5853154"/>
            <a:ext cx="54542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学校にパソコンがあるほど</a:t>
            </a:r>
            <a:endParaRPr kumimoji="1" lang="en-US" altLang="ja-JP"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数学リテラシーが低下</a:t>
            </a:r>
          </a:p>
        </p:txBody>
      </p:sp>
      <p:sp>
        <p:nvSpPr>
          <p:cNvPr id="8" name="テキスト ボックス 7">
            <a:extLst>
              <a:ext uri="{FF2B5EF4-FFF2-40B4-BE49-F238E27FC236}">
                <a16:creationId xmlns:a16="http://schemas.microsoft.com/office/drawing/2014/main" id="{CACB4622-14E8-9C63-254F-8B12A5654D37}"/>
              </a:ext>
            </a:extLst>
          </p:cNvPr>
          <p:cNvSpPr txBox="1"/>
          <p:nvPr/>
        </p:nvSpPr>
        <p:spPr>
          <a:xfrm>
            <a:off x="6982163" y="5862911"/>
            <a:ext cx="49872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学校でインターネットを使うほど読解力が低下</a:t>
            </a:r>
          </a:p>
        </p:txBody>
      </p:sp>
      <p:pic>
        <p:nvPicPr>
          <p:cNvPr id="3" name="オーディオ 2">
            <a:hlinkClick r:id="" action="ppaction://media"/>
            <a:extLst>
              <a:ext uri="{FF2B5EF4-FFF2-40B4-BE49-F238E27FC236}">
                <a16:creationId xmlns:a16="http://schemas.microsoft.com/office/drawing/2014/main" id="{F1AF1498-8E5B-96CF-56E5-2CDC3F6159F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144313585"/>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D5BE488B-6F07-0BB0-8297-145B06A95FC0}"/>
              </a:ext>
            </a:extLst>
          </p:cNvPr>
          <p:cNvSpPr txBox="1">
            <a:spLocks/>
          </p:cNvSpPr>
          <p:nvPr/>
        </p:nvSpPr>
        <p:spPr>
          <a:xfrm>
            <a:off x="526268" y="514131"/>
            <a:ext cx="11329200" cy="432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rPr>
              <a:t>スマホ子守で静かになるのは、気を取られているだけ！</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40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endParaRPr>
          </a:p>
        </p:txBody>
      </p:sp>
      <p:sp>
        <p:nvSpPr>
          <p:cNvPr id="3" name="テキスト ボックス 2">
            <a:extLst>
              <a:ext uri="{FF2B5EF4-FFF2-40B4-BE49-F238E27FC236}">
                <a16:creationId xmlns:a16="http://schemas.microsoft.com/office/drawing/2014/main" id="{DA11A5CB-7FD6-25C6-823D-753BDB832E22}"/>
              </a:ext>
            </a:extLst>
          </p:cNvPr>
          <p:cNvSpPr txBox="1"/>
          <p:nvPr/>
        </p:nvSpPr>
        <p:spPr>
          <a:xfrm>
            <a:off x="474134" y="5125052"/>
            <a:ext cx="8494633" cy="1200329"/>
          </a:xfrm>
          <a:prstGeom prst="rect">
            <a:avLst/>
          </a:prstGeom>
          <a:solidFill>
            <a:srgbClr val="CCFFCC"/>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小さいころ、めんどうでも、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なだめたり、あやしたり、時には叱って、</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育ててくれた人たちの努力で子どもの忍耐力はついていく</a:t>
            </a:r>
          </a:p>
        </p:txBody>
      </p:sp>
      <p:sp>
        <p:nvSpPr>
          <p:cNvPr id="7" name="テキスト ボックス 6">
            <a:extLst>
              <a:ext uri="{FF2B5EF4-FFF2-40B4-BE49-F238E27FC236}">
                <a16:creationId xmlns:a16="http://schemas.microsoft.com/office/drawing/2014/main" id="{5EA03438-EE1E-2A8B-FC7D-9419048B073E}"/>
              </a:ext>
            </a:extLst>
          </p:cNvPr>
          <p:cNvSpPr txBox="1"/>
          <p:nvPr/>
        </p:nvSpPr>
        <p:spPr>
          <a:xfrm>
            <a:off x="607318" y="1953134"/>
            <a:ext cx="1035155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その時は静かでも、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忍耐力がついたり、親の顔色が読めるようになったりするわけではない。</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体は大きくなっても、前頭葉は未熟なまま。</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がまんできず、落ち着いて集中できない人になってしまう。</a:t>
            </a:r>
          </a:p>
        </p:txBody>
      </p:sp>
      <p:pic>
        <p:nvPicPr>
          <p:cNvPr id="5122" name="Picture 2" descr="アトピー赤ちゃんをグッスリ寝かすためにできる7つのポイント">
            <a:extLst>
              <a:ext uri="{FF2B5EF4-FFF2-40B4-BE49-F238E27FC236}">
                <a16:creationId xmlns:a16="http://schemas.microsoft.com/office/drawing/2014/main" id="{EFF59301-59E7-2A6E-9679-C5B96715E852}"/>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700829" y="3211411"/>
            <a:ext cx="3017037" cy="303530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9105EB4-3E0E-BF6D-7E0D-F7A3F3A8A147}"/>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12</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 name="テキスト ボックス 4">
            <a:extLst>
              <a:ext uri="{FF2B5EF4-FFF2-40B4-BE49-F238E27FC236}">
                <a16:creationId xmlns:a16="http://schemas.microsoft.com/office/drawing/2014/main" id="{19E7A058-2075-E6A8-6B0D-06FD8DB06A45}"/>
              </a:ext>
            </a:extLst>
          </p:cNvPr>
          <p:cNvSpPr txBox="1"/>
          <p:nvPr/>
        </p:nvSpPr>
        <p:spPr>
          <a:xfrm>
            <a:off x="10910646" y="92799"/>
            <a:ext cx="1169754" cy="400110"/>
          </a:xfrm>
          <a:prstGeom prst="rect">
            <a:avLst/>
          </a:prstGeom>
          <a:solidFill>
            <a:srgbClr val="FFC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rPr>
              <a:t>配布用</a:t>
            </a:r>
          </a:p>
        </p:txBody>
      </p:sp>
    </p:spTree>
    <p:extLst>
      <p:ext uri="{BB962C8B-B14F-4D97-AF65-F5344CB8AC3E}">
        <p14:creationId xmlns:p14="http://schemas.microsoft.com/office/powerpoint/2010/main" val="231510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D5BE488B-6F07-0BB0-8297-145B06A95FC0}"/>
              </a:ext>
            </a:extLst>
          </p:cNvPr>
          <p:cNvSpPr txBox="1">
            <a:spLocks/>
          </p:cNvSpPr>
          <p:nvPr/>
        </p:nvSpPr>
        <p:spPr>
          <a:xfrm>
            <a:off x="607318" y="578966"/>
            <a:ext cx="11329200" cy="432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rPr>
              <a:t>スマホ子守で静かになるのは、気を取られているだけ！</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4000" b="1" i="0" u="none" strike="noStrike" kern="1200" cap="none" spc="0" normalizeH="0" baseline="0" noProof="0" dirty="0">
              <a:ln>
                <a:noFill/>
              </a:ln>
              <a:solidFill>
                <a:srgbClr val="70AD47">
                  <a:lumMod val="75000"/>
                </a:srgbClr>
              </a:solidFill>
              <a:effectLst/>
              <a:uLnTx/>
              <a:uFillTx/>
              <a:latin typeface="游ゴシック" panose="020B0400000000000000" pitchFamily="50" charset="-128"/>
              <a:ea typeface="游ゴシック" panose="020B0400000000000000" pitchFamily="50" charset="-128"/>
              <a:cs typeface="+mj-cs"/>
            </a:endParaRPr>
          </a:p>
        </p:txBody>
      </p:sp>
      <p:sp>
        <p:nvSpPr>
          <p:cNvPr id="2" name="テキスト ボックス 1">
            <a:extLst>
              <a:ext uri="{FF2B5EF4-FFF2-40B4-BE49-F238E27FC236}">
                <a16:creationId xmlns:a16="http://schemas.microsoft.com/office/drawing/2014/main" id="{8B44C337-0ED5-A81E-EE57-C22C639FFB10}"/>
              </a:ext>
            </a:extLst>
          </p:cNvPr>
          <p:cNvSpPr txBox="1"/>
          <p:nvPr/>
        </p:nvSpPr>
        <p:spPr>
          <a:xfrm>
            <a:off x="624251" y="4161928"/>
            <a:ext cx="7571303" cy="830997"/>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君たちが、授業中、静かに話を聞いていられるのは、</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だれのおかげ？</a:t>
            </a:r>
          </a:p>
        </p:txBody>
      </p:sp>
      <p:sp>
        <p:nvSpPr>
          <p:cNvPr id="3" name="テキスト ボックス 2">
            <a:extLst>
              <a:ext uri="{FF2B5EF4-FFF2-40B4-BE49-F238E27FC236}">
                <a16:creationId xmlns:a16="http://schemas.microsoft.com/office/drawing/2014/main" id="{DA11A5CB-7FD6-25C6-823D-753BDB832E22}"/>
              </a:ext>
            </a:extLst>
          </p:cNvPr>
          <p:cNvSpPr txBox="1"/>
          <p:nvPr/>
        </p:nvSpPr>
        <p:spPr>
          <a:xfrm>
            <a:off x="758997" y="5414695"/>
            <a:ext cx="603242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小さいころ、めんどうでも、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なだめたり、あやしたり、時には叱って、</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育ててくれた人のおかげ。</a:t>
            </a:r>
          </a:p>
        </p:txBody>
      </p:sp>
      <p:sp>
        <p:nvSpPr>
          <p:cNvPr id="7" name="テキスト ボックス 6">
            <a:extLst>
              <a:ext uri="{FF2B5EF4-FFF2-40B4-BE49-F238E27FC236}">
                <a16:creationId xmlns:a16="http://schemas.microsoft.com/office/drawing/2014/main" id="{5EA03438-EE1E-2A8B-FC7D-9419048B073E}"/>
              </a:ext>
            </a:extLst>
          </p:cNvPr>
          <p:cNvSpPr txBox="1"/>
          <p:nvPr/>
        </p:nvSpPr>
        <p:spPr>
          <a:xfrm>
            <a:off x="607318" y="1893500"/>
            <a:ext cx="1035155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その時は静かでも、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忍耐力がついたり、親の顔色が読めるようになったりするわけではない。</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体は大きくなっても、前頭葉は未熟なまま。</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がまんできず、落ち着いて集中できない人になってしまう。</a:t>
            </a:r>
          </a:p>
        </p:txBody>
      </p:sp>
      <p:pic>
        <p:nvPicPr>
          <p:cNvPr id="5122" name="Picture 2" descr="アトピー赤ちゃんをグッスリ寝かすためにできる7つのポイント">
            <a:extLst>
              <a:ext uri="{FF2B5EF4-FFF2-40B4-BE49-F238E27FC236}">
                <a16:creationId xmlns:a16="http://schemas.microsoft.com/office/drawing/2014/main" id="{EFF59301-59E7-2A6E-9679-C5B96715E852}"/>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700829" y="2893360"/>
            <a:ext cx="3017037" cy="303530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9105EB4-3E0E-BF6D-7E0D-F7A3F3A8A147}"/>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12</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 name="テキスト ボックス 4">
            <a:extLst>
              <a:ext uri="{FF2B5EF4-FFF2-40B4-BE49-F238E27FC236}">
                <a16:creationId xmlns:a16="http://schemas.microsoft.com/office/drawing/2014/main" id="{D1AF6E1B-0D4E-56AF-E5B0-A0341CD5F924}"/>
              </a:ext>
            </a:extLst>
          </p:cNvPr>
          <p:cNvSpPr txBox="1"/>
          <p:nvPr/>
        </p:nvSpPr>
        <p:spPr>
          <a:xfrm>
            <a:off x="10781439" y="144567"/>
            <a:ext cx="1021433" cy="40011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a:ea typeface="ＭＳ Ｐゴシック"/>
                <a:cs typeface="+mn-cs"/>
              </a:rPr>
              <a:t>スライド</a:t>
            </a:r>
          </a:p>
        </p:txBody>
      </p:sp>
    </p:spTree>
    <p:extLst>
      <p:ext uri="{BB962C8B-B14F-4D97-AF65-F5344CB8AC3E}">
        <p14:creationId xmlns:p14="http://schemas.microsoft.com/office/powerpoint/2010/main" val="23846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pattFill prst="ltVert">
          <a:fgClr>
            <a:schemeClr val="accent4">
              <a:lumMod val="20000"/>
              <a:lumOff val="80000"/>
            </a:schemeClr>
          </a:fgClr>
          <a:bgClr>
            <a:schemeClr val="bg1"/>
          </a:bgClr>
        </a:pattFill>
        <a:effectLst/>
      </p:bgPr>
    </p:bg>
    <p:spTree>
      <p:nvGrpSpPr>
        <p:cNvPr id="1" name="">
          <a:extLst>
            <a:ext uri="{FF2B5EF4-FFF2-40B4-BE49-F238E27FC236}">
              <a16:creationId xmlns:a16="http://schemas.microsoft.com/office/drawing/2014/main" id="{DC806E58-BEB2-959A-0472-95D1AAF6569A}"/>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53CC7C9-32CA-8F82-4714-AFAC2A57E2D5}"/>
              </a:ext>
            </a:extLst>
          </p:cNvPr>
          <p:cNvSpPr txBox="1"/>
          <p:nvPr/>
        </p:nvSpPr>
        <p:spPr>
          <a:xfrm>
            <a:off x="600698" y="366623"/>
            <a:ext cx="10990604" cy="6124754"/>
          </a:xfrm>
          <a:prstGeom prst="rect">
            <a:avLst/>
          </a:prstGeom>
          <a:noFill/>
        </p:spPr>
        <p:txBody>
          <a:bodyPr wrap="square" rtlCol="0">
            <a:spAutoFit/>
          </a:bodyPr>
          <a:lstStyle/>
          <a:p>
            <a:r>
              <a:rPr lang="ja-JP" altLang="en-US" sz="3200" dirty="0">
                <a:highlight>
                  <a:srgbClr val="FFC5F3"/>
                </a:highlight>
                <a:latin typeface="HGPｺﾞｼｯｸE" panose="020B0900000000000000" pitchFamily="50" charset="-128"/>
                <a:ea typeface="HGPｺﾞｼｯｸE" panose="020B0900000000000000" pitchFamily="50" charset="-128"/>
              </a:rPr>
              <a:t>「自分で自分の首を絞めている」　</a:t>
            </a:r>
          </a:p>
          <a:p>
            <a:r>
              <a:rPr lang="ja-JP" altLang="en-US" sz="3200" b="1" dirty="0">
                <a:latin typeface="HGPｺﾞｼｯｸM" panose="020B0600000000000000" pitchFamily="50" charset="-128"/>
                <a:ea typeface="HGPｺﾞｼｯｸM" panose="020B0600000000000000" pitchFamily="50" charset="-128"/>
              </a:rPr>
              <a:t>　　　　　</a:t>
            </a:r>
            <a:r>
              <a:rPr lang="ja-JP" altLang="en-US" sz="3200" b="1" dirty="0">
                <a:solidFill>
                  <a:srgbClr val="FF0000"/>
                </a:solidFill>
                <a:latin typeface="HGPｺﾞｼｯｸM" panose="020B0600000000000000" pitchFamily="50" charset="-128"/>
                <a:ea typeface="HGPｺﾞｼｯｸM" panose="020B0600000000000000" pitchFamily="50" charset="-128"/>
              </a:rPr>
              <a:t>　</a:t>
            </a:r>
            <a:r>
              <a:rPr lang="ja-JP" altLang="en-US" sz="2800" b="1" dirty="0">
                <a:solidFill>
                  <a:srgbClr val="FF0000"/>
                </a:solidFill>
                <a:latin typeface="HGPｺﾞｼｯｸM" panose="020B0600000000000000" pitchFamily="50" charset="-128"/>
                <a:ea typeface="HGPｺﾞｼｯｸM" panose="020B0600000000000000" pitchFamily="50" charset="-128"/>
              </a:rPr>
              <a:t>スマホ子守りでラクをしているつもりが </a:t>
            </a:r>
            <a:endParaRPr lang="en-US" altLang="ja-JP" sz="2800" b="1" dirty="0">
              <a:solidFill>
                <a:srgbClr val="FF0000"/>
              </a:solidFill>
              <a:latin typeface="HGPｺﾞｼｯｸM" panose="020B0600000000000000" pitchFamily="50" charset="-128"/>
              <a:ea typeface="HGPｺﾞｼｯｸM" panose="020B0600000000000000" pitchFamily="50" charset="-128"/>
            </a:endParaRPr>
          </a:p>
          <a:p>
            <a:r>
              <a:rPr lang="en-US" altLang="ja-JP" sz="2800" b="1" dirty="0">
                <a:solidFill>
                  <a:srgbClr val="FF0000"/>
                </a:solidFill>
                <a:latin typeface="HGPｺﾞｼｯｸM" panose="020B0600000000000000" pitchFamily="50" charset="-128"/>
                <a:ea typeface="HGPｺﾞｼｯｸM" panose="020B0600000000000000" pitchFamily="50" charset="-128"/>
              </a:rPr>
              <a:t>              ( </a:t>
            </a:r>
            <a:r>
              <a:rPr lang="ja-JP" altLang="en-US" sz="2800" b="1" dirty="0">
                <a:solidFill>
                  <a:srgbClr val="FF0000"/>
                </a:solidFill>
                <a:latin typeface="HGPｺﾞｼｯｸM" panose="020B0600000000000000" pitchFamily="50" charset="-128"/>
                <a:ea typeface="HGPｺﾞｼｯｸM" panose="020B0600000000000000" pitchFamily="50" charset="-128"/>
              </a:rPr>
              <a:t>育てにくい </a:t>
            </a:r>
            <a:r>
              <a:rPr lang="en-US" altLang="ja-JP" sz="2800" b="1" dirty="0">
                <a:solidFill>
                  <a:srgbClr val="FF0000"/>
                </a:solidFill>
                <a:latin typeface="HGPｺﾞｼｯｸM" panose="020B0600000000000000" pitchFamily="50" charset="-128"/>
                <a:ea typeface="HGPｺﾞｼｯｸM" panose="020B0600000000000000" pitchFamily="50" charset="-128"/>
              </a:rPr>
              <a:t>) </a:t>
            </a:r>
            <a:r>
              <a:rPr lang="ja-JP" altLang="en-US" sz="2800" b="1" dirty="0">
                <a:solidFill>
                  <a:srgbClr val="FF0000"/>
                </a:solidFill>
                <a:latin typeface="HGPｺﾞｼｯｸM" panose="020B0600000000000000" pitchFamily="50" charset="-128"/>
                <a:ea typeface="HGPｺﾞｼｯｸM" panose="020B0600000000000000" pitchFamily="50" charset="-128"/>
              </a:rPr>
              <a:t>子にしている。</a:t>
            </a:r>
            <a:r>
              <a:rPr lang="en-US" altLang="ja-JP" sz="2800" b="1" dirty="0">
                <a:solidFill>
                  <a:srgbClr val="FF0000"/>
                </a:solidFill>
                <a:latin typeface="HGPｺﾞｼｯｸM" panose="020B0600000000000000" pitchFamily="50" charset="-128"/>
                <a:ea typeface="HGPｺﾞｼｯｸM" panose="020B0600000000000000" pitchFamily="50" charset="-128"/>
              </a:rPr>
              <a:t>   </a:t>
            </a:r>
            <a:r>
              <a:rPr lang="ja-JP" altLang="en-US" sz="2800" b="1" dirty="0">
                <a:solidFill>
                  <a:srgbClr val="FF0000"/>
                </a:solidFill>
                <a:latin typeface="HGPｺﾞｼｯｸM" panose="020B0600000000000000" pitchFamily="50" charset="-128"/>
                <a:ea typeface="HGPｺﾞｼｯｸM" panose="020B0600000000000000" pitchFamily="50" charset="-128"/>
              </a:rPr>
              <a:t>親はそのことに気づかない　</a:t>
            </a:r>
          </a:p>
          <a:p>
            <a:endParaRPr lang="en-US" altLang="ja-JP" sz="3200" dirty="0">
              <a:latin typeface="HGPｺﾞｼｯｸM" panose="020B0600000000000000" pitchFamily="50" charset="-128"/>
              <a:ea typeface="HGPｺﾞｼｯｸM" panose="020B0600000000000000" pitchFamily="50" charset="-128"/>
            </a:endParaRPr>
          </a:p>
          <a:p>
            <a:endParaRPr lang="en-US" altLang="ja-JP" sz="3200" dirty="0">
              <a:latin typeface="HGPｺﾞｼｯｸM" panose="020B0600000000000000" pitchFamily="50" charset="-128"/>
              <a:ea typeface="HGPｺﾞｼｯｸM" panose="020B0600000000000000" pitchFamily="50" charset="-128"/>
            </a:endParaRPr>
          </a:p>
          <a:p>
            <a:r>
              <a:rPr lang="ja-JP" altLang="en-US" sz="3200" dirty="0">
                <a:highlight>
                  <a:srgbClr val="FFC5F3"/>
                </a:highlight>
                <a:latin typeface="HGPｺﾞｼｯｸE" panose="020B0900000000000000" pitchFamily="50" charset="-128"/>
                <a:ea typeface="HGPｺﾞｼｯｸE" panose="020B0900000000000000" pitchFamily="50" charset="-128"/>
              </a:rPr>
              <a:t>スマホ子守りの代わりにどうすれば？</a:t>
            </a:r>
            <a:endParaRPr lang="en-US" altLang="ja-JP" sz="3200" dirty="0">
              <a:highlight>
                <a:srgbClr val="FFC5F3"/>
              </a:highlight>
              <a:latin typeface="HGPｺﾞｼｯｸE" panose="020B0900000000000000" pitchFamily="50" charset="-128"/>
              <a:ea typeface="HGPｺﾞｼｯｸE" panose="020B0900000000000000" pitchFamily="50" charset="-128"/>
            </a:endParaRPr>
          </a:p>
          <a:p>
            <a:endParaRPr lang="ja-JP" altLang="en-US" sz="3200" dirty="0">
              <a:latin typeface="HGPｺﾞｼｯｸM" panose="020B0600000000000000" pitchFamily="50" charset="-128"/>
              <a:ea typeface="HGPｺﾞｼｯｸM" panose="020B0600000000000000" pitchFamily="50" charset="-128"/>
            </a:endParaRPr>
          </a:p>
          <a:p>
            <a:r>
              <a:rPr lang="ja-JP" altLang="en-US" sz="2800" dirty="0">
                <a:solidFill>
                  <a:schemeClr val="accent1"/>
                </a:solidFill>
                <a:latin typeface="HGPｺﾞｼｯｸM" panose="020B0600000000000000" pitchFamily="50" charset="-128"/>
                <a:ea typeface="HGPｺﾞｼｯｸM" panose="020B0600000000000000" pitchFamily="50" charset="-128"/>
              </a:rPr>
              <a:t>子どもは </a:t>
            </a:r>
            <a:r>
              <a:rPr lang="en-US" altLang="ja-JP" sz="2800" dirty="0">
                <a:solidFill>
                  <a:schemeClr val="accent1"/>
                </a:solidFill>
                <a:latin typeface="HGPｺﾞｼｯｸM" panose="020B0600000000000000" pitchFamily="50" charset="-128"/>
                <a:ea typeface="HGPｺﾞｼｯｸM" panose="020B0600000000000000" pitchFamily="50" charset="-128"/>
              </a:rPr>
              <a:t>( </a:t>
            </a:r>
            <a:r>
              <a:rPr lang="ja-JP" altLang="en-US" sz="2800" dirty="0">
                <a:solidFill>
                  <a:schemeClr val="accent1"/>
                </a:solidFill>
                <a:latin typeface="HGPｺﾞｼｯｸM" panose="020B0600000000000000" pitchFamily="50" charset="-128"/>
                <a:ea typeface="HGPｺﾞｼｯｸM" panose="020B0600000000000000" pitchFamily="50" charset="-128"/>
              </a:rPr>
              <a:t>遊び </a:t>
            </a:r>
            <a:r>
              <a:rPr lang="en-US" altLang="ja-JP" sz="2800" dirty="0">
                <a:solidFill>
                  <a:schemeClr val="accent1"/>
                </a:solidFill>
                <a:latin typeface="HGPｺﾞｼｯｸM" panose="020B0600000000000000" pitchFamily="50" charset="-128"/>
                <a:ea typeface="HGPｺﾞｼｯｸM" panose="020B0600000000000000" pitchFamily="50" charset="-128"/>
              </a:rPr>
              <a:t>) </a:t>
            </a:r>
            <a:r>
              <a:rPr lang="ja-JP" altLang="en-US" sz="2800" dirty="0">
                <a:solidFill>
                  <a:schemeClr val="accent1"/>
                </a:solidFill>
                <a:latin typeface="HGPｺﾞｼｯｸM" panose="020B0600000000000000" pitchFamily="50" charset="-128"/>
                <a:ea typeface="HGPｺﾞｼｯｸM" panose="020B0600000000000000" pitchFamily="50" charset="-128"/>
              </a:rPr>
              <a:t>の天才</a:t>
            </a:r>
          </a:p>
          <a:p>
            <a:r>
              <a:rPr lang="ja-JP" altLang="en-US" sz="2800" dirty="0">
                <a:solidFill>
                  <a:schemeClr val="accent1"/>
                </a:solidFill>
                <a:latin typeface="HGPｺﾞｼｯｸM" panose="020B0600000000000000" pitchFamily="50" charset="-128"/>
                <a:ea typeface="HGPｺﾞｼｯｸM" panose="020B0600000000000000" pitchFamily="50" charset="-128"/>
              </a:rPr>
              <a:t>子どもにはもともと遊ぶ力がある。</a:t>
            </a:r>
          </a:p>
          <a:p>
            <a:r>
              <a:rPr lang="ja-JP" altLang="en-US" sz="2800" dirty="0">
                <a:solidFill>
                  <a:schemeClr val="accent1"/>
                </a:solidFill>
                <a:latin typeface="HGPｺﾞｼｯｸM" panose="020B0600000000000000" pitchFamily="50" charset="-128"/>
                <a:ea typeface="HGPｺﾞｼｯｸM" panose="020B0600000000000000" pitchFamily="50" charset="-128"/>
              </a:rPr>
              <a:t>その力を奪っているのが </a:t>
            </a:r>
            <a:r>
              <a:rPr lang="en-US" altLang="ja-JP" sz="2800" dirty="0">
                <a:solidFill>
                  <a:schemeClr val="accent1"/>
                </a:solidFill>
                <a:latin typeface="HGPｺﾞｼｯｸM" panose="020B0600000000000000" pitchFamily="50" charset="-128"/>
                <a:ea typeface="HGPｺﾞｼｯｸM" panose="020B0600000000000000" pitchFamily="50" charset="-128"/>
              </a:rPr>
              <a:t>( </a:t>
            </a:r>
            <a:r>
              <a:rPr lang="ja-JP" altLang="en-US" sz="2800" dirty="0">
                <a:solidFill>
                  <a:schemeClr val="accent1"/>
                </a:solidFill>
                <a:latin typeface="HGPｺﾞｼｯｸM" panose="020B0600000000000000" pitchFamily="50" charset="-128"/>
                <a:ea typeface="HGPｺﾞｼｯｸM" panose="020B0600000000000000" pitchFamily="50" charset="-128"/>
              </a:rPr>
              <a:t>スマホ </a:t>
            </a:r>
            <a:r>
              <a:rPr lang="en-US" altLang="ja-JP" sz="2800" dirty="0">
                <a:solidFill>
                  <a:schemeClr val="accent1"/>
                </a:solidFill>
                <a:latin typeface="HGPｺﾞｼｯｸM" panose="020B0600000000000000" pitchFamily="50" charset="-128"/>
                <a:ea typeface="HGPｺﾞｼｯｸM" panose="020B0600000000000000" pitchFamily="50" charset="-128"/>
              </a:rPr>
              <a:t>)</a:t>
            </a:r>
            <a:endParaRPr lang="ja-JP" altLang="en-US" sz="2800" dirty="0">
              <a:solidFill>
                <a:schemeClr val="accent1"/>
              </a:solidFill>
              <a:latin typeface="HGPｺﾞｼｯｸM" panose="020B0600000000000000" pitchFamily="50" charset="-128"/>
              <a:ea typeface="HGPｺﾞｼｯｸM" panose="020B0600000000000000" pitchFamily="50" charset="-128"/>
            </a:endParaRPr>
          </a:p>
          <a:p>
            <a:endParaRPr lang="en-US" altLang="ja-JP" sz="3200" dirty="0">
              <a:solidFill>
                <a:schemeClr val="accent1"/>
              </a:solidFill>
              <a:latin typeface="HGPｺﾞｼｯｸM" panose="020B0600000000000000" pitchFamily="50" charset="-128"/>
              <a:ea typeface="HGPｺﾞｼｯｸM" panose="020B0600000000000000" pitchFamily="50" charset="-128"/>
            </a:endParaRPr>
          </a:p>
          <a:p>
            <a:r>
              <a:rPr lang="en-US" altLang="ja-JP" sz="2800" dirty="0">
                <a:solidFill>
                  <a:schemeClr val="accent1"/>
                </a:solidFill>
                <a:latin typeface="HGPｺﾞｼｯｸM" panose="020B0600000000000000" pitchFamily="50" charset="-128"/>
                <a:ea typeface="HGPｺﾞｼｯｸM" panose="020B0600000000000000" pitchFamily="50" charset="-128"/>
              </a:rPr>
              <a:t>3</a:t>
            </a:r>
            <a:r>
              <a:rPr lang="ja-JP" altLang="en-US" sz="2800" dirty="0">
                <a:solidFill>
                  <a:schemeClr val="accent1"/>
                </a:solidFill>
                <a:latin typeface="HGPｺﾞｼｯｸM" panose="020B0600000000000000" pitchFamily="50" charset="-128"/>
                <a:ea typeface="HGPｺﾞｼｯｸM" panose="020B0600000000000000" pitchFamily="50" charset="-128"/>
              </a:rPr>
              <a:t>日くらいギャン泣きしても、そばで </a:t>
            </a:r>
            <a:r>
              <a:rPr lang="en-US" altLang="ja-JP" sz="2800" dirty="0">
                <a:solidFill>
                  <a:schemeClr val="accent1"/>
                </a:solidFill>
                <a:latin typeface="HGPｺﾞｼｯｸM" panose="020B0600000000000000" pitchFamily="50" charset="-128"/>
                <a:ea typeface="HGPｺﾞｼｯｸM" panose="020B0600000000000000" pitchFamily="50" charset="-128"/>
              </a:rPr>
              <a:t>( </a:t>
            </a:r>
            <a:r>
              <a:rPr lang="ja-JP" altLang="en-US" sz="2800" dirty="0">
                <a:solidFill>
                  <a:schemeClr val="accent1"/>
                </a:solidFill>
                <a:latin typeface="HGPｺﾞｼｯｸM" panose="020B0600000000000000" pitchFamily="50" charset="-128"/>
                <a:ea typeface="HGPｺﾞｼｯｸM" panose="020B0600000000000000" pitchFamily="50" charset="-128"/>
              </a:rPr>
              <a:t>見守って </a:t>
            </a:r>
            <a:r>
              <a:rPr lang="en-US" altLang="ja-JP" sz="2800" dirty="0">
                <a:solidFill>
                  <a:schemeClr val="accent1"/>
                </a:solidFill>
                <a:latin typeface="HGPｺﾞｼｯｸM" panose="020B0600000000000000" pitchFamily="50" charset="-128"/>
                <a:ea typeface="HGPｺﾞｼｯｸM" panose="020B0600000000000000" pitchFamily="50" charset="-128"/>
              </a:rPr>
              <a:t>)</a:t>
            </a:r>
            <a:r>
              <a:rPr lang="ja-JP" altLang="en-US" sz="2800" dirty="0">
                <a:solidFill>
                  <a:schemeClr val="accent1"/>
                </a:solidFill>
                <a:latin typeface="HGPｺﾞｼｯｸM" panose="020B0600000000000000" pitchFamily="50" charset="-128"/>
                <a:ea typeface="HGPｺﾞｼｯｸM" panose="020B0600000000000000" pitchFamily="50" charset="-128"/>
              </a:rPr>
              <a:t>いるだけで、</a:t>
            </a:r>
          </a:p>
          <a:p>
            <a:r>
              <a:rPr lang="ja-JP" altLang="en-US" sz="2800" dirty="0">
                <a:solidFill>
                  <a:schemeClr val="accent1"/>
                </a:solidFill>
                <a:latin typeface="HGPｺﾞｼｯｸM" panose="020B0600000000000000" pitchFamily="50" charset="-128"/>
                <a:ea typeface="HGPｺﾞｼｯｸM" panose="020B0600000000000000" pitchFamily="50" charset="-128"/>
              </a:rPr>
              <a:t>次第に自分で工夫して遊ぶようになることも多い。</a:t>
            </a:r>
          </a:p>
        </p:txBody>
      </p:sp>
      <p:sp>
        <p:nvSpPr>
          <p:cNvPr id="2" name="四角形: 角を丸くする 1">
            <a:extLst>
              <a:ext uri="{FF2B5EF4-FFF2-40B4-BE49-F238E27FC236}">
                <a16:creationId xmlns:a16="http://schemas.microsoft.com/office/drawing/2014/main" id="{29F0F226-C292-2AA2-8539-626FCC1C9BC0}"/>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DCEBD4BB-9F6B-7386-A381-AB5EBF243F8E}"/>
              </a:ext>
            </a:extLst>
          </p:cNvPr>
          <p:cNvSpPr/>
          <p:nvPr/>
        </p:nvSpPr>
        <p:spPr>
          <a:xfrm>
            <a:off x="4442910" y="4661210"/>
            <a:ext cx="1110397" cy="40376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FFFFFF"/>
                </a:solidFill>
                <a:latin typeface="Arial"/>
                <a:ea typeface="ＭＳ Ｐゴシック"/>
              </a:rPr>
              <a:t>3</a:t>
            </a: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 name="正方形/長方形 4">
            <a:extLst>
              <a:ext uri="{FF2B5EF4-FFF2-40B4-BE49-F238E27FC236}">
                <a16:creationId xmlns:a16="http://schemas.microsoft.com/office/drawing/2014/main" id="{852CADC2-BA3C-7294-6B26-72504E222691}"/>
              </a:ext>
            </a:extLst>
          </p:cNvPr>
          <p:cNvSpPr/>
          <p:nvPr/>
        </p:nvSpPr>
        <p:spPr>
          <a:xfrm>
            <a:off x="2208950" y="3798849"/>
            <a:ext cx="787011" cy="40376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a:ea typeface="ＭＳ Ｐゴシック"/>
                <a:cs typeface="+mn-cs"/>
              </a:rPr>
              <a:t>2</a:t>
            </a: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6" name="正方形/長方形 5">
            <a:extLst>
              <a:ext uri="{FF2B5EF4-FFF2-40B4-BE49-F238E27FC236}">
                <a16:creationId xmlns:a16="http://schemas.microsoft.com/office/drawing/2014/main" id="{84046830-9330-E29F-7318-7C5B2153D84B}"/>
              </a:ext>
            </a:extLst>
          </p:cNvPr>
          <p:cNvSpPr/>
          <p:nvPr/>
        </p:nvSpPr>
        <p:spPr>
          <a:xfrm>
            <a:off x="5888851" y="5538439"/>
            <a:ext cx="1392895" cy="40376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noProof="0" dirty="0">
                <a:solidFill>
                  <a:srgbClr val="FFFFFF"/>
                </a:solidFill>
                <a:latin typeface="Arial"/>
                <a:ea typeface="ＭＳ Ｐゴシック"/>
              </a:rPr>
              <a:t>4</a:t>
            </a: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167E1961-289A-E52E-354A-E58493A1F9D7}"/>
              </a:ext>
            </a:extLst>
          </p:cNvPr>
          <p:cNvSpPr/>
          <p:nvPr/>
        </p:nvSpPr>
        <p:spPr>
          <a:xfrm>
            <a:off x="2602455" y="1421338"/>
            <a:ext cx="1545799" cy="40376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Arial"/>
                <a:ea typeface="ＭＳ Ｐゴシック"/>
                <a:cs typeface="+mn-cs"/>
              </a:rPr>
              <a:t>1</a:t>
            </a: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8" name="テキスト ボックス 7">
            <a:extLst>
              <a:ext uri="{FF2B5EF4-FFF2-40B4-BE49-F238E27FC236}">
                <a16:creationId xmlns:a16="http://schemas.microsoft.com/office/drawing/2014/main" id="{5EB6782D-BA1E-EDF4-6D22-18A1C5A738E5}"/>
              </a:ext>
            </a:extLst>
          </p:cNvPr>
          <p:cNvSpPr txBox="1"/>
          <p:nvPr/>
        </p:nvSpPr>
        <p:spPr>
          <a:xfrm rot="10800000">
            <a:off x="10224654" y="5342036"/>
            <a:ext cx="1526380" cy="1200329"/>
          </a:xfrm>
          <a:prstGeom prst="rect">
            <a:avLst/>
          </a:prstGeom>
          <a:noFill/>
        </p:spPr>
        <p:txBody>
          <a:bodyPr wrap="none" rtlCol="0">
            <a:spAutoFit/>
          </a:bodyPr>
          <a:lstStyle/>
          <a:p>
            <a:r>
              <a:rPr kumimoji="1" lang="en-US" altLang="ja-JP" b="1" dirty="0"/>
              <a:t>1.</a:t>
            </a:r>
            <a:r>
              <a:rPr kumimoji="1" lang="ja-JP" altLang="en-US" b="1" dirty="0"/>
              <a:t>育てにくい</a:t>
            </a:r>
          </a:p>
          <a:p>
            <a:r>
              <a:rPr kumimoji="1" lang="en-US" altLang="ja-JP" b="1" dirty="0"/>
              <a:t>2.</a:t>
            </a:r>
            <a:r>
              <a:rPr kumimoji="1" lang="ja-JP" altLang="en-US" b="1" dirty="0"/>
              <a:t>遊び</a:t>
            </a:r>
          </a:p>
          <a:p>
            <a:r>
              <a:rPr lang="en-US" altLang="ja-JP" b="1" dirty="0"/>
              <a:t>3.</a:t>
            </a:r>
            <a:r>
              <a:rPr lang="ja-JP" altLang="en-US" b="1" dirty="0"/>
              <a:t>スマホ</a:t>
            </a:r>
          </a:p>
          <a:p>
            <a:r>
              <a:rPr kumimoji="1" lang="en-US" altLang="ja-JP" b="1" dirty="0"/>
              <a:t>4.</a:t>
            </a:r>
            <a:r>
              <a:rPr kumimoji="1" lang="ja-JP" altLang="en-US" b="1" dirty="0"/>
              <a:t>見守って</a:t>
            </a:r>
          </a:p>
        </p:txBody>
      </p:sp>
    </p:spTree>
    <p:extLst>
      <p:ext uri="{BB962C8B-B14F-4D97-AF65-F5344CB8AC3E}">
        <p14:creationId xmlns:p14="http://schemas.microsoft.com/office/powerpoint/2010/main" val="259833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Effect transition="in" filter="fade">
                                      <p:cBhvr>
                                        <p:cTn id="55" dur="500"/>
                                        <p:tgtEl>
                                          <p:spTgt spid="4">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3759B09-B925-516A-A58E-98E8979FDC67}"/>
              </a:ext>
            </a:extLst>
          </p:cNvPr>
          <p:cNvPicPr>
            <a:picLocks noChangeAspect="1"/>
          </p:cNvPicPr>
          <p:nvPr/>
        </p:nvPicPr>
        <p:blipFill>
          <a:blip r:embed="rId2"/>
          <a:stretch>
            <a:fillRect/>
          </a:stretch>
        </p:blipFill>
        <p:spPr>
          <a:xfrm>
            <a:off x="3871429" y="186584"/>
            <a:ext cx="4449141" cy="6178082"/>
          </a:xfrm>
          <a:prstGeom prst="rect">
            <a:avLst/>
          </a:prstGeom>
        </p:spPr>
      </p:pic>
    </p:spTree>
    <p:extLst>
      <p:ext uri="{BB962C8B-B14F-4D97-AF65-F5344CB8AC3E}">
        <p14:creationId xmlns:p14="http://schemas.microsoft.com/office/powerpoint/2010/main" val="3215796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グラフ, ヒストグラム&#10;&#10;AI によって生成されたコンテンツは間違っている可能性があります。">
            <a:extLst>
              <a:ext uri="{FF2B5EF4-FFF2-40B4-BE49-F238E27FC236}">
                <a16:creationId xmlns:a16="http://schemas.microsoft.com/office/drawing/2014/main" id="{4C348657-FE1C-0F36-16FB-B241F72A2F1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4" r="-2" b="-2"/>
          <a:stretch/>
        </p:blipFill>
        <p:spPr>
          <a:xfrm>
            <a:off x="0" y="73004"/>
            <a:ext cx="12198588" cy="6857990"/>
          </a:xfrm>
          <a:prstGeom prst="rect">
            <a:avLst/>
          </a:prstGeom>
        </p:spPr>
      </p:pic>
      <p:sp>
        <p:nvSpPr>
          <p:cNvPr id="8" name="テキスト ボックス 7">
            <a:extLst>
              <a:ext uri="{FF2B5EF4-FFF2-40B4-BE49-F238E27FC236}">
                <a16:creationId xmlns:a16="http://schemas.microsoft.com/office/drawing/2014/main" id="{2D32B837-8642-66F9-36A5-BFF6A2542AB9}"/>
              </a:ext>
            </a:extLst>
          </p:cNvPr>
          <p:cNvSpPr txBox="1"/>
          <p:nvPr/>
        </p:nvSpPr>
        <p:spPr>
          <a:xfrm>
            <a:off x="6759678" y="280903"/>
            <a:ext cx="4594122" cy="523220"/>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a:t>
            </a:r>
            <a:r>
              <a:rPr kumimoji="0"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代の自殺の疫学と自殺予防</a:t>
            </a:r>
            <a:r>
              <a:rPr kumimoji="0"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世界の動向もふまえて　</a:t>
            </a:r>
            <a:endParaRPr kumimoji="0"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二宮 貴至（</a:t>
            </a:r>
            <a:r>
              <a:rPr kumimoji="0"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0"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）精神医学</a:t>
            </a:r>
            <a:r>
              <a:rPr kumimoji="0"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67</a:t>
            </a:r>
            <a:r>
              <a:rPr kumimoji="0"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巻</a:t>
            </a:r>
            <a:r>
              <a:rPr kumimoji="0"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2</a:t>
            </a:r>
            <a:r>
              <a:rPr kumimoji="0"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号</a:t>
            </a:r>
            <a:r>
              <a:rPr kumimoji="0"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pp.132-141.</a:t>
            </a:r>
          </a:p>
        </p:txBody>
      </p:sp>
      <p:sp>
        <p:nvSpPr>
          <p:cNvPr id="2" name="テキスト ボックス 1">
            <a:extLst>
              <a:ext uri="{FF2B5EF4-FFF2-40B4-BE49-F238E27FC236}">
                <a16:creationId xmlns:a16="http://schemas.microsoft.com/office/drawing/2014/main" id="{5A63AB06-94CB-A0A8-8991-54045D3FFF6E}"/>
              </a:ext>
            </a:extLst>
          </p:cNvPr>
          <p:cNvSpPr txBox="1"/>
          <p:nvPr/>
        </p:nvSpPr>
        <p:spPr>
          <a:xfrm>
            <a:off x="682770" y="119889"/>
            <a:ext cx="2941831" cy="830997"/>
          </a:xfrm>
          <a:prstGeom prst="rect">
            <a:avLst/>
          </a:prstGeom>
          <a:noFill/>
        </p:spPr>
        <p:txBody>
          <a:bodyPr wrap="none" rtlCol="0">
            <a:spAutoFit/>
          </a:bodyPr>
          <a:lstStyle/>
          <a:p>
            <a:r>
              <a:rPr lang="ja-JP" altLang="en-US" sz="2400" b="1" dirty="0"/>
              <a:t>スマホの普及と </a:t>
            </a:r>
            <a:endParaRPr lang="en-US" altLang="ja-JP" sz="2400" b="1" dirty="0"/>
          </a:p>
          <a:p>
            <a:r>
              <a:rPr lang="ja-JP" altLang="en-US" sz="2400" b="1" dirty="0"/>
              <a:t>日米の子どもの自殺</a:t>
            </a:r>
            <a:endParaRPr kumimoji="1" lang="ja-JP" altLang="en-US" sz="2400" b="1" dirty="0"/>
          </a:p>
        </p:txBody>
      </p:sp>
    </p:spTree>
    <p:extLst>
      <p:ext uri="{BB962C8B-B14F-4D97-AF65-F5344CB8AC3E}">
        <p14:creationId xmlns:p14="http://schemas.microsoft.com/office/powerpoint/2010/main" val="2986310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BAB497-8C23-4CBA-F1AC-C6ED346D0492}"/>
              </a:ext>
            </a:extLst>
          </p:cNvPr>
          <p:cNvSpPr>
            <a:spLocks noGrp="1"/>
          </p:cNvSpPr>
          <p:nvPr>
            <p:ph type="title"/>
          </p:nvPr>
        </p:nvSpPr>
        <p:spPr/>
        <p:txBody>
          <a:bodyPr>
            <a:normAutofit/>
          </a:bodyPr>
          <a:lstStyle/>
          <a:p>
            <a:r>
              <a:rPr kumimoji="1" lang="ja-JP" altLang="en-US" dirty="0"/>
              <a:t>デバイスの毒性イメージ</a:t>
            </a:r>
          </a:p>
        </p:txBody>
      </p:sp>
      <p:sp>
        <p:nvSpPr>
          <p:cNvPr id="5" name="直角三角形 4">
            <a:extLst>
              <a:ext uri="{FF2B5EF4-FFF2-40B4-BE49-F238E27FC236}">
                <a16:creationId xmlns:a16="http://schemas.microsoft.com/office/drawing/2014/main" id="{04C309E2-315C-239C-796A-1F2DF131E0C5}"/>
              </a:ext>
            </a:extLst>
          </p:cNvPr>
          <p:cNvSpPr/>
          <p:nvPr/>
        </p:nvSpPr>
        <p:spPr>
          <a:xfrm rot="16200000">
            <a:off x="4095269" y="-765659"/>
            <a:ext cx="4001466" cy="10515599"/>
          </a:xfrm>
          <a:prstGeom prst="rtTriangle">
            <a:avLst/>
          </a:prstGeom>
          <a:gradFill flip="none" rotWithShape="1">
            <a:gsLst>
              <a:gs pos="0">
                <a:srgbClr val="7030A0"/>
              </a:gs>
              <a:gs pos="56000">
                <a:schemeClr val="accent1">
                  <a:lumMod val="30000"/>
                  <a:lumOff val="7000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26" name="Picture 2" descr="テレビを離れて見ている子供のイラスト">
            <a:extLst>
              <a:ext uri="{FF2B5EF4-FFF2-40B4-BE49-F238E27FC236}">
                <a16:creationId xmlns:a16="http://schemas.microsoft.com/office/drawing/2014/main" id="{B9561D1A-5F4D-428E-DD1C-891F010AA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477837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ペンタブレットのイラスト">
            <a:extLst>
              <a:ext uri="{FF2B5EF4-FFF2-40B4-BE49-F238E27FC236}">
                <a16:creationId xmlns:a16="http://schemas.microsoft.com/office/drawing/2014/main" id="{95C7FC5D-8FD9-938C-18E9-4AD9FD809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744" y="3932846"/>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携帯ゲームで遊ぶ子供達のイラスト">
            <a:extLst>
              <a:ext uri="{FF2B5EF4-FFF2-40B4-BE49-F238E27FC236}">
                <a16:creationId xmlns:a16="http://schemas.microsoft.com/office/drawing/2014/main" id="{025D6652-6628-DD8E-2F65-11EE64F65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087" y="211613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歩きスマホのイラスト（女の子）">
            <a:extLst>
              <a:ext uri="{FF2B5EF4-FFF2-40B4-BE49-F238E27FC236}">
                <a16:creationId xmlns:a16="http://schemas.microsoft.com/office/drawing/2014/main" id="{0E051E44-B72A-D182-EDAE-8882A69A5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5381" y="1159908"/>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デスクトップパソコンのイラスト">
            <a:extLst>
              <a:ext uri="{FF2B5EF4-FFF2-40B4-BE49-F238E27FC236}">
                <a16:creationId xmlns:a16="http://schemas.microsoft.com/office/drawing/2014/main" id="{A2D3D5A8-1A0A-2F2A-04F6-0E36712C7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0563" y="2955415"/>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0CAF437E-DACB-9BF7-18B6-1D4C39B8E962}"/>
              </a:ext>
            </a:extLst>
          </p:cNvPr>
          <p:cNvSpPr txBox="1"/>
          <p:nvPr/>
        </p:nvSpPr>
        <p:spPr>
          <a:xfrm>
            <a:off x="169376" y="4333205"/>
            <a:ext cx="233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オフラインのテレビ</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DVD</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29AD4C0-B79B-E8B8-F4F4-C5AE227C806C}"/>
              </a:ext>
            </a:extLst>
          </p:cNvPr>
          <p:cNvSpPr txBox="1"/>
          <p:nvPr/>
        </p:nvSpPr>
        <p:spPr>
          <a:xfrm>
            <a:off x="1783154" y="3787958"/>
            <a:ext cx="34074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勉強しかできないタブレット</a:t>
            </a:r>
          </a:p>
        </p:txBody>
      </p:sp>
      <p:sp>
        <p:nvSpPr>
          <p:cNvPr id="8" name="テキスト ボックス 7">
            <a:extLst>
              <a:ext uri="{FF2B5EF4-FFF2-40B4-BE49-F238E27FC236}">
                <a16:creationId xmlns:a16="http://schemas.microsoft.com/office/drawing/2014/main" id="{8C674E6A-4700-3229-B5A0-2FE1A09DA97B}"/>
              </a:ext>
            </a:extLst>
          </p:cNvPr>
          <p:cNvSpPr txBox="1"/>
          <p:nvPr/>
        </p:nvSpPr>
        <p:spPr>
          <a:xfrm>
            <a:off x="4732267" y="2642614"/>
            <a:ext cx="2727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デスクトップ</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PC</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F3CF04C-671E-AA6B-463A-49AAC65C1261}"/>
              </a:ext>
            </a:extLst>
          </p:cNvPr>
          <p:cNvSpPr txBox="1"/>
          <p:nvPr/>
        </p:nvSpPr>
        <p:spPr>
          <a:xfrm>
            <a:off x="7259005" y="1960627"/>
            <a:ext cx="24027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携帯型ゲーム機</a:t>
            </a:r>
          </a:p>
        </p:txBody>
      </p:sp>
      <p:sp>
        <p:nvSpPr>
          <p:cNvPr id="10" name="テキスト ボックス 9">
            <a:extLst>
              <a:ext uri="{FF2B5EF4-FFF2-40B4-BE49-F238E27FC236}">
                <a16:creationId xmlns:a16="http://schemas.microsoft.com/office/drawing/2014/main" id="{8304E51E-D0EB-4E3A-16E1-E8E34809B60E}"/>
              </a:ext>
            </a:extLst>
          </p:cNvPr>
          <p:cNvSpPr txBox="1"/>
          <p:nvPr/>
        </p:nvSpPr>
        <p:spPr>
          <a:xfrm>
            <a:off x="9589215" y="893040"/>
            <a:ext cx="1307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スマホ</a:t>
            </a:r>
          </a:p>
        </p:txBody>
      </p:sp>
      <p:sp>
        <p:nvSpPr>
          <p:cNvPr id="11" name="テキスト ボックス 10">
            <a:extLst>
              <a:ext uri="{FF2B5EF4-FFF2-40B4-BE49-F238E27FC236}">
                <a16:creationId xmlns:a16="http://schemas.microsoft.com/office/drawing/2014/main" id="{307AFFEF-3ABA-7D4D-DD88-E5E5B3CD0F0E}"/>
              </a:ext>
            </a:extLst>
          </p:cNvPr>
          <p:cNvSpPr txBox="1"/>
          <p:nvPr/>
        </p:nvSpPr>
        <p:spPr>
          <a:xfrm>
            <a:off x="7259005" y="4472775"/>
            <a:ext cx="38424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インタラクティブ</a:t>
            </a:r>
            <a:endPar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オンライン</a:t>
            </a:r>
            <a:endPar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モバイル</a:t>
            </a:r>
            <a:endPar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134E065C-2C23-2622-B294-370D0519C87E}"/>
              </a:ext>
            </a:extLst>
          </p:cNvPr>
          <p:cNvSpPr txBox="1"/>
          <p:nvPr/>
        </p:nvSpPr>
        <p:spPr>
          <a:xfrm>
            <a:off x="9682202" y="6352791"/>
            <a:ext cx="2438400" cy="461665"/>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スマホ依存防止学会</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(PISA)</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上席アドバイザー 坂本泰樹 作成</a:t>
            </a:r>
          </a:p>
        </p:txBody>
      </p:sp>
    </p:spTree>
    <p:extLst>
      <p:ext uri="{BB962C8B-B14F-4D97-AF65-F5344CB8AC3E}">
        <p14:creationId xmlns:p14="http://schemas.microsoft.com/office/powerpoint/2010/main" val="98832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fade">
                                      <p:cBhvr>
                                        <p:cTn id="39" dur="500"/>
                                        <p:tgtEl>
                                          <p:spTgt spid="10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AEBFA68D-BB7F-E364-DD19-1F6A45C66041}"/>
              </a:ext>
            </a:extLst>
          </p:cNvPr>
          <p:cNvPicPr>
            <a:picLocks noChangeAspect="1"/>
          </p:cNvPicPr>
          <p:nvPr/>
        </p:nvPicPr>
        <p:blipFill>
          <a:blip r:embed="rId4"/>
          <a:stretch>
            <a:fillRect/>
          </a:stretch>
        </p:blipFill>
        <p:spPr>
          <a:xfrm>
            <a:off x="1815152" y="-61350"/>
            <a:ext cx="8775510" cy="6980700"/>
          </a:xfrm>
          <a:prstGeom prst="rect">
            <a:avLst/>
          </a:prstGeom>
        </p:spPr>
      </p:pic>
    </p:spTree>
    <p:custDataLst>
      <p:tags r:id="rId1"/>
    </p:custDataLst>
    <p:extLst>
      <p:ext uri="{BB962C8B-B14F-4D97-AF65-F5344CB8AC3E}">
        <p14:creationId xmlns:p14="http://schemas.microsoft.com/office/powerpoint/2010/main" val="214718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2F1C5-0E7E-9347-0A5C-8D429629DEAB}"/>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9E322AF4-6F7D-6472-59EE-D3E3B5804D74}"/>
              </a:ext>
            </a:extLst>
          </p:cNvPr>
          <p:cNvSpPr/>
          <p:nvPr/>
        </p:nvSpPr>
        <p:spPr>
          <a:xfrm>
            <a:off x="704849" y="364804"/>
            <a:ext cx="2790825" cy="29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テキスト ボックス 3">
            <a:extLst>
              <a:ext uri="{FF2B5EF4-FFF2-40B4-BE49-F238E27FC236}">
                <a16:creationId xmlns:a16="http://schemas.microsoft.com/office/drawing/2014/main" id="{432091B9-1CEE-17F1-9E6F-F9609BFF97BF}"/>
              </a:ext>
            </a:extLst>
          </p:cNvPr>
          <p:cNvSpPr txBox="1"/>
          <p:nvPr/>
        </p:nvSpPr>
        <p:spPr>
          <a:xfrm>
            <a:off x="1046872" y="6102016"/>
            <a:ext cx="4437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令和</a:t>
            </a:r>
            <a:r>
              <a:rPr kumimoji="1" lang="en-US" altLang="ja-JP" sz="1400" b="0"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5</a:t>
            </a:r>
            <a:r>
              <a:rPr kumimoji="1" lang="ja-JP" altLang="en-US" sz="1400" b="0"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年度児童生徒の問題行動・不登校等生徒指導上の諸課題に関する調査結果について </a:t>
            </a:r>
            <a:r>
              <a:rPr kumimoji="1" lang="en-US" altLang="ja-JP" sz="1400" b="0" i="0" u="none" strike="noStrike" kern="1200" cap="none" spc="0" normalizeH="0" baseline="0" noProof="0" dirty="0">
                <a:ln>
                  <a:noFill/>
                </a:ln>
                <a:solidFill>
                  <a:srgbClr val="000000"/>
                </a:solidFill>
                <a:effectLst/>
                <a:uLnTx/>
                <a:uFillTx/>
                <a:latin typeface="游ゴシック" panose="020F0502020204030204"/>
                <a:ea typeface="游ゴシック" panose="020B0400000000000000" pitchFamily="50" charset="-128"/>
                <a:cs typeface="+mn-cs"/>
              </a:rPr>
              <a:t>(mext.go.jp)</a:t>
            </a:r>
          </a:p>
        </p:txBody>
      </p:sp>
      <p:sp>
        <p:nvSpPr>
          <p:cNvPr id="2" name="テキスト ボックス 1">
            <a:extLst>
              <a:ext uri="{FF2B5EF4-FFF2-40B4-BE49-F238E27FC236}">
                <a16:creationId xmlns:a16="http://schemas.microsoft.com/office/drawing/2014/main" id="{065EA1F4-9DD2-BD9B-3A92-170A27C93BB7}"/>
              </a:ext>
            </a:extLst>
          </p:cNvPr>
          <p:cNvSpPr txBox="1"/>
          <p:nvPr/>
        </p:nvSpPr>
        <p:spPr>
          <a:xfrm>
            <a:off x="6652584" y="6083749"/>
            <a:ext cx="1224135" cy="584775"/>
          </a:xfrm>
          <a:prstGeom prst="rect">
            <a:avLst/>
          </a:prstGeom>
          <a:solidFill>
            <a:srgbClr val="FFFF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H25</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あたり</a:t>
            </a: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から何が？</a:t>
            </a:r>
          </a:p>
        </p:txBody>
      </p:sp>
      <p:sp>
        <p:nvSpPr>
          <p:cNvPr id="5" name="矢印: 下 4">
            <a:extLst>
              <a:ext uri="{FF2B5EF4-FFF2-40B4-BE49-F238E27FC236}">
                <a16:creationId xmlns:a16="http://schemas.microsoft.com/office/drawing/2014/main" id="{064FA15C-2098-0461-D5BE-8A9408EADCED}"/>
              </a:ext>
            </a:extLst>
          </p:cNvPr>
          <p:cNvSpPr/>
          <p:nvPr/>
        </p:nvSpPr>
        <p:spPr>
          <a:xfrm rot="10800000">
            <a:off x="7876720" y="6161562"/>
            <a:ext cx="268608" cy="369334"/>
          </a:xfrm>
          <a:prstGeom prst="downArrow">
            <a:avLst>
              <a:gd name="adj1" fmla="val 50000"/>
              <a:gd name="adj2" fmla="val 7508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D38E30DD-CA89-D370-41FD-102CE3442415}"/>
              </a:ext>
            </a:extLst>
          </p:cNvPr>
          <p:cNvSpPr/>
          <p:nvPr/>
        </p:nvSpPr>
        <p:spPr>
          <a:xfrm>
            <a:off x="7429498" y="23058"/>
            <a:ext cx="6617495" cy="48815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6" name="テキスト ボックス 5">
            <a:extLst>
              <a:ext uri="{FF2B5EF4-FFF2-40B4-BE49-F238E27FC236}">
                <a16:creationId xmlns:a16="http://schemas.microsoft.com/office/drawing/2014/main" id="{B9D99067-80A6-A86C-04E9-6598EC76C40C}"/>
              </a:ext>
            </a:extLst>
          </p:cNvPr>
          <p:cNvSpPr txBox="1"/>
          <p:nvPr/>
        </p:nvSpPr>
        <p:spPr>
          <a:xfrm>
            <a:off x="1246554" y="242160"/>
            <a:ext cx="6551794" cy="523220"/>
          </a:xfrm>
          <a:prstGeom prst="rect">
            <a:avLst/>
          </a:prstGeom>
          <a:solidFill>
            <a:srgbClr val="FFCC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不登校児童生徒の割合 </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1000</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人当たりの推移</a:t>
            </a: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0D5EC0F8-29BB-9F0E-6E66-1ADB9E39A557}"/>
              </a:ext>
            </a:extLst>
          </p:cNvPr>
          <p:cNvGrpSpPr/>
          <p:nvPr/>
        </p:nvGrpSpPr>
        <p:grpSpPr>
          <a:xfrm>
            <a:off x="1118234" y="984482"/>
            <a:ext cx="10142404" cy="5137367"/>
            <a:chOff x="1118234" y="819149"/>
            <a:chExt cx="10142404" cy="5178875"/>
          </a:xfrm>
        </p:grpSpPr>
        <p:pic>
          <p:nvPicPr>
            <p:cNvPr id="11" name="図 10">
              <a:extLst>
                <a:ext uri="{FF2B5EF4-FFF2-40B4-BE49-F238E27FC236}">
                  <a16:creationId xmlns:a16="http://schemas.microsoft.com/office/drawing/2014/main" id="{447F9445-CBBD-1BAD-E812-790B675F4DED}"/>
                </a:ext>
              </a:extLst>
            </p:cNvPr>
            <p:cNvPicPr>
              <a:picLocks noChangeAspect="1"/>
            </p:cNvPicPr>
            <p:nvPr/>
          </p:nvPicPr>
          <p:blipFill>
            <a:blip r:embed="rId3">
              <a:extLst>
                <a:ext uri="{28A0092B-C50C-407E-A947-70E740481C1C}">
                  <a14:useLocalDpi xmlns:a14="http://schemas.microsoft.com/office/drawing/2010/main" val="0"/>
                </a:ext>
              </a:extLst>
            </a:blip>
            <a:srcRect t="6286"/>
            <a:stretch>
              <a:fillRect/>
            </a:stretch>
          </p:blipFill>
          <p:spPr>
            <a:xfrm>
              <a:off x="1118234" y="819149"/>
              <a:ext cx="9955531" cy="5178875"/>
            </a:xfrm>
            <a:prstGeom prst="rect">
              <a:avLst/>
            </a:prstGeom>
          </p:spPr>
        </p:pic>
        <p:sp>
          <p:nvSpPr>
            <p:cNvPr id="3" name="正方形/長方形 2">
              <a:extLst>
                <a:ext uri="{FF2B5EF4-FFF2-40B4-BE49-F238E27FC236}">
                  <a16:creationId xmlns:a16="http://schemas.microsoft.com/office/drawing/2014/main" id="{7462C696-21FF-F2C4-916F-13BA4C6FAC38}"/>
                </a:ext>
              </a:extLst>
            </p:cNvPr>
            <p:cNvSpPr/>
            <p:nvPr/>
          </p:nvSpPr>
          <p:spPr>
            <a:xfrm rot="21279646">
              <a:off x="1707428" y="4928333"/>
              <a:ext cx="5582242" cy="39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8CDD8B89-FEBE-E354-A402-1BFDB048F1DC}"/>
                </a:ext>
              </a:extLst>
            </p:cNvPr>
            <p:cNvSpPr/>
            <p:nvPr/>
          </p:nvSpPr>
          <p:spPr>
            <a:xfrm rot="21279646">
              <a:off x="6818962" y="4692839"/>
              <a:ext cx="3129648" cy="39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正方形/長方形 7">
              <a:extLst>
                <a:ext uri="{FF2B5EF4-FFF2-40B4-BE49-F238E27FC236}">
                  <a16:creationId xmlns:a16="http://schemas.microsoft.com/office/drawing/2014/main" id="{1602C06C-0FC6-32D0-0ED0-727649B2264B}"/>
                </a:ext>
              </a:extLst>
            </p:cNvPr>
            <p:cNvSpPr/>
            <p:nvPr/>
          </p:nvSpPr>
          <p:spPr>
            <a:xfrm rot="19004741">
              <a:off x="9371542" y="4041879"/>
              <a:ext cx="1889096" cy="39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正方形/長方形 11">
              <a:extLst>
                <a:ext uri="{FF2B5EF4-FFF2-40B4-BE49-F238E27FC236}">
                  <a16:creationId xmlns:a16="http://schemas.microsoft.com/office/drawing/2014/main" id="{C6235093-5EDE-0DAD-17B7-31A4A5BE9DA2}"/>
                </a:ext>
              </a:extLst>
            </p:cNvPr>
            <p:cNvSpPr/>
            <p:nvPr/>
          </p:nvSpPr>
          <p:spPr>
            <a:xfrm rot="21279646">
              <a:off x="10107449" y="3363470"/>
              <a:ext cx="417283" cy="399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0" name="矢印: 下 9">
            <a:extLst>
              <a:ext uri="{FF2B5EF4-FFF2-40B4-BE49-F238E27FC236}">
                <a16:creationId xmlns:a16="http://schemas.microsoft.com/office/drawing/2014/main" id="{EA1EADD0-D189-29DF-2DBA-0C3E39B9804D}"/>
              </a:ext>
            </a:extLst>
          </p:cNvPr>
          <p:cNvSpPr/>
          <p:nvPr/>
        </p:nvSpPr>
        <p:spPr>
          <a:xfrm rot="10800000">
            <a:off x="7876720" y="6161562"/>
            <a:ext cx="268608" cy="369334"/>
          </a:xfrm>
          <a:prstGeom prst="downArrow">
            <a:avLst>
              <a:gd name="adj1" fmla="val 50000"/>
              <a:gd name="adj2" fmla="val 7508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709E20D-DF5A-A805-288D-84A2FB1DC72A}"/>
              </a:ext>
            </a:extLst>
          </p:cNvPr>
          <p:cNvSpPr txBox="1"/>
          <p:nvPr/>
        </p:nvSpPr>
        <p:spPr>
          <a:xfrm>
            <a:off x="4828719" y="794629"/>
            <a:ext cx="3095625" cy="338554"/>
          </a:xfrm>
          <a:prstGeom prst="rect">
            <a:avLst/>
          </a:prstGeom>
          <a:noFill/>
        </p:spPr>
        <p:txBody>
          <a:bodyPr wrap="square" rtlCol="0">
            <a:spAutoFit/>
          </a:bodyPr>
          <a:lstStyle/>
          <a:p>
            <a:r>
              <a:rPr lang="ja-JP" altLang="en-US" sz="1600" dirty="0"/>
              <a:t>中学生の</a:t>
            </a:r>
            <a:r>
              <a:rPr lang="en-US" altLang="ja-JP" sz="1600" dirty="0"/>
              <a:t>15</a:t>
            </a:r>
            <a:r>
              <a:rPr lang="ja-JP" altLang="en-US" sz="1600" dirty="0"/>
              <a:t>人に１人が不登校に</a:t>
            </a:r>
            <a:endParaRPr kumimoji="1" lang="ja-JP" altLang="en-US" sz="1600" dirty="0"/>
          </a:p>
        </p:txBody>
      </p:sp>
    </p:spTree>
    <p:extLst>
      <p:ext uri="{BB962C8B-B14F-4D97-AF65-F5344CB8AC3E}">
        <p14:creationId xmlns:p14="http://schemas.microsoft.com/office/powerpoint/2010/main" val="195844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EC2D4D7-D143-4C01-B586-5E3968352D7A}"/>
              </a:ext>
            </a:extLst>
          </p:cNvPr>
          <p:cNvSpPr txBox="1"/>
          <p:nvPr/>
        </p:nvSpPr>
        <p:spPr>
          <a:xfrm>
            <a:off x="640808" y="377983"/>
            <a:ext cx="5455192" cy="954107"/>
          </a:xfrm>
          <a:prstGeom prst="rect">
            <a:avLst/>
          </a:prstGeom>
          <a:solidFill>
            <a:schemeClr val="accent3">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４年生の時点で、ルールがある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家庭は</a:t>
            </a:r>
            <a:r>
              <a:rPr kumimoji="1" lang="en-US" altLang="ja-JP"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    a    ]</a:t>
            </a: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割</a:t>
            </a:r>
          </a:p>
        </p:txBody>
      </p:sp>
      <p:sp>
        <p:nvSpPr>
          <p:cNvPr id="53" name="吹き出し: 角を丸めた四角形 52">
            <a:extLst>
              <a:ext uri="{FF2B5EF4-FFF2-40B4-BE49-F238E27FC236}">
                <a16:creationId xmlns:a16="http://schemas.microsoft.com/office/drawing/2014/main" id="{D91EB9F0-A7E1-B8B0-182E-1A643C81CA76}"/>
              </a:ext>
            </a:extLst>
          </p:cNvPr>
          <p:cNvSpPr/>
          <p:nvPr/>
        </p:nvSpPr>
        <p:spPr>
          <a:xfrm>
            <a:off x="7220746" y="614149"/>
            <a:ext cx="4241526" cy="4490114"/>
          </a:xfrm>
          <a:prstGeom prst="wedgeRoundRectCallout">
            <a:avLst>
              <a:gd name="adj1" fmla="val 23228"/>
              <a:gd name="adj2" fmla="val -50792"/>
              <a:gd name="adj3" fmla="val 16667"/>
            </a:avLst>
          </a:prstGeom>
          <a:solidFill>
            <a:srgbClr val="FFCC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思春期の時期は親から独立していく時期であり、体力的にも逆転する。</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highlight>
                  <a:srgbClr val="FFFF66"/>
                </a:highlight>
                <a:uLnTx/>
                <a:uFillTx/>
                <a:latin typeface="Calibri"/>
                <a:ea typeface="ＭＳ Ｐゴシック" panose="020B0600070205080204" pitchFamily="50" charset="-128"/>
                <a:cs typeface="+mn-cs"/>
              </a:rPr>
              <a:t>「約束」をするならば、</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highlight>
                  <a:srgbClr val="FFFF66"/>
                </a:highlight>
                <a:uLnTx/>
                <a:uFillTx/>
                <a:latin typeface="Calibri"/>
                <a:ea typeface="ＭＳ Ｐゴシック" panose="020B0600070205080204" pitchFamily="50" charset="-128"/>
                <a:cs typeface="+mn-cs"/>
              </a:rPr>
              <a:t>守れる約束でなければならない。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highlight>
                  <a:srgbClr val="FFFF66"/>
                </a:highlight>
                <a:uLnTx/>
                <a:uFillTx/>
                <a:latin typeface="Calibri"/>
                <a:ea typeface="ＭＳ Ｐゴシック" panose="020B0600070205080204" pitchFamily="50" charset="-128"/>
                <a:cs typeface="+mn-cs"/>
              </a:rPr>
              <a:t>守れないと、自尊感情を傷つける</a:t>
            </a:r>
          </a:p>
        </p:txBody>
      </p:sp>
      <p:sp>
        <p:nvSpPr>
          <p:cNvPr id="55" name="テキスト ボックス 54">
            <a:extLst>
              <a:ext uri="{FF2B5EF4-FFF2-40B4-BE49-F238E27FC236}">
                <a16:creationId xmlns:a16="http://schemas.microsoft.com/office/drawing/2014/main" id="{23DE648A-C5E2-2A2D-C5B1-69F20879CB33}"/>
              </a:ext>
            </a:extLst>
          </p:cNvPr>
          <p:cNvSpPr txBox="1"/>
          <p:nvPr/>
        </p:nvSpPr>
        <p:spPr>
          <a:xfrm>
            <a:off x="355021" y="5357637"/>
            <a:ext cx="6536063" cy="1231106"/>
          </a:xfrm>
          <a:prstGeom prst="rect">
            <a:avLst/>
          </a:prstGeom>
          <a:solidFill>
            <a:srgbClr val="CCFFCC"/>
          </a:solidFill>
          <a:ln w="28575">
            <a:solidFill>
              <a:srgbClr val="19C936"/>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「スマホは持たせてしまったら終わり。</a:t>
            </a:r>
            <a:endParaRPr kumimoji="1" lang="en-US" altLang="ja-JP"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あとは祈るだけ」</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山田眞理子</a:t>
            </a:r>
            <a:r>
              <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t>
            </a:r>
            <a:endPar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16" name="テキスト ボックス 15">
            <a:extLst>
              <a:ext uri="{FF2B5EF4-FFF2-40B4-BE49-F238E27FC236}">
                <a16:creationId xmlns:a16="http://schemas.microsoft.com/office/drawing/2014/main" id="{E90A5435-8F5A-4828-AC21-3D7EC7EC25A2}"/>
              </a:ext>
            </a:extLst>
          </p:cNvPr>
          <p:cNvSpPr txBox="1"/>
          <p:nvPr/>
        </p:nvSpPr>
        <p:spPr>
          <a:xfrm>
            <a:off x="1146591" y="1592393"/>
            <a:ext cx="4253041" cy="523220"/>
          </a:xfrm>
          <a:prstGeom prst="rect">
            <a:avLst/>
          </a:prstGeom>
          <a:solidFill>
            <a:schemeClr val="accent3">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放任している親は少数派</a:t>
            </a:r>
          </a:p>
        </p:txBody>
      </p:sp>
      <p:sp>
        <p:nvSpPr>
          <p:cNvPr id="12" name="矢印: 下 11">
            <a:extLst>
              <a:ext uri="{FF2B5EF4-FFF2-40B4-BE49-F238E27FC236}">
                <a16:creationId xmlns:a16="http://schemas.microsoft.com/office/drawing/2014/main" id="{3588E099-C5CA-484C-9D70-52FB18717537}"/>
              </a:ext>
            </a:extLst>
          </p:cNvPr>
          <p:cNvSpPr/>
          <p:nvPr/>
        </p:nvSpPr>
        <p:spPr>
          <a:xfrm>
            <a:off x="2850491" y="2417428"/>
            <a:ext cx="484632" cy="665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8077B72C-1361-4EBB-8268-2826CAB52758}"/>
              </a:ext>
            </a:extLst>
          </p:cNvPr>
          <p:cNvSpPr txBox="1"/>
          <p:nvPr/>
        </p:nvSpPr>
        <p:spPr>
          <a:xfrm>
            <a:off x="895144" y="3483363"/>
            <a:ext cx="4879957" cy="954107"/>
          </a:xfrm>
          <a:prstGeom prst="rect">
            <a:avLst/>
          </a:prstGeom>
          <a:solidFill>
            <a:schemeClr val="accent3">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中</a:t>
            </a:r>
            <a:r>
              <a:rPr kumimoji="1" lang="en-US" altLang="ja-JP"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3</a:t>
            </a: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で約束が守れるのは・・・</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約</a:t>
            </a:r>
            <a:r>
              <a:rPr kumimoji="1" lang="en-US" altLang="ja-JP"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   b   ]</a:t>
            </a:r>
            <a:r>
              <a:rPr kumimoji="1" lang="ja-JP" altLang="en-US" sz="2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割</a:t>
            </a:r>
          </a:p>
        </p:txBody>
      </p:sp>
      <p:sp>
        <p:nvSpPr>
          <p:cNvPr id="19" name="テキスト ボックス 18">
            <a:extLst>
              <a:ext uri="{FF2B5EF4-FFF2-40B4-BE49-F238E27FC236}">
                <a16:creationId xmlns:a16="http://schemas.microsoft.com/office/drawing/2014/main" id="{0B0EBB85-D95C-4167-A8C5-DB8EFF3418E7}"/>
              </a:ext>
            </a:extLst>
          </p:cNvPr>
          <p:cNvSpPr txBox="1"/>
          <p:nvPr/>
        </p:nvSpPr>
        <p:spPr>
          <a:xfrm rot="10800000">
            <a:off x="9270057" y="6125326"/>
            <a:ext cx="1573015" cy="400110"/>
          </a:xfrm>
          <a:prstGeom prst="rect">
            <a:avLst/>
          </a:prstGeom>
          <a:solidFill>
            <a:schemeClr val="accent3">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a. </a:t>
            </a:r>
            <a:r>
              <a:rPr kumimoji="1" lang="ja-JP" altLang="en-US"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８   </a:t>
            </a:r>
            <a:r>
              <a:rPr kumimoji="1" lang="en-US" altLang="ja-JP"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b. 1</a:t>
            </a:r>
            <a:endParaRPr kumimoji="1" lang="ja-JP" altLang="en-US"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Tree>
    <p:custDataLst>
      <p:tags r:id="rId1"/>
    </p:custDataLst>
    <p:extLst>
      <p:ext uri="{BB962C8B-B14F-4D97-AF65-F5344CB8AC3E}">
        <p14:creationId xmlns:p14="http://schemas.microsoft.com/office/powerpoint/2010/main" val="294198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3" grpId="0" animBg="1"/>
      <p:bldP spid="55" grpId="0" animBg="1"/>
      <p:bldP spid="16" grpId="0" animBg="1"/>
      <p:bldP spid="12" grpId="0" animBg="1"/>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7B7E8DF-BAE7-F2D4-85F9-6DB9FA2B9B72}"/>
              </a:ext>
            </a:extLst>
          </p:cNvPr>
          <p:cNvSpPr txBox="1"/>
          <p:nvPr/>
        </p:nvSpPr>
        <p:spPr>
          <a:xfrm>
            <a:off x="3128097" y="1213395"/>
            <a:ext cx="6153063" cy="1200329"/>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solidFill>
                  <a:prstClr val="black"/>
                </a:solidFill>
                <a:latin typeface="Calibri" panose="020F0502020204030204"/>
                <a:ea typeface="游ゴシック" panose="020B0400000000000000" pitchFamily="50" charset="-128"/>
              </a:rPr>
              <a:t>少子化の日本では、</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solidFill>
                  <a:prstClr val="black"/>
                </a:solidFill>
                <a:latin typeface="Calibri" panose="020F0502020204030204"/>
                <a:ea typeface="游ゴシック" panose="020B0400000000000000" pitchFamily="50" charset="-128"/>
              </a:rPr>
              <a:t>子どもの健全育成が特に大切</a:t>
            </a:r>
          </a:p>
        </p:txBody>
      </p:sp>
      <p:sp>
        <p:nvSpPr>
          <p:cNvPr id="7" name="テキスト ボックス 6">
            <a:extLst>
              <a:ext uri="{FF2B5EF4-FFF2-40B4-BE49-F238E27FC236}">
                <a16:creationId xmlns:a16="http://schemas.microsoft.com/office/drawing/2014/main" id="{909F3B40-513B-0747-467C-6460402B6DC4}"/>
              </a:ext>
            </a:extLst>
          </p:cNvPr>
          <p:cNvSpPr txBox="1"/>
          <p:nvPr/>
        </p:nvSpPr>
        <p:spPr>
          <a:xfrm>
            <a:off x="3128096" y="2850251"/>
            <a:ext cx="6153063" cy="1200329"/>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solidFill>
                  <a:prstClr val="black"/>
                </a:solidFill>
                <a:latin typeface="Calibri" panose="020F0502020204030204"/>
                <a:ea typeface="游ゴシック" panose="020B0400000000000000" pitchFamily="50" charset="-128"/>
              </a:rPr>
              <a:t>前頭前野が弱い子どもは、</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solidFill>
                  <a:prstClr val="black"/>
                </a:solidFill>
                <a:latin typeface="Calibri" panose="020F0502020204030204"/>
                <a:ea typeface="游ゴシック" panose="020B0400000000000000" pitchFamily="50" charset="-128"/>
              </a:rPr>
              <a:t>就労も結婚も困難。</a:t>
            </a:r>
          </a:p>
        </p:txBody>
      </p:sp>
      <p:sp>
        <p:nvSpPr>
          <p:cNvPr id="8" name="テキスト ボックス 7">
            <a:extLst>
              <a:ext uri="{FF2B5EF4-FFF2-40B4-BE49-F238E27FC236}">
                <a16:creationId xmlns:a16="http://schemas.microsoft.com/office/drawing/2014/main" id="{67B1AA9A-D3B1-7602-D96D-E9DFED183917}"/>
              </a:ext>
            </a:extLst>
          </p:cNvPr>
          <p:cNvSpPr txBox="1"/>
          <p:nvPr/>
        </p:nvSpPr>
        <p:spPr>
          <a:xfrm>
            <a:off x="3128095" y="4483821"/>
            <a:ext cx="6153063" cy="64633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b="1" dirty="0">
                <a:solidFill>
                  <a:prstClr val="black"/>
                </a:solidFill>
                <a:latin typeface="Calibri" panose="020F0502020204030204"/>
                <a:ea typeface="游ゴシック" panose="020B0400000000000000" pitchFamily="50" charset="-128"/>
              </a:rPr>
              <a:t>ますます少子化が深刻に</a:t>
            </a:r>
          </a:p>
        </p:txBody>
      </p:sp>
    </p:spTree>
    <p:extLst>
      <p:ext uri="{BB962C8B-B14F-4D97-AF65-F5344CB8AC3E}">
        <p14:creationId xmlns:p14="http://schemas.microsoft.com/office/powerpoint/2010/main" val="3596917775"/>
      </p:ext>
    </p:extLst>
  </p:cSld>
  <p:clrMapOvr>
    <a:masterClrMapping/>
  </p:clrMapOvr>
  <mc:AlternateContent xmlns:mc="http://schemas.openxmlformats.org/markup-compatibility/2006" xmlns:p14="http://schemas.microsoft.com/office/powerpoint/2010/main">
    <mc:Choice Requires="p14">
      <p:transition spd="slow" p14:dur="2000" advTm="133641"/>
    </mc:Choice>
    <mc:Fallback xmlns="">
      <p:transition spd="slow" advTm="133641"/>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CB56CF6-5F3D-6849-580E-509B182E6BEE}"/>
              </a:ext>
            </a:extLst>
          </p:cNvPr>
          <p:cNvPicPr>
            <a:picLocks noChangeAspect="1"/>
          </p:cNvPicPr>
          <p:nvPr/>
        </p:nvPicPr>
        <p:blipFill>
          <a:blip r:embed="rId2"/>
          <a:stretch>
            <a:fillRect/>
          </a:stretch>
        </p:blipFill>
        <p:spPr>
          <a:xfrm>
            <a:off x="45839" y="152400"/>
            <a:ext cx="10090904" cy="1832517"/>
          </a:xfrm>
          <a:prstGeom prst="rect">
            <a:avLst/>
          </a:prstGeom>
        </p:spPr>
      </p:pic>
      <p:pic>
        <p:nvPicPr>
          <p:cNvPr id="7" name="図 6">
            <a:extLst>
              <a:ext uri="{FF2B5EF4-FFF2-40B4-BE49-F238E27FC236}">
                <a16:creationId xmlns:a16="http://schemas.microsoft.com/office/drawing/2014/main" id="{9F0811CB-06E8-70D1-AAF2-C0811D1B54D8}"/>
              </a:ext>
            </a:extLst>
          </p:cNvPr>
          <p:cNvPicPr>
            <a:picLocks noChangeAspect="1"/>
          </p:cNvPicPr>
          <p:nvPr/>
        </p:nvPicPr>
        <p:blipFill>
          <a:blip r:embed="rId3"/>
          <a:stretch>
            <a:fillRect/>
          </a:stretch>
        </p:blipFill>
        <p:spPr>
          <a:xfrm>
            <a:off x="147376" y="2267674"/>
            <a:ext cx="9796723" cy="4590326"/>
          </a:xfrm>
          <a:prstGeom prst="rect">
            <a:avLst/>
          </a:prstGeom>
        </p:spPr>
      </p:pic>
    </p:spTree>
    <p:extLst>
      <p:ext uri="{BB962C8B-B14F-4D97-AF65-F5344CB8AC3E}">
        <p14:creationId xmlns:p14="http://schemas.microsoft.com/office/powerpoint/2010/main" val="40305813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656A7E1-62AF-F1AD-4211-93C89B49D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82" y="446049"/>
            <a:ext cx="11175082" cy="5285678"/>
          </a:xfrm>
          <a:prstGeom prst="rect">
            <a:avLst/>
          </a:prstGeom>
        </p:spPr>
      </p:pic>
      <p:sp>
        <p:nvSpPr>
          <p:cNvPr id="5" name="テキスト ボックス 4">
            <a:extLst>
              <a:ext uri="{FF2B5EF4-FFF2-40B4-BE49-F238E27FC236}">
                <a16:creationId xmlns:a16="http://schemas.microsoft.com/office/drawing/2014/main" id="{AA77594F-BA7D-80A8-7EB1-C193B0C7850F}"/>
              </a:ext>
            </a:extLst>
          </p:cNvPr>
          <p:cNvSpPr txBox="1"/>
          <p:nvPr/>
        </p:nvSpPr>
        <p:spPr>
          <a:xfrm>
            <a:off x="164757" y="5853048"/>
            <a:ext cx="1154121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ザッカーバーグメタ</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CEO</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に対し</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SNS</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の犠牲となった子どもの遺影を掲げる家族ら</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(2024 1. </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米国上院</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90526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001226-4F83-4B80-AFB8-976019DF4EE5}"/>
              </a:ext>
            </a:extLst>
          </p:cNvPr>
          <p:cNvPicPr>
            <a:picLocks noChangeAspect="1"/>
          </p:cNvPicPr>
          <p:nvPr/>
        </p:nvPicPr>
        <p:blipFill>
          <a:blip r:embed="rId3"/>
          <a:stretch>
            <a:fillRect/>
          </a:stretch>
        </p:blipFill>
        <p:spPr>
          <a:xfrm>
            <a:off x="4439816" y="116633"/>
            <a:ext cx="6048672" cy="11633967"/>
          </a:xfrm>
          <a:prstGeom prst="rect">
            <a:avLst/>
          </a:prstGeom>
        </p:spPr>
      </p:pic>
      <p:sp>
        <p:nvSpPr>
          <p:cNvPr id="5" name="テキスト ボックス 4">
            <a:extLst>
              <a:ext uri="{FF2B5EF4-FFF2-40B4-BE49-F238E27FC236}">
                <a16:creationId xmlns:a16="http://schemas.microsoft.com/office/drawing/2014/main" id="{E6580621-6549-4188-B745-14601136984F}"/>
              </a:ext>
            </a:extLst>
          </p:cNvPr>
          <p:cNvSpPr txBox="1"/>
          <p:nvPr/>
        </p:nvSpPr>
        <p:spPr>
          <a:xfrm>
            <a:off x="474066" y="291508"/>
            <a:ext cx="4160279" cy="36009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black"/>
                </a:solidFill>
                <a:effectLst/>
                <a:highlight>
                  <a:srgbClr val="FFCCFF"/>
                </a:highlight>
                <a:uLnTx/>
                <a:uFillTx/>
                <a:latin typeface="Arial" panose="020B0604020202020204" pitchFamily="34" charset="0"/>
                <a:ea typeface="ＭＳ Ｐゴシック" panose="020B0600070205080204" pitchFamily="50" charset="-128"/>
                <a:cs typeface="+mn-cs"/>
              </a:rPr>
              <a:t>中国では・・・</a:t>
            </a:r>
            <a:endParaRPr kumimoji="1" lang="en-US" altLang="ja-JP" sz="2800" b="1" i="0" u="none" strike="noStrike" kern="1200" cap="none" spc="0" normalizeH="0" baseline="0" noProof="0" dirty="0">
              <a:ln>
                <a:noFill/>
              </a:ln>
              <a:solidFill>
                <a:prstClr val="black"/>
              </a:solidFill>
              <a:effectLst/>
              <a:highlight>
                <a:srgbClr val="FFCCFF"/>
              </a:highligh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highlight>
                <a:srgbClr val="CCFFCC"/>
              </a:highligh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highlight>
                  <a:srgbClr val="FDF6BF"/>
                </a:highlight>
                <a:uLnTx/>
                <a:uFillTx/>
                <a:latin typeface="Arial" panose="020B0604020202020204" pitchFamily="34" charset="0"/>
                <a:ea typeface="ＭＳ Ｐゴシック" panose="020B0600070205080204" pitchFamily="50" charset="-128"/>
                <a:cs typeface="+mn-cs"/>
              </a:rPr>
              <a:t>オンラインゲーム規制</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rPr>
              <a:t>未成年は、金・土・日の</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rPr>
              <a:t>夜８時～９時のみに。平日は禁止。</a:t>
            </a:r>
            <a:endParaRPr kumimoji="1" lang="en-US" altLang="ja-JP"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rPr>
              <a:t>11</a:t>
            </a:r>
            <a:r>
              <a:rPr kumimoji="1" lang="ja-JP" altLang="en-US"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rPr>
              <a:t>月よりフォートナイトは完全禁止に。</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rPr>
              <a:t>経済参考報</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rPr>
              <a:t>オンラインゲームは子どもの</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rPr>
              <a:t>精神を蝕む「アヘン」として非難。</a:t>
            </a:r>
            <a:endParaRPr kumimoji="1" lang="en-US" altLang="ja-JP" sz="18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prstClr val="black"/>
              </a:solidFill>
              <a:effectLst/>
              <a:highlight>
                <a:srgbClr val="F2FFCF"/>
              </a:highlight>
              <a:uLnTx/>
              <a:uFillTx/>
              <a:latin typeface="Arial" panose="020B0604020202020204" pitchFamily="34"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39E15DC7-34E3-43B2-A29D-97597950EFF7}"/>
              </a:ext>
            </a:extLst>
          </p:cNvPr>
          <p:cNvSpPr txBox="1"/>
          <p:nvPr/>
        </p:nvSpPr>
        <p:spPr>
          <a:xfrm>
            <a:off x="7670800" y="88901"/>
            <a:ext cx="30861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2021</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9</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日　西日本新聞</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3F867EB9-36A1-4758-8BD9-AC90B39EEC1F}"/>
              </a:ext>
            </a:extLst>
          </p:cNvPr>
          <p:cNvSpPr txBox="1"/>
          <p:nvPr/>
        </p:nvSpPr>
        <p:spPr>
          <a:xfrm>
            <a:off x="474066" y="5186608"/>
            <a:ext cx="2732121" cy="1323439"/>
          </a:xfrm>
          <a:prstGeom prst="rect">
            <a:avLst/>
          </a:prstGeom>
          <a:solidFill>
            <a:srgbClr val="FFCC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中国政府の認識</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「ルールを守って」などと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きれいごとを言っている</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場合ではない！</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アヘンと同じだ </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5CD8373-97E6-4261-BA00-8E3EE4DB1D24}"/>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14</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97032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27FF-30A9-1C1C-A1C5-5517E8618FCA}"/>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15CDB04-480A-AA7E-D787-ED946203D272}"/>
              </a:ext>
            </a:extLst>
          </p:cNvPr>
          <p:cNvSpPr txBox="1"/>
          <p:nvPr/>
        </p:nvSpPr>
        <p:spPr>
          <a:xfrm>
            <a:off x="474196" y="616688"/>
            <a:ext cx="11243608" cy="3970318"/>
          </a:xfrm>
          <a:prstGeom prst="rect">
            <a:avLst/>
          </a:prstGeom>
          <a:solidFill>
            <a:schemeClr val="accent6">
              <a:lumMod val="20000"/>
              <a:lumOff val="80000"/>
            </a:schemeClr>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質問</a:t>
            </a:r>
            <a:r>
              <a:rPr kumimoji="1" lang="en-US" altLang="ja-JP"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子どもはスマホが買ってほしくて、あの手この手で訴えてきます。</a:t>
            </a:r>
            <a:endParaRPr kumimoji="1" lang="en-US" altLang="ja-JP"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ある程度説明した後は、怖いママになって力で抑えてもいいのでしょうか？　　　　　　　　　　	　　　　　　　（怖いママ）</a:t>
            </a:r>
            <a:endParaRPr kumimoji="1" lang="en-US" altLang="ja-JP"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89B2A9EB-3657-54E1-7F39-3664FCDC8D02}"/>
              </a:ext>
            </a:extLst>
          </p:cNvPr>
          <p:cNvSpPr txBox="1"/>
          <p:nvPr/>
        </p:nvSpPr>
        <p:spPr>
          <a:xfrm>
            <a:off x="474196" y="297180"/>
            <a:ext cx="5416868" cy="461665"/>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大人になったつもりで考えてみよう！</a:t>
            </a:r>
          </a:p>
        </p:txBody>
      </p:sp>
      <p:sp>
        <p:nvSpPr>
          <p:cNvPr id="3" name="テキスト ボックス 2">
            <a:extLst>
              <a:ext uri="{FF2B5EF4-FFF2-40B4-BE49-F238E27FC236}">
                <a16:creationId xmlns:a16="http://schemas.microsoft.com/office/drawing/2014/main" id="{CB64DCD8-670E-CC49-D2E4-314599B6CF89}"/>
              </a:ext>
            </a:extLst>
          </p:cNvPr>
          <p:cNvSpPr txBox="1"/>
          <p:nvPr/>
        </p:nvSpPr>
        <p:spPr>
          <a:xfrm>
            <a:off x="10809408" y="124204"/>
            <a:ext cx="1261884" cy="523220"/>
          </a:xfrm>
          <a:prstGeom prst="rect">
            <a:avLst/>
          </a:prstGeom>
          <a:solidFill>
            <a:srgbClr val="A5FF8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保護者</a:t>
            </a:r>
          </a:p>
        </p:txBody>
      </p:sp>
    </p:spTree>
    <p:extLst>
      <p:ext uri="{BB962C8B-B14F-4D97-AF65-F5344CB8AC3E}">
        <p14:creationId xmlns:p14="http://schemas.microsoft.com/office/powerpoint/2010/main" val="1713067098"/>
      </p:ext>
    </p:extLst>
  </p:cSld>
  <p:clrMapOvr>
    <a:masterClrMapping/>
  </p:clrMapOvr>
  <mc:AlternateContent xmlns:mc="http://schemas.openxmlformats.org/markup-compatibility/2006" xmlns:p14="http://schemas.microsoft.com/office/powerpoint/2010/main">
    <mc:Choice Requires="p14">
      <p:transition spd="slow" p14:dur="2000" advTm="41998"/>
    </mc:Choice>
    <mc:Fallback xmlns="">
      <p:transition spd="slow" advTm="41998"/>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27FF-30A9-1C1C-A1C5-5517E8618FC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D2583C4-8275-E161-B1D5-609691562FA6}"/>
              </a:ext>
            </a:extLst>
          </p:cNvPr>
          <p:cNvSpPr txBox="1"/>
          <p:nvPr/>
        </p:nvSpPr>
        <p:spPr>
          <a:xfrm>
            <a:off x="362847" y="597297"/>
            <a:ext cx="4476494" cy="1015663"/>
          </a:xfrm>
          <a:prstGeom prst="rect">
            <a:avLst/>
          </a:prstGeom>
          <a:solidFill>
            <a:srgbClr val="DCFFD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小さな子どもが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火のついたストーブ</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に向かって</a:t>
            </a:r>
            <a:endPar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よちよち歩いていったら、どうしますか？</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7" name="図 6">
            <a:extLst>
              <a:ext uri="{FF2B5EF4-FFF2-40B4-BE49-F238E27FC236}">
                <a16:creationId xmlns:a16="http://schemas.microsoft.com/office/drawing/2014/main" id="{9A9F71E3-44BB-56EE-FF44-544739386F9F}"/>
              </a:ext>
            </a:extLst>
          </p:cNvPr>
          <p:cNvPicPr>
            <a:picLocks noChangeAspect="1"/>
          </p:cNvPicPr>
          <p:nvPr/>
        </p:nvPicPr>
        <p:blipFill>
          <a:blip r:embed="rId4"/>
          <a:stretch>
            <a:fillRect/>
          </a:stretch>
        </p:blipFill>
        <p:spPr>
          <a:xfrm flipH="1">
            <a:off x="362847" y="3278246"/>
            <a:ext cx="1928027" cy="2339543"/>
          </a:xfrm>
          <a:prstGeom prst="rect">
            <a:avLst/>
          </a:prstGeom>
        </p:spPr>
      </p:pic>
      <p:sp>
        <p:nvSpPr>
          <p:cNvPr id="8" name="テキスト ボックス 7">
            <a:extLst>
              <a:ext uri="{FF2B5EF4-FFF2-40B4-BE49-F238E27FC236}">
                <a16:creationId xmlns:a16="http://schemas.microsoft.com/office/drawing/2014/main" id="{C42D847C-7024-C519-3353-AE76B0F8855B}"/>
              </a:ext>
            </a:extLst>
          </p:cNvPr>
          <p:cNvSpPr txBox="1"/>
          <p:nvPr/>
        </p:nvSpPr>
        <p:spPr>
          <a:xfrm>
            <a:off x="5525975" y="293254"/>
            <a:ext cx="6303178" cy="5324535"/>
          </a:xfrm>
          <a:prstGeom prst="rect">
            <a:avLst/>
          </a:prstGeom>
          <a:solidFill>
            <a:schemeClr val="bg1">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  </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まず、止めますね。</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強制力の行使</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「そっちいっちゃだめだよ」　腕をつかむ</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 </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子どもは反発します。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「やだ～、いく～！」　ジタバタ</a:t>
            </a:r>
            <a:r>
              <a:rPr kumimoji="1" lang="ja-JP" altLang="en-US" sz="2000" b="0" i="0" u="none" strike="noStrike" kern="1200" cap="none" spc="0" normalizeH="0" baseline="0" noProof="0" dirty="0">
                <a:ln>
                  <a:noFill/>
                </a:ln>
                <a:solidFill>
                  <a:srgbClr val="4472C4"/>
                </a:solidFill>
                <a:effectLst/>
                <a:uLnTx/>
                <a:uFillTx/>
                <a:latin typeface="Calibri"/>
                <a:ea typeface="ＭＳ Ｐゴシック" panose="020B0600070205080204" pitchFamily="50" charset="-128"/>
                <a:cs typeface="+mn-cs"/>
              </a:rPr>
              <a:t> 　</a:t>
            </a:r>
            <a:r>
              <a:rPr kumimoji="1" lang="en-US" altLang="ja-JP" sz="2000" b="0" i="0" u="none" strike="noStrike" kern="1200" cap="none" spc="0" normalizeH="0" baseline="0" noProof="0" dirty="0">
                <a:ln>
                  <a:noFill/>
                </a:ln>
                <a:solidFill>
                  <a:srgbClr val="4472C4"/>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4472C4"/>
                </a:solidFill>
                <a:effectLst/>
                <a:uLnTx/>
                <a:uFillTx/>
                <a:latin typeface="Calibri"/>
                <a:ea typeface="ＭＳ Ｐゴシック" panose="020B0600070205080204" pitchFamily="50" charset="-128"/>
                <a:cs typeface="+mn-cs"/>
              </a:rPr>
              <a:t>次どうしますか</a:t>
            </a:r>
            <a:r>
              <a:rPr kumimoji="1" lang="en-US" altLang="ja-JP" sz="2000" b="0" i="0" u="none" strike="noStrike" kern="1200" cap="none" spc="0" normalizeH="0" baseline="0" noProof="0" dirty="0">
                <a:ln>
                  <a:noFill/>
                </a:ln>
                <a:solidFill>
                  <a:srgbClr val="4472C4"/>
                </a:solidFill>
                <a:effectLst/>
                <a:uLnTx/>
                <a:uFillTx/>
                <a:latin typeface="Calibri"/>
                <a:ea typeface="ＭＳ Ｐゴシック" panose="020B0600070205080204" pitchFamily="50" charset="-128"/>
                <a:cs typeface="+mn-cs"/>
              </a:rPr>
              <a:t>)</a:t>
            </a:r>
            <a:endParaRPr kumimoji="1" lang="ja-JP" altLang="en-US" sz="2000" b="0" i="0" u="none" strike="noStrike" kern="1200" cap="none" spc="0" normalizeH="0" baseline="0" noProof="0" dirty="0">
              <a:ln>
                <a:noFill/>
              </a:ln>
              <a:solidFill>
                <a:srgbClr val="4472C4"/>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共感を示す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「あっちでストーブが見たいね、気になるね」</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lang="ja-JP" altLang="en-US" sz="2000" dirty="0">
                <a:solidFill>
                  <a:prstClr val="black"/>
                </a:solidFill>
                <a:latin typeface="Calibri"/>
                <a:ea typeface="ＭＳ Ｐゴシック" panose="020B0600070205080204" pitchFamily="50" charset="-128"/>
              </a:rPr>
              <a:t>振り向いて</a:t>
            </a:r>
            <a:r>
              <a:rPr lang="en-US" altLang="ja-JP" sz="2000" dirty="0">
                <a:solidFill>
                  <a:prstClr val="black"/>
                </a:solidFill>
                <a:latin typeface="Calibri"/>
                <a:ea typeface="ＭＳ Ｐゴシック" panose="020B0600070205080204" pitchFamily="50" charset="-128"/>
              </a:rPr>
              <a:t>) </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「うん。いく～」</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情報提供　「あれはアチチだよ」</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理解できないことも多い</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4472C4"/>
                </a:solidFill>
                <a:effectLst/>
                <a:uLnTx/>
                <a:uFillTx/>
                <a:latin typeface="Calibri" panose="020F0502020204030204"/>
                <a:ea typeface="ＭＳ Ｐゴシック" panose="020B0600070205080204" pitchFamily="50" charset="-128"/>
                <a:cs typeface="+mn-cs"/>
              </a:rPr>
              <a:t> 　</a:t>
            </a:r>
            <a:r>
              <a:rPr kumimoji="1" lang="en-US" altLang="ja-JP" sz="2000" b="0" i="0" u="none" strike="noStrike" kern="1200" cap="none" spc="0" normalizeH="0" baseline="0" noProof="0" dirty="0">
                <a:ln>
                  <a:noFill/>
                </a:ln>
                <a:solidFill>
                  <a:srgbClr val="4472C4"/>
                </a:solidFill>
                <a:effectLst/>
                <a:uLnTx/>
                <a:uFillTx/>
                <a:latin typeface="Calibri" panose="020F0502020204030204"/>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4472C4"/>
                </a:solidFill>
                <a:effectLst/>
                <a:uLnTx/>
                <a:uFillTx/>
                <a:latin typeface="Calibri" panose="020F0502020204030204"/>
                <a:ea typeface="ＭＳ Ｐゴシック" panose="020B0600070205080204" pitchFamily="50" charset="-128"/>
                <a:cs typeface="+mn-cs"/>
              </a:rPr>
              <a:t>次どうしますか</a:t>
            </a:r>
            <a:r>
              <a:rPr kumimoji="1" lang="en-US" altLang="ja-JP" sz="2000" b="0" i="0" u="none" strike="noStrike" kern="1200" cap="none" spc="0" normalizeH="0" baseline="0" noProof="0" dirty="0">
                <a:ln>
                  <a:noFill/>
                </a:ln>
                <a:solidFill>
                  <a:srgbClr val="4472C4"/>
                </a:solidFill>
                <a:effectLst/>
                <a:uLnTx/>
                <a:uFillTx/>
                <a:latin typeface="Calibri" panose="020F0502020204030204"/>
                <a:ea typeface="ＭＳ Ｐゴシック" panose="020B0600070205080204" pitchFamily="50" charset="-128"/>
                <a:cs typeface="+mn-cs"/>
              </a:rPr>
              <a:t>)</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[6]  </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「よしよし、よく言うことを聞く、いい子だね」　是認</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その後の行動が変わるとは限らない。つまり、</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強制力の継続</a:t>
            </a:r>
            <a:r>
              <a:rPr kumimoji="1" lang="ja-JP" alt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が必要</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3" name="テキスト ボックス 2">
            <a:extLst>
              <a:ext uri="{FF2B5EF4-FFF2-40B4-BE49-F238E27FC236}">
                <a16:creationId xmlns:a16="http://schemas.microsoft.com/office/drawing/2014/main" id="{75F0EB6E-64A0-81A5-A7DC-49B578987878}"/>
              </a:ext>
            </a:extLst>
          </p:cNvPr>
          <p:cNvSpPr txBox="1"/>
          <p:nvPr/>
        </p:nvSpPr>
        <p:spPr>
          <a:xfrm>
            <a:off x="1040417" y="6364691"/>
            <a:ext cx="10111165" cy="400110"/>
          </a:xfrm>
          <a:prstGeom prst="rect">
            <a:avLst/>
          </a:prstGeom>
          <a:solidFill>
            <a:schemeClr val="accent4">
              <a:lumMod val="20000"/>
              <a:lumOff val="80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動機づけ面接からみると、家庭・教育の分野は、強制力の行使</a:t>
            </a:r>
            <a:r>
              <a:rPr kumimoji="1" lang="en-US" altLang="ja-JP" sz="20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と 情報提供の役割が大きい</a:t>
            </a:r>
            <a:endParaRPr kumimoji="1" lang="en-US" altLang="ja-JP" sz="20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6" name="テキスト ボックス 5">
            <a:extLst>
              <a:ext uri="{FF2B5EF4-FFF2-40B4-BE49-F238E27FC236}">
                <a16:creationId xmlns:a16="http://schemas.microsoft.com/office/drawing/2014/main" id="{C0A05D49-9F92-4DEA-9603-27706803D22F}"/>
              </a:ext>
            </a:extLst>
          </p:cNvPr>
          <p:cNvSpPr txBox="1"/>
          <p:nvPr/>
        </p:nvSpPr>
        <p:spPr>
          <a:xfrm>
            <a:off x="5521773" y="5742460"/>
            <a:ext cx="3940880" cy="400110"/>
          </a:xfrm>
          <a:prstGeom prst="rect">
            <a:avLst/>
          </a:prstGeom>
          <a:solidFill>
            <a:schemeClr val="accent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rPr>
              <a:t>ストーブを〇〇〇におきかえたら？</a:t>
            </a:r>
            <a:endParaRPr kumimoji="1" lang="en-US" altLang="ja-JP" sz="20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82ACBFFB-F453-EE33-2E0D-B04621E40888}"/>
              </a:ext>
            </a:extLst>
          </p:cNvPr>
          <p:cNvSpPr txBox="1"/>
          <p:nvPr/>
        </p:nvSpPr>
        <p:spPr>
          <a:xfrm>
            <a:off x="10809408" y="124204"/>
            <a:ext cx="1261884" cy="523220"/>
          </a:xfrm>
          <a:prstGeom prst="rect">
            <a:avLst/>
          </a:prstGeom>
          <a:solidFill>
            <a:srgbClr val="A5FF8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保護者</a:t>
            </a:r>
          </a:p>
        </p:txBody>
      </p:sp>
      <p:sp>
        <p:nvSpPr>
          <p:cNvPr id="9" name="正方形/長方形 8">
            <a:extLst>
              <a:ext uri="{FF2B5EF4-FFF2-40B4-BE49-F238E27FC236}">
                <a16:creationId xmlns:a16="http://schemas.microsoft.com/office/drawing/2014/main" id="{138E9A54-2297-977B-6C75-8ABF699FF4C5}"/>
              </a:ext>
            </a:extLst>
          </p:cNvPr>
          <p:cNvSpPr/>
          <p:nvPr/>
        </p:nvSpPr>
        <p:spPr>
          <a:xfrm>
            <a:off x="5943600" y="2117607"/>
            <a:ext cx="5669280" cy="354095"/>
          </a:xfrm>
          <a:prstGeom prst="rect">
            <a:avLst/>
          </a:prstGeom>
          <a:solidFill>
            <a:schemeClr val="bg1"/>
          </a:solidFill>
          <a:ln w="31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704309DD-F083-34A4-3736-74CA50FEE142}"/>
              </a:ext>
            </a:extLst>
          </p:cNvPr>
          <p:cNvSpPr/>
          <p:nvPr/>
        </p:nvSpPr>
        <p:spPr>
          <a:xfrm>
            <a:off x="5943600" y="4563345"/>
            <a:ext cx="5669280" cy="354095"/>
          </a:xfrm>
          <a:prstGeom prst="rect">
            <a:avLst/>
          </a:prstGeom>
          <a:solidFill>
            <a:schemeClr val="bg1"/>
          </a:solidFill>
          <a:ln w="31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A76B9B54-FABD-2429-E08A-6D06B0F664A6}"/>
              </a:ext>
            </a:extLst>
          </p:cNvPr>
          <p:cNvSpPr/>
          <p:nvPr/>
        </p:nvSpPr>
        <p:spPr>
          <a:xfrm>
            <a:off x="5943600" y="2491057"/>
            <a:ext cx="5669280" cy="354096"/>
          </a:xfrm>
          <a:prstGeom prst="rect">
            <a:avLst/>
          </a:prstGeom>
          <a:solidFill>
            <a:schemeClr val="bg1"/>
          </a:solidFill>
          <a:ln w="31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335797264"/>
      </p:ext>
    </p:extLst>
  </p:cSld>
  <p:clrMapOvr>
    <a:masterClrMapping/>
  </p:clrMapOvr>
  <mc:AlternateContent xmlns:mc="http://schemas.openxmlformats.org/markup-compatibility/2006" xmlns:p14="http://schemas.microsoft.com/office/powerpoint/2010/main">
    <mc:Choice Requires="p14">
      <p:transition spd="slow" p14:dur="2000" advTm="165118"/>
    </mc:Choice>
    <mc:Fallback xmlns="">
      <p:transition spd="slow" advTm="165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animEffect transition="in" filter="fade">
                                      <p:cBhvr>
                                        <p:cTn id="38" dur="500"/>
                                        <p:tgtEl>
                                          <p:spTgt spid="8">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8">
                                            <p:txEl>
                                              <p:pRg st="7" end="7"/>
                                            </p:txEl>
                                          </p:spTgt>
                                        </p:tgtEl>
                                        <p:attrNameLst>
                                          <p:attrName>style.visibility</p:attrName>
                                        </p:attrNameLst>
                                      </p:cBhvr>
                                      <p:to>
                                        <p:strVal val="visible"/>
                                      </p:to>
                                    </p:set>
                                    <p:animEffect transition="in" filter="fade">
                                      <p:cBhvr>
                                        <p:cTn id="46" dur="500"/>
                                        <p:tgtEl>
                                          <p:spTgt spid="8">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9" end="9"/>
                                            </p:txEl>
                                          </p:spTgt>
                                        </p:tgtEl>
                                        <p:attrNameLst>
                                          <p:attrName>style.visibility</p:attrName>
                                        </p:attrNameLst>
                                      </p:cBhvr>
                                      <p:to>
                                        <p:strVal val="visible"/>
                                      </p:to>
                                    </p:set>
                                    <p:animEffect transition="in" filter="fade">
                                      <p:cBhvr>
                                        <p:cTn id="51" dur="500"/>
                                        <p:tgtEl>
                                          <p:spTgt spid="8">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
                                            <p:txEl>
                                              <p:pRg st="11" end="11"/>
                                            </p:txEl>
                                          </p:spTgt>
                                        </p:tgtEl>
                                        <p:attrNameLst>
                                          <p:attrName>style.visibility</p:attrName>
                                        </p:attrNameLst>
                                      </p:cBhvr>
                                      <p:to>
                                        <p:strVal val="visible"/>
                                      </p:to>
                                    </p:set>
                                    <p:animEffect transition="in" filter="fade">
                                      <p:cBhvr>
                                        <p:cTn id="56" dur="500"/>
                                        <p:tgtEl>
                                          <p:spTgt spid="8">
                                            <p:txEl>
                                              <p:pRg st="11" end="1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xEl>
                                              <p:pRg st="12" end="12"/>
                                            </p:txEl>
                                          </p:spTgt>
                                        </p:tgtEl>
                                        <p:attrNameLst>
                                          <p:attrName>style.visibility</p:attrName>
                                        </p:attrNameLst>
                                      </p:cBhvr>
                                      <p:to>
                                        <p:strVal val="visible"/>
                                      </p:to>
                                    </p:set>
                                    <p:animEffect transition="in" filter="fade">
                                      <p:cBhvr>
                                        <p:cTn id="61" dur="500"/>
                                        <p:tgtEl>
                                          <p:spTgt spid="8">
                                            <p:txEl>
                                              <p:pRg st="12" end="1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
                                            <p:txEl>
                                              <p:pRg st="14" end="14"/>
                                            </p:txEl>
                                          </p:spTgt>
                                        </p:tgtEl>
                                        <p:attrNameLst>
                                          <p:attrName>style.visibility</p:attrName>
                                        </p:attrNameLst>
                                      </p:cBhvr>
                                      <p:to>
                                        <p:strVal val="visible"/>
                                      </p:to>
                                    </p:set>
                                    <p:animEffect transition="in" filter="fade">
                                      <p:cBhvr>
                                        <p:cTn id="71" dur="500"/>
                                        <p:tgtEl>
                                          <p:spTgt spid="8">
                                            <p:txEl>
                                              <p:pRg st="14" end="1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8">
                                            <p:txEl>
                                              <p:pRg st="15" end="15"/>
                                            </p:txEl>
                                          </p:spTgt>
                                        </p:tgtEl>
                                        <p:attrNameLst>
                                          <p:attrName>style.visibility</p:attrName>
                                        </p:attrNameLst>
                                      </p:cBhvr>
                                      <p:to>
                                        <p:strVal val="visible"/>
                                      </p:to>
                                    </p:set>
                                    <p:animEffect transition="in" filter="fade">
                                      <p:cBhvr>
                                        <p:cTn id="76" dur="500"/>
                                        <p:tgtEl>
                                          <p:spTgt spid="8">
                                            <p:txEl>
                                              <p:pRg st="15" end="1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
                                            <p:txEl>
                                              <p:pRg st="16" end="16"/>
                                            </p:txEl>
                                          </p:spTgt>
                                        </p:tgtEl>
                                        <p:attrNameLst>
                                          <p:attrName>style.visibility</p:attrName>
                                        </p:attrNameLst>
                                      </p:cBhvr>
                                      <p:to>
                                        <p:strVal val="visible"/>
                                      </p:to>
                                    </p:set>
                                    <p:animEffect transition="in" filter="fade">
                                      <p:cBhvr>
                                        <p:cTn id="81" dur="500"/>
                                        <p:tgtEl>
                                          <p:spTgt spid="8">
                                            <p:txEl>
                                              <p:pRg st="16" end="16"/>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9" grpId="0" animBg="1"/>
      <p:bldP spid="10"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95DD-7845-32EA-53BE-658ACC0E9B4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4FC5F76-7069-1F72-23DA-A5FD041B20BE}"/>
              </a:ext>
            </a:extLst>
          </p:cNvPr>
          <p:cNvSpPr txBox="1"/>
          <p:nvPr/>
        </p:nvSpPr>
        <p:spPr>
          <a:xfrm>
            <a:off x="928502" y="416226"/>
            <a:ext cx="9907820" cy="1323439"/>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皆が持っているので、スマホを持たせないと、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仲間外れになりかわいそう。</a:t>
            </a:r>
            <a:endPar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ＭＳ Ｐゴシック"/>
                <a:ea typeface="ＭＳ Ｐゴシック"/>
                <a:cs typeface="+mn-cs"/>
              </a:rPr>
              <a:t>a.</a:t>
            </a: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mn-cs"/>
              </a:rPr>
              <a:t>　そう思う    </a:t>
            </a:r>
            <a:r>
              <a:rPr kumimoji="1" lang="en-US" altLang="ja-JP" sz="2400" b="0" i="0" u="none" strike="noStrike" kern="1200" cap="none" spc="0" normalizeH="0" baseline="0" noProof="0" dirty="0">
                <a:ln>
                  <a:noFill/>
                </a:ln>
                <a:solidFill>
                  <a:srgbClr val="000000"/>
                </a:solidFill>
                <a:effectLst/>
                <a:uLnTx/>
                <a:uFillTx/>
                <a:latin typeface="ＭＳ Ｐゴシック"/>
                <a:ea typeface="ＭＳ Ｐゴシック"/>
                <a:cs typeface="+mn-cs"/>
              </a:rPr>
              <a:t>b.</a:t>
            </a: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mn-cs"/>
              </a:rPr>
              <a:t>　ややそう思う    </a:t>
            </a:r>
            <a:r>
              <a:rPr kumimoji="1" lang="en-US" altLang="ja-JP" sz="2400" b="0" i="0" u="none" strike="noStrike" kern="1200" cap="none" spc="0" normalizeH="0" baseline="0" noProof="0" dirty="0">
                <a:ln>
                  <a:noFill/>
                </a:ln>
                <a:solidFill>
                  <a:srgbClr val="000000"/>
                </a:solidFill>
                <a:effectLst/>
                <a:uLnTx/>
                <a:uFillTx/>
                <a:latin typeface="ＭＳ Ｐゴシック"/>
                <a:ea typeface="ＭＳ Ｐゴシック"/>
                <a:cs typeface="+mn-cs"/>
              </a:rPr>
              <a:t>c.</a:t>
            </a:r>
            <a:r>
              <a:rPr kumimoji="1" lang="ja-JP" altLang="en-US" sz="2400" b="0" i="0" u="none" strike="noStrike" kern="1200" cap="none" spc="0" normalizeH="0" baseline="0" noProof="0" dirty="0">
                <a:ln>
                  <a:noFill/>
                </a:ln>
                <a:solidFill>
                  <a:srgbClr val="000000"/>
                </a:solidFill>
                <a:effectLst/>
                <a:uLnTx/>
                <a:uFillTx/>
                <a:latin typeface="ＭＳ Ｐゴシック"/>
                <a:ea typeface="ＭＳ Ｐゴシック"/>
                <a:cs typeface="+mn-cs"/>
              </a:rPr>
              <a:t>　そう思わない</a:t>
            </a:r>
            <a:endPar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A22F17D5-0B7C-DC60-4955-759394746490}"/>
              </a:ext>
            </a:extLst>
          </p:cNvPr>
          <p:cNvSpPr txBox="1"/>
          <p:nvPr/>
        </p:nvSpPr>
        <p:spPr>
          <a:xfrm>
            <a:off x="1809417" y="1925313"/>
            <a:ext cx="7403840" cy="1015663"/>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確かに連絡がつきにくくサポートにも限界があります。</a:t>
            </a:r>
            <a:endPar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しかし、保護者が最も心配しているは、仲間外れではなく、</a:t>
            </a:r>
            <a:endPar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ではないでしょうか。</a:t>
            </a:r>
          </a:p>
        </p:txBody>
      </p:sp>
      <p:sp>
        <p:nvSpPr>
          <p:cNvPr id="4" name="テキスト ボックス 3">
            <a:extLst>
              <a:ext uri="{FF2B5EF4-FFF2-40B4-BE49-F238E27FC236}">
                <a16:creationId xmlns:a16="http://schemas.microsoft.com/office/drawing/2014/main" id="{A05A3060-6A34-ED6B-119D-212759EE6DB2}"/>
              </a:ext>
            </a:extLst>
          </p:cNvPr>
          <p:cNvSpPr txBox="1"/>
          <p:nvPr/>
        </p:nvSpPr>
        <p:spPr>
          <a:xfrm>
            <a:off x="385011" y="302557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07E12AB3-FF2A-4B25-96FF-3B594DFDB41B}"/>
              </a:ext>
            </a:extLst>
          </p:cNvPr>
          <p:cNvSpPr txBox="1"/>
          <p:nvPr/>
        </p:nvSpPr>
        <p:spPr>
          <a:xfrm>
            <a:off x="9944100" y="3112349"/>
            <a:ext cx="1371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いじめ　</a:t>
            </a:r>
            <a:endPar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A4B1728-06F7-0C24-1D47-D2531DF8E566}"/>
              </a:ext>
            </a:extLst>
          </p:cNvPr>
          <p:cNvSpPr txBox="1"/>
          <p:nvPr/>
        </p:nvSpPr>
        <p:spPr>
          <a:xfrm>
            <a:off x="928502" y="3639469"/>
            <a:ext cx="9907820" cy="1138773"/>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いじめはスマホが持っていてもいなくてもおきますが、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よりひどい目に合うのは？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ＭＳ Ｐゴシック"/>
                <a:ea typeface="ＭＳ Ｐゴシック"/>
                <a:cs typeface="+mn-cs"/>
              </a:rPr>
              <a:t>a.</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　持っている子    </a:t>
            </a:r>
            <a:r>
              <a:rPr kumimoji="1" lang="en-US" altLang="ja-JP" sz="2000" b="0" i="0" u="none" strike="noStrike" kern="1200" cap="none" spc="0" normalizeH="0" baseline="0" noProof="0" dirty="0">
                <a:ln>
                  <a:noFill/>
                </a:ln>
                <a:solidFill>
                  <a:srgbClr val="000000"/>
                </a:solidFill>
                <a:effectLst/>
                <a:uLnTx/>
                <a:uFillTx/>
                <a:latin typeface="ＭＳ Ｐゴシック"/>
                <a:ea typeface="ＭＳ Ｐゴシック"/>
                <a:cs typeface="+mn-cs"/>
              </a:rPr>
              <a:t>b.</a:t>
            </a:r>
            <a:r>
              <a:rPr kumimoji="1" lang="ja-JP" altLang="en-US" sz="2000" b="0" i="0" u="none" strike="noStrike" kern="1200" cap="none" spc="0" normalizeH="0" baseline="0" noProof="0" dirty="0">
                <a:ln>
                  <a:noFill/>
                </a:ln>
                <a:solidFill>
                  <a:srgbClr val="000000"/>
                </a:solidFill>
                <a:effectLst/>
                <a:uLnTx/>
                <a:uFillTx/>
                <a:latin typeface="ＭＳ Ｐゴシック"/>
                <a:ea typeface="ＭＳ Ｐゴシック"/>
                <a:cs typeface="+mn-cs"/>
              </a:rPr>
              <a:t>　持っていない子</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D3342191-1BEF-6957-0D5E-5EB9FC5DCF79}"/>
              </a:ext>
            </a:extLst>
          </p:cNvPr>
          <p:cNvSpPr txBox="1"/>
          <p:nvPr/>
        </p:nvSpPr>
        <p:spPr>
          <a:xfrm>
            <a:off x="1809417" y="5159565"/>
            <a:ext cx="7242116" cy="1015663"/>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スマホが無ければ、家に帰れば・・・・</a:t>
            </a:r>
            <a:endPar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ホッとできる。　ところが、スマホがあると</a:t>
            </a: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24</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時間いじめが続き逃げ場がなくなってしまう。</a:t>
            </a:r>
          </a:p>
        </p:txBody>
      </p:sp>
      <p:sp>
        <p:nvSpPr>
          <p:cNvPr id="7" name="テキスト ボックス 6">
            <a:extLst>
              <a:ext uri="{FF2B5EF4-FFF2-40B4-BE49-F238E27FC236}">
                <a16:creationId xmlns:a16="http://schemas.microsoft.com/office/drawing/2014/main" id="{5387E98F-B075-223F-F2FB-9B7A1929DAD9}"/>
              </a:ext>
            </a:extLst>
          </p:cNvPr>
          <p:cNvSpPr txBox="1"/>
          <p:nvPr/>
        </p:nvSpPr>
        <p:spPr>
          <a:xfrm>
            <a:off x="9944100" y="4759455"/>
            <a:ext cx="2162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持っている子　</a:t>
            </a:r>
            <a:endPar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874314199"/>
      </p:ext>
    </p:extLst>
  </p:cSld>
  <p:clrMapOvr>
    <a:masterClrMapping/>
  </p:clrMapOvr>
  <mc:AlternateContent xmlns:mc="http://schemas.openxmlformats.org/markup-compatibility/2006" xmlns:p14="http://schemas.microsoft.com/office/powerpoint/2010/main">
    <mc:Choice Requires="p14">
      <p:transition spd="slow" p14:dur="2000" advTm="83975"/>
    </mc:Choice>
    <mc:Fallback xmlns="">
      <p:transition spd="slow" advTm="839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fade">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pattFill prst="ltVert">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5E7E61A-EB6E-38E4-55D1-449C76FC6FE2}"/>
              </a:ext>
            </a:extLst>
          </p:cNvPr>
          <p:cNvSpPr txBox="1"/>
          <p:nvPr/>
        </p:nvSpPr>
        <p:spPr>
          <a:xfrm>
            <a:off x="840507" y="505007"/>
            <a:ext cx="78509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親子の関係が良ければ、依存症は防げるのか？</a:t>
            </a:r>
          </a:p>
        </p:txBody>
      </p:sp>
      <p:sp>
        <p:nvSpPr>
          <p:cNvPr id="5" name="テキスト ボックス 4">
            <a:extLst>
              <a:ext uri="{FF2B5EF4-FFF2-40B4-BE49-F238E27FC236}">
                <a16:creationId xmlns:a16="http://schemas.microsoft.com/office/drawing/2014/main" id="{ADFB5647-17C9-419E-8C80-E073DC39F75E}"/>
              </a:ext>
            </a:extLst>
          </p:cNvPr>
          <p:cNvSpPr txBox="1"/>
          <p:nvPr/>
        </p:nvSpPr>
        <p:spPr>
          <a:xfrm>
            <a:off x="840508" y="1443783"/>
            <a:ext cx="78509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親子関係で、脳の変化は防げない。</a:t>
            </a:r>
          </a:p>
        </p:txBody>
      </p:sp>
      <p:pic>
        <p:nvPicPr>
          <p:cNvPr id="6" name="図 5">
            <a:extLst>
              <a:ext uri="{FF2B5EF4-FFF2-40B4-BE49-F238E27FC236}">
                <a16:creationId xmlns:a16="http://schemas.microsoft.com/office/drawing/2014/main" id="{DFBE5474-9558-9F69-D175-BC4DE68C8D45}"/>
              </a:ext>
            </a:extLst>
          </p:cNvPr>
          <p:cNvPicPr>
            <a:picLocks noChangeAspect="1"/>
          </p:cNvPicPr>
          <p:nvPr/>
        </p:nvPicPr>
        <p:blipFill>
          <a:blip r:embed="rId4"/>
          <a:stretch>
            <a:fillRect/>
          </a:stretch>
        </p:blipFill>
        <p:spPr>
          <a:xfrm>
            <a:off x="1075908" y="2289074"/>
            <a:ext cx="2653145" cy="3032166"/>
          </a:xfrm>
          <a:prstGeom prst="rect">
            <a:avLst/>
          </a:prstGeom>
        </p:spPr>
      </p:pic>
      <p:sp>
        <p:nvSpPr>
          <p:cNvPr id="7" name="テキスト ボックス 6">
            <a:extLst>
              <a:ext uri="{FF2B5EF4-FFF2-40B4-BE49-F238E27FC236}">
                <a16:creationId xmlns:a16="http://schemas.microsoft.com/office/drawing/2014/main" id="{C8FD850D-D8FA-4CE1-16D2-B3E4BE4E9CE5}"/>
              </a:ext>
            </a:extLst>
          </p:cNvPr>
          <p:cNvSpPr txBox="1"/>
          <p:nvPr/>
        </p:nvSpPr>
        <p:spPr>
          <a:xfrm>
            <a:off x="7110348" y="5538327"/>
            <a:ext cx="3775393" cy="954107"/>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司令官は、</a:t>
            </a:r>
            <a:endPar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保護者のあなたです！</a:t>
            </a:r>
          </a:p>
        </p:txBody>
      </p:sp>
      <p:pic>
        <p:nvPicPr>
          <p:cNvPr id="10" name="図 9">
            <a:extLst>
              <a:ext uri="{FF2B5EF4-FFF2-40B4-BE49-F238E27FC236}">
                <a16:creationId xmlns:a16="http://schemas.microsoft.com/office/drawing/2014/main" id="{F04E54DC-8C5C-103F-5DEE-764CFE57C219}"/>
              </a:ext>
            </a:extLst>
          </p:cNvPr>
          <p:cNvPicPr>
            <a:picLocks noChangeAspect="1"/>
          </p:cNvPicPr>
          <p:nvPr/>
        </p:nvPicPr>
        <p:blipFill>
          <a:blip r:embed="rId5"/>
          <a:stretch>
            <a:fillRect/>
          </a:stretch>
        </p:blipFill>
        <p:spPr>
          <a:xfrm>
            <a:off x="4219345" y="3910876"/>
            <a:ext cx="1483458" cy="1477328"/>
          </a:xfrm>
          <a:prstGeom prst="rect">
            <a:avLst/>
          </a:prstGeom>
        </p:spPr>
      </p:pic>
      <p:sp>
        <p:nvSpPr>
          <p:cNvPr id="12" name="テキスト ボックス 11">
            <a:extLst>
              <a:ext uri="{FF2B5EF4-FFF2-40B4-BE49-F238E27FC236}">
                <a16:creationId xmlns:a16="http://schemas.microsoft.com/office/drawing/2014/main" id="{6AE49B60-1975-E2C8-9B26-AA45A8D8E6B6}"/>
              </a:ext>
            </a:extLst>
          </p:cNvPr>
          <p:cNvSpPr txBox="1"/>
          <p:nvPr/>
        </p:nvSpPr>
        <p:spPr>
          <a:xfrm>
            <a:off x="7153500" y="1729803"/>
            <a:ext cx="4544834"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もともと、大反対の中を出発した。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１日目の昼、おにぎりが凍って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食べれず、幹部は戻ることを決めた。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しかし、若い下士官たちが、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続行を主張したらしい。</a:t>
            </a:r>
          </a:p>
        </p:txBody>
      </p:sp>
      <p:pic>
        <p:nvPicPr>
          <p:cNvPr id="14" name="図 13">
            <a:extLst>
              <a:ext uri="{FF2B5EF4-FFF2-40B4-BE49-F238E27FC236}">
                <a16:creationId xmlns:a16="http://schemas.microsoft.com/office/drawing/2014/main" id="{195DF8E5-FEDF-3A75-80B7-0A73E7297A19}"/>
              </a:ext>
            </a:extLst>
          </p:cNvPr>
          <p:cNvPicPr>
            <a:picLocks noChangeAspect="1"/>
          </p:cNvPicPr>
          <p:nvPr/>
        </p:nvPicPr>
        <p:blipFill>
          <a:blip r:embed="rId6"/>
          <a:stretch>
            <a:fillRect/>
          </a:stretch>
        </p:blipFill>
        <p:spPr>
          <a:xfrm>
            <a:off x="4219345" y="2282582"/>
            <a:ext cx="1474822" cy="1461998"/>
          </a:xfrm>
          <a:prstGeom prst="rect">
            <a:avLst/>
          </a:prstGeom>
        </p:spPr>
      </p:pic>
      <p:sp>
        <p:nvSpPr>
          <p:cNvPr id="15" name="テキスト ボックス 14">
            <a:extLst>
              <a:ext uri="{FF2B5EF4-FFF2-40B4-BE49-F238E27FC236}">
                <a16:creationId xmlns:a16="http://schemas.microsoft.com/office/drawing/2014/main" id="{06214DE0-49A5-A904-0643-1E17A8438F0C}"/>
              </a:ext>
            </a:extLst>
          </p:cNvPr>
          <p:cNvSpPr txBox="1"/>
          <p:nvPr/>
        </p:nvSpPr>
        <p:spPr>
          <a:xfrm>
            <a:off x="6849854" y="3741787"/>
            <a:ext cx="40738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若い人が「頑張る」という。</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これも、目が曇る時</a:t>
            </a:r>
          </a:p>
        </p:txBody>
      </p:sp>
      <p:sp>
        <p:nvSpPr>
          <p:cNvPr id="2" name="テキスト ボックス 1">
            <a:extLst>
              <a:ext uri="{FF2B5EF4-FFF2-40B4-BE49-F238E27FC236}">
                <a16:creationId xmlns:a16="http://schemas.microsoft.com/office/drawing/2014/main" id="{566D387A-42C8-D0F4-3683-7783B17B070B}"/>
              </a:ext>
            </a:extLst>
          </p:cNvPr>
          <p:cNvSpPr txBox="1"/>
          <p:nvPr/>
        </p:nvSpPr>
        <p:spPr>
          <a:xfrm>
            <a:off x="8886766" y="4741873"/>
            <a:ext cx="30969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「ぼく、頑張って約束を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守って上手に使うよ！」</a:t>
            </a:r>
          </a:p>
        </p:txBody>
      </p:sp>
      <p:sp>
        <p:nvSpPr>
          <p:cNvPr id="8" name="テキスト ボックス 7">
            <a:extLst>
              <a:ext uri="{FF2B5EF4-FFF2-40B4-BE49-F238E27FC236}">
                <a16:creationId xmlns:a16="http://schemas.microsoft.com/office/drawing/2014/main" id="{38846554-ECDE-F58C-A0BA-2AEC18B2B28F}"/>
              </a:ext>
            </a:extLst>
          </p:cNvPr>
          <p:cNvSpPr txBox="1"/>
          <p:nvPr/>
        </p:nvSpPr>
        <p:spPr>
          <a:xfrm>
            <a:off x="976985" y="5699437"/>
            <a:ext cx="5000735" cy="954107"/>
          </a:xfrm>
          <a:prstGeom prst="rect">
            <a:avLst/>
          </a:prstGeom>
          <a:solidFill>
            <a:srgbClr val="FFC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202124"/>
                </a:solidFill>
                <a:effectLst/>
                <a:uLnTx/>
                <a:uFillTx/>
                <a:latin typeface="arial" panose="020B0604020202020204" pitchFamily="34" charset="0"/>
                <a:ea typeface="游ゴシック" panose="020B0400000000000000" pitchFamily="50" charset="-128"/>
                <a:cs typeface="+mn-cs"/>
              </a:rPr>
              <a:t>八甲田山雪中行軍</a:t>
            </a:r>
            <a:endParaRPr kumimoji="1" lang="en-US" altLang="ja-JP" sz="2800" b="1" i="0" u="none" strike="noStrike" kern="1200" cap="none" spc="0" normalizeH="0" baseline="0" noProof="0" dirty="0">
              <a:ln>
                <a:noFill/>
              </a:ln>
              <a:solidFill>
                <a:srgbClr val="202124"/>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202124"/>
                </a:solidFill>
                <a:effectLst/>
                <a:uLnTx/>
                <a:uFillTx/>
                <a:latin typeface="arial" panose="020B0604020202020204" pitchFamily="34" charset="0"/>
                <a:ea typeface="游ゴシック" panose="020B0400000000000000" pitchFamily="50" charset="-128"/>
                <a:cs typeface="+mn-cs"/>
              </a:rPr>
              <a:t>２１０人中１９９人の犠牲者</a:t>
            </a:r>
            <a:endPar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510770077"/>
      </p:ext>
    </p:extLst>
  </p:cSld>
  <p:clrMapOvr>
    <a:masterClrMapping/>
  </p:clrMapOvr>
  <mc:AlternateContent xmlns:mc="http://schemas.openxmlformats.org/markup-compatibility/2006" xmlns:p14="http://schemas.microsoft.com/office/powerpoint/2010/main">
    <mc:Choice Requires="p14">
      <p:transition spd="slow" p14:dur="2000" advTm="118039"/>
    </mc:Choice>
    <mc:Fallback xmlns="">
      <p:transition spd="slow" advTm="1180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500"/>
                                        <p:tgtEl>
                                          <p:spTgt spid="12">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xEl>
                                              <p:pRg st="2" end="2"/>
                                            </p:txEl>
                                          </p:spTgt>
                                        </p:tgtEl>
                                        <p:attrNameLst>
                                          <p:attrName>style.visibility</p:attrName>
                                        </p:attrNameLst>
                                      </p:cBhvr>
                                      <p:to>
                                        <p:strVal val="visible"/>
                                      </p:to>
                                    </p:set>
                                    <p:animEffect transition="in" filter="fade">
                                      <p:cBhvr>
                                        <p:cTn id="38" dur="500"/>
                                        <p:tgtEl>
                                          <p:spTgt spid="1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fade">
                                      <p:cBhvr>
                                        <p:cTn id="43" dur="500"/>
                                        <p:tgtEl>
                                          <p:spTgt spid="12">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xEl>
                                              <p:pRg st="4" end="4"/>
                                            </p:txEl>
                                          </p:spTgt>
                                        </p:tgtEl>
                                        <p:attrNameLst>
                                          <p:attrName>style.visibility</p:attrName>
                                        </p:attrNameLst>
                                      </p:cBhvr>
                                      <p:to>
                                        <p:strVal val="visible"/>
                                      </p:to>
                                    </p:set>
                                    <p:animEffect transition="in" filter="fade">
                                      <p:cBhvr>
                                        <p:cTn id="46" dur="500"/>
                                        <p:tgtEl>
                                          <p:spTgt spid="12">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5" grpId="0"/>
      <p:bldP spid="2" grpId="0"/>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吹き出し: 角を丸めた四角形 5">
            <a:extLst>
              <a:ext uri="{FF2B5EF4-FFF2-40B4-BE49-F238E27FC236}">
                <a16:creationId xmlns:a16="http://schemas.microsoft.com/office/drawing/2014/main" id="{83850274-9838-B76C-77B1-79B912FE87B2}"/>
              </a:ext>
            </a:extLst>
          </p:cNvPr>
          <p:cNvSpPr/>
          <p:nvPr/>
        </p:nvSpPr>
        <p:spPr>
          <a:xfrm>
            <a:off x="2280842" y="1159406"/>
            <a:ext cx="6895559" cy="1537610"/>
          </a:xfrm>
          <a:prstGeom prst="wedgeRoundRectCallout">
            <a:avLst>
              <a:gd name="adj1" fmla="val 23228"/>
              <a:gd name="adj2" fmla="val -50792"/>
              <a:gd name="adj3" fmla="val 16667"/>
            </a:avLst>
          </a:prstGeom>
          <a:solidFill>
            <a:srgbClr val="FFCC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真のエースになるため「スマホ断ち」した</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西武・高橋光成投手</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サンケイスポーツ</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2022/10/11 12:00</a:t>
            </a:r>
            <a:endPar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DF9ED24E-6396-854A-9554-EC329E836343}"/>
              </a:ext>
            </a:extLst>
          </p:cNvPr>
          <p:cNvSpPr txBox="1"/>
          <p:nvPr/>
        </p:nvSpPr>
        <p:spPr>
          <a:xfrm>
            <a:off x="625842" y="402032"/>
            <a:ext cx="9259916" cy="400110"/>
          </a:xfrm>
          <a:prstGeom prst="rect">
            <a:avLst/>
          </a:prstGeom>
          <a:solidFill>
            <a:srgbClr val="FFFF00"/>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https://www.sanspo.com/article/20221011-ZNHISYVOBVPSJHQUQSYT2Q5RRM/</a:t>
            </a:r>
            <a:endParaRPr kumimoji="1" lang="ja-JP" altLang="en-US" sz="2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 name="テキスト ボックス 2">
            <a:extLst>
              <a:ext uri="{FF2B5EF4-FFF2-40B4-BE49-F238E27FC236}">
                <a16:creationId xmlns:a16="http://schemas.microsoft.com/office/drawing/2014/main" id="{57CDE5E9-8BED-7995-78DC-F71B1501F7F0}"/>
              </a:ext>
            </a:extLst>
          </p:cNvPr>
          <p:cNvSpPr txBox="1"/>
          <p:nvPr/>
        </p:nvSpPr>
        <p:spPr>
          <a:xfrm>
            <a:off x="6718852" y="3293804"/>
            <a:ext cx="508126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rPr>
              <a:t>スマホ依存症</a:t>
            </a:r>
            <a:r>
              <a:rPr kumimoji="1" lang="en-US" altLang="ja-JP"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rPr>
              <a:t>に近い状態にあった自らに気付き、ガラケーにした効果は絶大だったという。</a:t>
            </a:r>
            <a:endParaRPr kumimoji="1" lang="en-US" altLang="ja-JP"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rPr>
              <a:t>「時間の使い方ががらっと変わりましたね。家族と話す時間が増えたり、愛犬と過ごす時間が増えたり、本を読んだり</a:t>
            </a:r>
            <a:r>
              <a:rPr kumimoji="1" lang="en-US" altLang="ja-JP"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000000"/>
                </a:solidFill>
                <a:effectLst/>
                <a:uLnTx/>
                <a:uFillTx/>
                <a:latin typeface="游ゴシック体"/>
                <a:ea typeface="游ゴシック" panose="020B0400000000000000" pitchFamily="50" charset="-128"/>
                <a:cs typeface="+mn-cs"/>
              </a:rPr>
              <a:t>。有意義に時間が使えるようになった。そういうのも（野球の成績が）良くなった原因かな」</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1E4837EF-024E-F2FE-AF6E-8CACB00BB479}"/>
              </a:ext>
            </a:extLst>
          </p:cNvPr>
          <p:cNvPicPr>
            <a:picLocks noChangeAspect="1"/>
          </p:cNvPicPr>
          <p:nvPr/>
        </p:nvPicPr>
        <p:blipFill>
          <a:blip r:embed="rId3"/>
          <a:stretch>
            <a:fillRect/>
          </a:stretch>
        </p:blipFill>
        <p:spPr>
          <a:xfrm>
            <a:off x="391882" y="2967080"/>
            <a:ext cx="5766325" cy="3421849"/>
          </a:xfrm>
          <a:prstGeom prst="rect">
            <a:avLst/>
          </a:prstGeom>
        </p:spPr>
      </p:pic>
      <p:sp>
        <p:nvSpPr>
          <p:cNvPr id="2" name="テキスト ボックス 1">
            <a:extLst>
              <a:ext uri="{FF2B5EF4-FFF2-40B4-BE49-F238E27FC236}">
                <a16:creationId xmlns:a16="http://schemas.microsoft.com/office/drawing/2014/main" id="{5F2528F9-4D7C-3C17-FD8E-CB837287D604}"/>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53</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 name="テキスト ボックス 3">
            <a:extLst>
              <a:ext uri="{FF2B5EF4-FFF2-40B4-BE49-F238E27FC236}">
                <a16:creationId xmlns:a16="http://schemas.microsoft.com/office/drawing/2014/main" id="{F6E4ECFD-1D7E-2F9C-302A-0EF0FBDC956B}"/>
              </a:ext>
            </a:extLst>
          </p:cNvPr>
          <p:cNvSpPr txBox="1"/>
          <p:nvPr/>
        </p:nvSpPr>
        <p:spPr>
          <a:xfrm>
            <a:off x="10809408" y="124204"/>
            <a:ext cx="1261884" cy="523220"/>
          </a:xfrm>
          <a:prstGeom prst="rect">
            <a:avLst/>
          </a:prstGeom>
          <a:solidFill>
            <a:srgbClr val="A5FF8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保護者</a:t>
            </a:r>
          </a:p>
        </p:txBody>
      </p:sp>
    </p:spTree>
    <p:custDataLst>
      <p:tags r:id="rId1"/>
    </p:custDataLst>
    <p:extLst>
      <p:ext uri="{BB962C8B-B14F-4D97-AF65-F5344CB8AC3E}">
        <p14:creationId xmlns:p14="http://schemas.microsoft.com/office/powerpoint/2010/main" val="4005984809"/>
      </p:ext>
    </p:extLst>
  </p:cSld>
  <p:clrMapOvr>
    <a:masterClrMapping/>
  </p:clrMapOvr>
  <mc:AlternateContent xmlns:mc="http://schemas.openxmlformats.org/markup-compatibility/2006" xmlns:p14="http://schemas.microsoft.com/office/powerpoint/2010/main">
    <mc:Choice Requires="p14">
      <p:transition spd="slow" p14:dur="2000" advTm="37434"/>
    </mc:Choice>
    <mc:Fallback xmlns="">
      <p:transition spd="slow" advTm="374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6DA93-76F7-1677-ECF6-966EEA7C5E1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C3EDB53-1676-7912-DA6E-F685300F024D}"/>
              </a:ext>
            </a:extLst>
          </p:cNvPr>
          <p:cNvSpPr txBox="1"/>
          <p:nvPr/>
        </p:nvSpPr>
        <p:spPr>
          <a:xfrm>
            <a:off x="657224" y="612844"/>
            <a:ext cx="11382375"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2021</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年</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11</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月　中国、未成年の</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dirty="0">
                <a:solidFill>
                  <a:srgbClr val="141414"/>
                </a:solidFill>
                <a:latin typeface="Hiragino Kaku Gothic Pro"/>
                <a:ea typeface="游ゴシック" panose="020B0400000000000000" pitchFamily="50" charset="-128"/>
              </a:rPr>
              <a:t>　　　　　　</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フォートナイト</a:t>
            </a:r>
            <a:r>
              <a:rPr kumimoji="0" lang="en-US" altLang="ja-JP"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オンラインゲーム</a:t>
            </a:r>
            <a:r>
              <a:rPr kumimoji="0" lang="en-US" altLang="ja-JP"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禁止</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2023</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年</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  8</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月　スウェーデン、</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dirty="0">
                <a:solidFill>
                  <a:srgbClr val="141414"/>
                </a:solidFill>
                <a:latin typeface="Hiragino Kaku Gothic Pro"/>
                <a:ea typeface="游ゴシック" panose="020B0400000000000000" pitchFamily="50" charset="-128"/>
              </a:rPr>
              <a:t>　　　　　　</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タブレットの教科書を紙に戻す</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決定</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                           (</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フィンランド・オランダも紙の教科書に</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a:t>
            </a:r>
            <a:endPar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2024</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年</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11</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月　豪議会、</a:t>
            </a:r>
            <a:r>
              <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16</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歳未満の</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dirty="0">
                <a:solidFill>
                  <a:srgbClr val="141414"/>
                </a:solidFill>
                <a:latin typeface="Hiragino Kaku Gothic Pro"/>
                <a:ea typeface="游ゴシック" panose="020B0400000000000000" pitchFamily="50" charset="-128"/>
              </a:rPr>
              <a:t>　　　　　　</a:t>
            </a:r>
            <a:r>
              <a:rPr kumimoji="0" lang="en-US" altLang="ja-JP"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SNS</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と</a:t>
            </a:r>
            <a:r>
              <a:rPr kumimoji="0" lang="en-US" altLang="ja-JP"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YouTube </a:t>
            </a:r>
            <a:r>
              <a:rPr kumimoji="0" lang="ja-JP" altLang="en-US" sz="3200" b="1" i="0" u="none" strike="noStrike" kern="1200" cap="none" spc="0" normalizeH="0" baseline="0" noProof="0" dirty="0">
                <a:ln>
                  <a:noFill/>
                </a:ln>
                <a:solidFill>
                  <a:srgbClr val="141414"/>
                </a:solidFill>
                <a:effectLst/>
                <a:highlight>
                  <a:srgbClr val="FFFF00"/>
                </a:highlight>
                <a:uLnTx/>
                <a:uFillTx/>
                <a:latin typeface="Hiragino Kaku Gothic Pro"/>
                <a:ea typeface="游ゴシック" panose="020B0400000000000000" pitchFamily="50" charset="-128"/>
                <a:cs typeface="+mn-cs"/>
              </a:rPr>
              <a:t>を禁止</a:t>
            </a:r>
            <a:r>
              <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rPr>
              <a:t>する法案可決</a:t>
            </a:r>
            <a:endParaRPr kumimoji="0" lang="en-US" altLang="ja-JP"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3200" b="1" i="0" u="none" strike="noStrike" kern="1200" cap="none" spc="0" normalizeH="0" baseline="0" noProof="0" dirty="0">
              <a:ln>
                <a:noFill/>
              </a:ln>
              <a:solidFill>
                <a:srgbClr val="141414"/>
              </a:solidFill>
              <a:effectLst/>
              <a:uLnTx/>
              <a:uFillTx/>
              <a:latin typeface="Hiragino Kaku Gothic Pro"/>
              <a:ea typeface="游ゴシック" panose="020B0400000000000000" pitchFamily="50" charset="-128"/>
              <a:cs typeface="+mn-cs"/>
            </a:endParaRPr>
          </a:p>
        </p:txBody>
      </p:sp>
    </p:spTree>
    <p:extLst>
      <p:ext uri="{BB962C8B-B14F-4D97-AF65-F5344CB8AC3E}">
        <p14:creationId xmlns:p14="http://schemas.microsoft.com/office/powerpoint/2010/main" val="1961416100"/>
      </p:ext>
    </p:extLst>
  </p:cSld>
  <p:clrMapOvr>
    <a:masterClrMapping/>
  </p:clrMapOvr>
  <mc:AlternateContent xmlns:mc="http://schemas.openxmlformats.org/markup-compatibility/2006" xmlns:p14="http://schemas.microsoft.com/office/powerpoint/2010/main">
    <mc:Choice Requires="p14">
      <p:transition spd="slow" p14:dur="2000" advTm="33046"/>
    </mc:Choice>
    <mc:Fallback xmlns="">
      <p:transition spd="slow" advTm="33046"/>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E4837EF-024E-F2FE-AF6E-8CACB00BB479}"/>
              </a:ext>
            </a:extLst>
          </p:cNvPr>
          <p:cNvPicPr>
            <a:picLocks noChangeAspect="1"/>
          </p:cNvPicPr>
          <p:nvPr/>
        </p:nvPicPr>
        <p:blipFill>
          <a:blip r:embed="rId4"/>
          <a:stretch>
            <a:fillRect/>
          </a:stretch>
        </p:blipFill>
        <p:spPr>
          <a:xfrm>
            <a:off x="406249" y="87736"/>
            <a:ext cx="2825160" cy="1676505"/>
          </a:xfrm>
          <a:prstGeom prst="rect">
            <a:avLst/>
          </a:prstGeom>
        </p:spPr>
      </p:pic>
      <p:sp>
        <p:nvSpPr>
          <p:cNvPr id="2" name="テキスト ボックス 1">
            <a:extLst>
              <a:ext uri="{FF2B5EF4-FFF2-40B4-BE49-F238E27FC236}">
                <a16:creationId xmlns:a16="http://schemas.microsoft.com/office/drawing/2014/main" id="{AAC9600F-16B4-2CF3-4F00-2965A028C56C}"/>
              </a:ext>
            </a:extLst>
          </p:cNvPr>
          <p:cNvSpPr txBox="1"/>
          <p:nvPr/>
        </p:nvSpPr>
        <p:spPr>
          <a:xfrm>
            <a:off x="850900" y="1792057"/>
            <a:ext cx="1029843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もっとも不便も増えた。「一番はナビが使えない。だから、行きたい場所にたどり着かない。でも、パソコンもあるので、それはそれで</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」と苦笑した。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３Ｇ回線のガラケーは</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au</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が今年３月末にサービスを終了。</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SoftBank</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2024</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月下旬、</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NTT</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ドコモも</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2026</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月末に停波を予定している。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３Ｇガラケーが完全消滅する頃、高橋は大エースになっているのだろうか。</a:t>
            </a:r>
          </a:p>
        </p:txBody>
      </p:sp>
      <p:sp>
        <p:nvSpPr>
          <p:cNvPr id="4" name="テキスト ボックス 3">
            <a:extLst>
              <a:ext uri="{FF2B5EF4-FFF2-40B4-BE49-F238E27FC236}">
                <a16:creationId xmlns:a16="http://schemas.microsoft.com/office/drawing/2014/main" id="{6708E4B6-B54C-671D-7A9F-8D6885207AE0}"/>
              </a:ext>
            </a:extLst>
          </p:cNvPr>
          <p:cNvSpPr txBox="1"/>
          <p:nvPr/>
        </p:nvSpPr>
        <p:spPr>
          <a:xfrm>
            <a:off x="862076" y="3944738"/>
            <a:ext cx="10116284" cy="1569660"/>
          </a:xfrm>
          <a:prstGeom prst="rect">
            <a:avLst/>
          </a:prstGeom>
          <a:solidFill>
            <a:srgbClr val="CC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注意</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現在のガラケーの主流は</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   )</a:t>
            </a: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ではなく</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b   )</a:t>
            </a: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。高橋投手が買ったのは？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こんな記事も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新機種も続々登場</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ガラケーのおすすめ人気ランキング</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選</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2023/04/04 goo</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ランキング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https://ranking.goo.ne.jp/select/4205</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9" name="グラフィックス 7" descr="教授 女性 単色塗りつぶし">
            <a:extLst>
              <a:ext uri="{FF2B5EF4-FFF2-40B4-BE49-F238E27FC236}">
                <a16:creationId xmlns:a16="http://schemas.microsoft.com/office/drawing/2014/main" id="{B63AF1E8-2E97-9042-7CEE-6787269F6319}"/>
              </a:ext>
            </a:extLst>
          </p:cNvPr>
          <p:cNvGrpSpPr/>
          <p:nvPr/>
        </p:nvGrpSpPr>
        <p:grpSpPr>
          <a:xfrm>
            <a:off x="11147978" y="3383302"/>
            <a:ext cx="861257" cy="909184"/>
            <a:chOff x="4647277" y="1907806"/>
            <a:chExt cx="861257" cy="909184"/>
          </a:xfrm>
          <a:solidFill>
            <a:srgbClr val="FF00FF"/>
          </a:solidFill>
        </p:grpSpPr>
        <p:sp>
          <p:nvSpPr>
            <p:cNvPr id="10" name="フリーフォーム: 図形 9">
              <a:extLst>
                <a:ext uri="{FF2B5EF4-FFF2-40B4-BE49-F238E27FC236}">
                  <a16:creationId xmlns:a16="http://schemas.microsoft.com/office/drawing/2014/main" id="{9524CCC5-3FA7-0802-4B04-4E11BEDD16B2}"/>
                </a:ext>
              </a:extLst>
            </p:cNvPr>
            <p:cNvSpPr/>
            <p:nvPr/>
          </p:nvSpPr>
          <p:spPr>
            <a:xfrm>
              <a:off x="5114268" y="2504593"/>
              <a:ext cx="394267" cy="312397"/>
            </a:xfrm>
            <a:custGeom>
              <a:avLst/>
              <a:gdLst>
                <a:gd name="connsiteX0" fmla="*/ 0 w 394267"/>
                <a:gd name="connsiteY0" fmla="*/ 0 h 312397"/>
                <a:gd name="connsiteX1" fmla="*/ 0 w 394267"/>
                <a:gd name="connsiteY1" fmla="*/ 295162 h 312397"/>
                <a:gd name="connsiteX2" fmla="*/ 150813 w 394267"/>
                <a:gd name="connsiteY2" fmla="*/ 295162 h 312397"/>
                <a:gd name="connsiteX3" fmla="*/ 168048 w 394267"/>
                <a:gd name="connsiteY3" fmla="*/ 312397 h 312397"/>
                <a:gd name="connsiteX4" fmla="*/ 226219 w 394267"/>
                <a:gd name="connsiteY4" fmla="*/ 312397 h 312397"/>
                <a:gd name="connsiteX5" fmla="*/ 243454 w 394267"/>
                <a:gd name="connsiteY5" fmla="*/ 295162 h 312397"/>
                <a:gd name="connsiteX6" fmla="*/ 394267 w 394267"/>
                <a:gd name="connsiteY6" fmla="*/ 295162 h 312397"/>
                <a:gd name="connsiteX7" fmla="*/ 394267 w 394267"/>
                <a:gd name="connsiteY7" fmla="*/ 0 h 312397"/>
                <a:gd name="connsiteX8" fmla="*/ 0 w 394267"/>
                <a:gd name="connsiteY8" fmla="*/ 0 h 312397"/>
                <a:gd name="connsiteX9" fmla="*/ 185284 w 394267"/>
                <a:gd name="connsiteY9" fmla="*/ 260690 h 312397"/>
                <a:gd name="connsiteX10" fmla="*/ 34471 w 394267"/>
                <a:gd name="connsiteY10" fmla="*/ 260690 h 312397"/>
                <a:gd name="connsiteX11" fmla="*/ 34471 w 394267"/>
                <a:gd name="connsiteY11" fmla="*/ 34471 h 312397"/>
                <a:gd name="connsiteX12" fmla="*/ 185284 w 394267"/>
                <a:gd name="connsiteY12" fmla="*/ 34471 h 312397"/>
                <a:gd name="connsiteX13" fmla="*/ 185284 w 394267"/>
                <a:gd name="connsiteY13" fmla="*/ 260690 h 312397"/>
                <a:gd name="connsiteX14" fmla="*/ 358718 w 394267"/>
                <a:gd name="connsiteY14" fmla="*/ 260690 h 312397"/>
                <a:gd name="connsiteX15" fmla="*/ 207906 w 394267"/>
                <a:gd name="connsiteY15" fmla="*/ 260690 h 312397"/>
                <a:gd name="connsiteX16" fmla="*/ 207906 w 394267"/>
                <a:gd name="connsiteY16" fmla="*/ 34471 h 312397"/>
                <a:gd name="connsiteX17" fmla="*/ 358718 w 394267"/>
                <a:gd name="connsiteY17" fmla="*/ 34471 h 312397"/>
                <a:gd name="connsiteX18" fmla="*/ 358718 w 394267"/>
                <a:gd name="connsiteY18" fmla="*/ 260690 h 31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4267" h="312397">
                  <a:moveTo>
                    <a:pt x="0" y="0"/>
                  </a:moveTo>
                  <a:lnTo>
                    <a:pt x="0" y="295162"/>
                  </a:lnTo>
                  <a:lnTo>
                    <a:pt x="150813" y="295162"/>
                  </a:lnTo>
                  <a:cubicBezTo>
                    <a:pt x="150813" y="304857"/>
                    <a:pt x="158353" y="312397"/>
                    <a:pt x="168048" y="312397"/>
                  </a:cubicBezTo>
                  <a:lnTo>
                    <a:pt x="226219" y="312397"/>
                  </a:lnTo>
                  <a:cubicBezTo>
                    <a:pt x="235914" y="312397"/>
                    <a:pt x="243454" y="304857"/>
                    <a:pt x="243454" y="295162"/>
                  </a:cubicBezTo>
                  <a:lnTo>
                    <a:pt x="394267" y="295162"/>
                  </a:lnTo>
                  <a:lnTo>
                    <a:pt x="394267" y="0"/>
                  </a:lnTo>
                  <a:lnTo>
                    <a:pt x="0" y="0"/>
                  </a:lnTo>
                  <a:close/>
                  <a:moveTo>
                    <a:pt x="185284" y="260690"/>
                  </a:moveTo>
                  <a:lnTo>
                    <a:pt x="34471" y="260690"/>
                  </a:lnTo>
                  <a:lnTo>
                    <a:pt x="34471" y="34471"/>
                  </a:lnTo>
                  <a:lnTo>
                    <a:pt x="185284" y="34471"/>
                  </a:lnTo>
                  <a:lnTo>
                    <a:pt x="185284" y="260690"/>
                  </a:lnTo>
                  <a:close/>
                  <a:moveTo>
                    <a:pt x="358718" y="260690"/>
                  </a:moveTo>
                  <a:lnTo>
                    <a:pt x="207906" y="260690"/>
                  </a:lnTo>
                  <a:lnTo>
                    <a:pt x="207906" y="34471"/>
                  </a:lnTo>
                  <a:lnTo>
                    <a:pt x="358718" y="34471"/>
                  </a:lnTo>
                  <a:lnTo>
                    <a:pt x="358718" y="260690"/>
                  </a:ln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フリーフォーム: 図形 10">
              <a:extLst>
                <a:ext uri="{FF2B5EF4-FFF2-40B4-BE49-F238E27FC236}">
                  <a16:creationId xmlns:a16="http://schemas.microsoft.com/office/drawing/2014/main" id="{673203F3-E2D3-34BA-147E-449899684EA7}"/>
                </a:ext>
              </a:extLst>
            </p:cNvPr>
            <p:cNvSpPr/>
            <p:nvPr/>
          </p:nvSpPr>
          <p:spPr>
            <a:xfrm>
              <a:off x="5357722" y="2597235"/>
              <a:ext cx="80792" cy="17235"/>
            </a:xfrm>
            <a:custGeom>
              <a:avLst/>
              <a:gdLst>
                <a:gd name="connsiteX0" fmla="*/ 0 w 80792"/>
                <a:gd name="connsiteY0" fmla="*/ 0 h 17235"/>
                <a:gd name="connsiteX1" fmla="*/ 80792 w 80792"/>
                <a:gd name="connsiteY1" fmla="*/ 0 h 17235"/>
                <a:gd name="connsiteX2" fmla="*/ 80792 w 80792"/>
                <a:gd name="connsiteY2" fmla="*/ 17236 h 17235"/>
                <a:gd name="connsiteX3" fmla="*/ 0 w 80792"/>
                <a:gd name="connsiteY3" fmla="*/ 17236 h 17235"/>
              </a:gdLst>
              <a:ahLst/>
              <a:cxnLst>
                <a:cxn ang="0">
                  <a:pos x="connsiteX0" y="connsiteY0"/>
                </a:cxn>
                <a:cxn ang="0">
                  <a:pos x="connsiteX1" y="connsiteY1"/>
                </a:cxn>
                <a:cxn ang="0">
                  <a:pos x="connsiteX2" y="connsiteY2"/>
                </a:cxn>
                <a:cxn ang="0">
                  <a:pos x="connsiteX3" y="connsiteY3"/>
                </a:cxn>
              </a:cxnLst>
              <a:rect l="l" t="t" r="r" b="b"/>
              <a:pathLst>
                <a:path w="80792" h="17235">
                  <a:moveTo>
                    <a:pt x="0" y="0"/>
                  </a:moveTo>
                  <a:lnTo>
                    <a:pt x="80792" y="0"/>
                  </a:lnTo>
                  <a:lnTo>
                    <a:pt x="80792" y="17236"/>
                  </a:lnTo>
                  <a:lnTo>
                    <a:pt x="0" y="17236"/>
                  </a:ln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 name="フリーフォーム: 図形 11">
              <a:extLst>
                <a:ext uri="{FF2B5EF4-FFF2-40B4-BE49-F238E27FC236}">
                  <a16:creationId xmlns:a16="http://schemas.microsoft.com/office/drawing/2014/main" id="{B6329215-C108-4EB9-45A8-DF788D44361C}"/>
                </a:ext>
              </a:extLst>
            </p:cNvPr>
            <p:cNvSpPr/>
            <p:nvPr/>
          </p:nvSpPr>
          <p:spPr>
            <a:xfrm>
              <a:off x="5357722" y="2631707"/>
              <a:ext cx="80792" cy="17235"/>
            </a:xfrm>
            <a:custGeom>
              <a:avLst/>
              <a:gdLst>
                <a:gd name="connsiteX0" fmla="*/ 0 w 80792"/>
                <a:gd name="connsiteY0" fmla="*/ 0 h 17235"/>
                <a:gd name="connsiteX1" fmla="*/ 80792 w 80792"/>
                <a:gd name="connsiteY1" fmla="*/ 0 h 17235"/>
                <a:gd name="connsiteX2" fmla="*/ 80792 w 80792"/>
                <a:gd name="connsiteY2" fmla="*/ 17236 h 17235"/>
                <a:gd name="connsiteX3" fmla="*/ 0 w 80792"/>
                <a:gd name="connsiteY3" fmla="*/ 17236 h 17235"/>
              </a:gdLst>
              <a:ahLst/>
              <a:cxnLst>
                <a:cxn ang="0">
                  <a:pos x="connsiteX0" y="connsiteY0"/>
                </a:cxn>
                <a:cxn ang="0">
                  <a:pos x="connsiteX1" y="connsiteY1"/>
                </a:cxn>
                <a:cxn ang="0">
                  <a:pos x="connsiteX2" y="connsiteY2"/>
                </a:cxn>
                <a:cxn ang="0">
                  <a:pos x="connsiteX3" y="connsiteY3"/>
                </a:cxn>
              </a:cxnLst>
              <a:rect l="l" t="t" r="r" b="b"/>
              <a:pathLst>
                <a:path w="80792" h="17235">
                  <a:moveTo>
                    <a:pt x="0" y="0"/>
                  </a:moveTo>
                  <a:lnTo>
                    <a:pt x="80792" y="0"/>
                  </a:lnTo>
                  <a:lnTo>
                    <a:pt x="80792" y="17236"/>
                  </a:lnTo>
                  <a:lnTo>
                    <a:pt x="0" y="17236"/>
                  </a:ln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 name="フリーフォーム: 図形 12">
              <a:extLst>
                <a:ext uri="{FF2B5EF4-FFF2-40B4-BE49-F238E27FC236}">
                  <a16:creationId xmlns:a16="http://schemas.microsoft.com/office/drawing/2014/main" id="{135D52DD-8FA7-B038-EBA3-273A4FF0C3E2}"/>
                </a:ext>
              </a:extLst>
            </p:cNvPr>
            <p:cNvSpPr/>
            <p:nvPr/>
          </p:nvSpPr>
          <p:spPr>
            <a:xfrm>
              <a:off x="5357722" y="2666178"/>
              <a:ext cx="56016" cy="17235"/>
            </a:xfrm>
            <a:custGeom>
              <a:avLst/>
              <a:gdLst>
                <a:gd name="connsiteX0" fmla="*/ 0 w 56016"/>
                <a:gd name="connsiteY0" fmla="*/ 0 h 17235"/>
                <a:gd name="connsiteX1" fmla="*/ 56016 w 56016"/>
                <a:gd name="connsiteY1" fmla="*/ 0 h 17235"/>
                <a:gd name="connsiteX2" fmla="*/ 56016 w 56016"/>
                <a:gd name="connsiteY2" fmla="*/ 17236 h 17235"/>
                <a:gd name="connsiteX3" fmla="*/ 0 w 56016"/>
                <a:gd name="connsiteY3" fmla="*/ 17236 h 17235"/>
              </a:gdLst>
              <a:ahLst/>
              <a:cxnLst>
                <a:cxn ang="0">
                  <a:pos x="connsiteX0" y="connsiteY0"/>
                </a:cxn>
                <a:cxn ang="0">
                  <a:pos x="connsiteX1" y="connsiteY1"/>
                </a:cxn>
                <a:cxn ang="0">
                  <a:pos x="connsiteX2" y="connsiteY2"/>
                </a:cxn>
                <a:cxn ang="0">
                  <a:pos x="connsiteX3" y="connsiteY3"/>
                </a:cxn>
              </a:cxnLst>
              <a:rect l="l" t="t" r="r" b="b"/>
              <a:pathLst>
                <a:path w="56016" h="17235">
                  <a:moveTo>
                    <a:pt x="0" y="0"/>
                  </a:moveTo>
                  <a:lnTo>
                    <a:pt x="56016" y="0"/>
                  </a:lnTo>
                  <a:lnTo>
                    <a:pt x="56016" y="17236"/>
                  </a:lnTo>
                  <a:lnTo>
                    <a:pt x="0" y="17236"/>
                  </a:ln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 name="フリーフォーム: 図形 13">
              <a:extLst>
                <a:ext uri="{FF2B5EF4-FFF2-40B4-BE49-F238E27FC236}">
                  <a16:creationId xmlns:a16="http://schemas.microsoft.com/office/drawing/2014/main" id="{C455A05B-9232-5CCA-348A-ECD9401148B1}"/>
                </a:ext>
              </a:extLst>
            </p:cNvPr>
            <p:cNvSpPr/>
            <p:nvPr/>
          </p:nvSpPr>
          <p:spPr>
            <a:xfrm>
              <a:off x="4647277" y="1907806"/>
              <a:ext cx="806318" cy="853168"/>
            </a:xfrm>
            <a:custGeom>
              <a:avLst/>
              <a:gdLst>
                <a:gd name="connsiteX0" fmla="*/ 394816 w 806318"/>
                <a:gd name="connsiteY0" fmla="*/ 511685 h 853168"/>
                <a:gd name="connsiteX1" fmla="*/ 560710 w 806318"/>
                <a:gd name="connsiteY1" fmla="*/ 511685 h 853168"/>
                <a:gd name="connsiteX2" fmla="*/ 557478 w 806318"/>
                <a:gd name="connsiteY2" fmla="*/ 575242 h 853168"/>
                <a:gd name="connsiteX3" fmla="*/ 806319 w 806318"/>
                <a:gd name="connsiteY3" fmla="*/ 575242 h 853168"/>
                <a:gd name="connsiteX4" fmla="*/ 771847 w 806318"/>
                <a:gd name="connsiteY4" fmla="*/ 526767 h 853168"/>
                <a:gd name="connsiteX5" fmla="*/ 626421 w 806318"/>
                <a:gd name="connsiteY5" fmla="*/ 449206 h 853168"/>
                <a:gd name="connsiteX6" fmla="*/ 591950 w 806318"/>
                <a:gd name="connsiteY6" fmla="*/ 435202 h 853168"/>
                <a:gd name="connsiteX7" fmla="*/ 585486 w 806318"/>
                <a:gd name="connsiteY7" fmla="*/ 424430 h 853168"/>
                <a:gd name="connsiteX8" fmla="*/ 585486 w 806318"/>
                <a:gd name="connsiteY8" fmla="*/ 408271 h 853168"/>
                <a:gd name="connsiteX9" fmla="*/ 672742 w 806318"/>
                <a:gd name="connsiteY9" fmla="*/ 340405 h 853168"/>
                <a:gd name="connsiteX10" fmla="*/ 480995 w 806318"/>
                <a:gd name="connsiteY10" fmla="*/ 0 h 853168"/>
                <a:gd name="connsiteX11" fmla="*/ 475608 w 806318"/>
                <a:gd name="connsiteY11" fmla="*/ 0 h 853168"/>
                <a:gd name="connsiteX12" fmla="*/ 282784 w 806318"/>
                <a:gd name="connsiteY12" fmla="*/ 340405 h 853168"/>
                <a:gd name="connsiteX13" fmla="*/ 370040 w 806318"/>
                <a:gd name="connsiteY13" fmla="*/ 408271 h 853168"/>
                <a:gd name="connsiteX14" fmla="*/ 370040 w 806318"/>
                <a:gd name="connsiteY14" fmla="*/ 424430 h 853168"/>
                <a:gd name="connsiteX15" fmla="*/ 363576 w 806318"/>
                <a:gd name="connsiteY15" fmla="*/ 434125 h 853168"/>
                <a:gd name="connsiteX16" fmla="*/ 330182 w 806318"/>
                <a:gd name="connsiteY16" fmla="*/ 448129 h 853168"/>
                <a:gd name="connsiteX17" fmla="*/ 330182 w 806318"/>
                <a:gd name="connsiteY17" fmla="*/ 448129 h 853168"/>
                <a:gd name="connsiteX18" fmla="*/ 184756 w 806318"/>
                <a:gd name="connsiteY18" fmla="*/ 525689 h 853168"/>
                <a:gd name="connsiteX19" fmla="*/ 144898 w 806318"/>
                <a:gd name="connsiteY19" fmla="*/ 606482 h 853168"/>
                <a:gd name="connsiteX20" fmla="*/ 144898 w 806318"/>
                <a:gd name="connsiteY20" fmla="*/ 679734 h 853168"/>
                <a:gd name="connsiteX21" fmla="*/ 120122 w 806318"/>
                <a:gd name="connsiteY21" fmla="*/ 678656 h 853168"/>
                <a:gd name="connsiteX22" fmla="*/ 31789 w 806318"/>
                <a:gd name="connsiteY22" fmla="*/ 387804 h 853168"/>
                <a:gd name="connsiteX23" fmla="*/ 11321 w 806318"/>
                <a:gd name="connsiteY23" fmla="*/ 377031 h 853168"/>
                <a:gd name="connsiteX24" fmla="*/ 549 w 806318"/>
                <a:gd name="connsiteY24" fmla="*/ 396422 h 853168"/>
                <a:gd name="connsiteX25" fmla="*/ 88882 w 806318"/>
                <a:gd name="connsiteY25" fmla="*/ 685120 h 853168"/>
                <a:gd name="connsiteX26" fmla="*/ 51179 w 806318"/>
                <a:gd name="connsiteY26" fmla="*/ 777762 h 853168"/>
                <a:gd name="connsiteX27" fmla="*/ 110427 w 806318"/>
                <a:gd name="connsiteY27" fmla="*/ 842396 h 853168"/>
                <a:gd name="connsiteX28" fmla="*/ 144898 w 806318"/>
                <a:gd name="connsiteY28" fmla="*/ 837010 h 853168"/>
                <a:gd name="connsiteX29" fmla="*/ 183679 w 806318"/>
                <a:gd name="connsiteY29" fmla="*/ 816542 h 853168"/>
                <a:gd name="connsiteX30" fmla="*/ 412052 w 806318"/>
                <a:gd name="connsiteY30" fmla="*/ 853168 h 853168"/>
                <a:gd name="connsiteX31" fmla="*/ 394816 w 806318"/>
                <a:gd name="connsiteY31" fmla="*/ 511685 h 853168"/>
                <a:gd name="connsiteX32" fmla="*/ 133049 w 806318"/>
                <a:gd name="connsiteY32" fmla="*/ 797152 h 853168"/>
                <a:gd name="connsiteX33" fmla="*/ 91037 w 806318"/>
                <a:gd name="connsiteY33" fmla="*/ 769144 h 853168"/>
                <a:gd name="connsiteX34" fmla="*/ 112581 w 806318"/>
                <a:gd name="connsiteY34" fmla="*/ 724977 h 853168"/>
                <a:gd name="connsiteX35" fmla="*/ 115813 w 806318"/>
                <a:gd name="connsiteY35" fmla="*/ 723900 h 853168"/>
                <a:gd name="connsiteX36" fmla="*/ 134126 w 806318"/>
                <a:gd name="connsiteY36" fmla="*/ 723900 h 853168"/>
                <a:gd name="connsiteX37" fmla="*/ 136280 w 806318"/>
                <a:gd name="connsiteY37" fmla="*/ 724977 h 853168"/>
                <a:gd name="connsiteX38" fmla="*/ 163211 w 806318"/>
                <a:gd name="connsiteY38" fmla="*/ 750831 h 853168"/>
                <a:gd name="connsiteX39" fmla="*/ 133049 w 806318"/>
                <a:gd name="connsiteY39" fmla="*/ 797152 h 853168"/>
                <a:gd name="connsiteX40" fmla="*/ 517621 w 806318"/>
                <a:gd name="connsiteY40" fmla="*/ 133577 h 853168"/>
                <a:gd name="connsiteX41" fmla="*/ 607031 w 806318"/>
                <a:gd name="connsiteY41" fmla="*/ 232682 h 853168"/>
                <a:gd name="connsiteX42" fmla="*/ 607031 w 806318"/>
                <a:gd name="connsiteY42" fmla="*/ 262845 h 853168"/>
                <a:gd name="connsiteX43" fmla="*/ 477763 w 806318"/>
                <a:gd name="connsiteY43" fmla="*/ 392113 h 853168"/>
                <a:gd name="connsiteX44" fmla="*/ 348495 w 806318"/>
                <a:gd name="connsiteY44" fmla="*/ 262845 h 853168"/>
                <a:gd name="connsiteX45" fmla="*/ 348495 w 806318"/>
                <a:gd name="connsiteY45" fmla="*/ 221910 h 853168"/>
                <a:gd name="connsiteX46" fmla="*/ 517621 w 806318"/>
                <a:gd name="connsiteY46" fmla="*/ 133577 h 853168"/>
                <a:gd name="connsiteX47" fmla="*/ 413129 w 806318"/>
                <a:gd name="connsiteY47" fmla="*/ 424430 h 853168"/>
                <a:gd name="connsiteX48" fmla="*/ 413129 w 806318"/>
                <a:gd name="connsiteY48" fmla="*/ 422275 h 853168"/>
                <a:gd name="connsiteX49" fmla="*/ 542397 w 806318"/>
                <a:gd name="connsiteY49" fmla="*/ 422275 h 853168"/>
                <a:gd name="connsiteX50" fmla="*/ 542397 w 806318"/>
                <a:gd name="connsiteY50" fmla="*/ 424430 h 853168"/>
                <a:gd name="connsiteX51" fmla="*/ 561787 w 806318"/>
                <a:gd name="connsiteY51" fmla="*/ 466442 h 853168"/>
                <a:gd name="connsiteX52" fmla="*/ 477763 w 806318"/>
                <a:gd name="connsiteY52" fmla="*/ 478291 h 853168"/>
                <a:gd name="connsiteX53" fmla="*/ 393739 w 806318"/>
                <a:gd name="connsiteY53" fmla="*/ 466442 h 853168"/>
                <a:gd name="connsiteX54" fmla="*/ 413129 w 806318"/>
                <a:gd name="connsiteY54" fmla="*/ 424430 h 8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06318" h="853168">
                  <a:moveTo>
                    <a:pt x="394816" y="511685"/>
                  </a:moveTo>
                  <a:cubicBezTo>
                    <a:pt x="449755" y="524612"/>
                    <a:pt x="506848" y="524612"/>
                    <a:pt x="560710" y="511685"/>
                  </a:cubicBezTo>
                  <a:lnTo>
                    <a:pt x="557478" y="575242"/>
                  </a:lnTo>
                  <a:lnTo>
                    <a:pt x="806319" y="575242"/>
                  </a:lnTo>
                  <a:cubicBezTo>
                    <a:pt x="799855" y="555852"/>
                    <a:pt x="788006" y="539693"/>
                    <a:pt x="771847" y="526767"/>
                  </a:cubicBezTo>
                  <a:cubicBezTo>
                    <a:pt x="738453" y="497681"/>
                    <a:pt x="691055" y="472905"/>
                    <a:pt x="626421" y="449206"/>
                  </a:cubicBezTo>
                  <a:lnTo>
                    <a:pt x="591950" y="435202"/>
                  </a:lnTo>
                  <a:cubicBezTo>
                    <a:pt x="588718" y="433047"/>
                    <a:pt x="585486" y="429816"/>
                    <a:pt x="585486" y="424430"/>
                  </a:cubicBezTo>
                  <a:lnTo>
                    <a:pt x="585486" y="408271"/>
                  </a:lnTo>
                  <a:cubicBezTo>
                    <a:pt x="617803" y="396422"/>
                    <a:pt x="657661" y="374877"/>
                    <a:pt x="672742" y="340405"/>
                  </a:cubicBezTo>
                  <a:cubicBezTo>
                    <a:pt x="701827" y="277926"/>
                    <a:pt x="672742" y="5386"/>
                    <a:pt x="480995" y="0"/>
                  </a:cubicBezTo>
                  <a:lnTo>
                    <a:pt x="475608" y="0"/>
                  </a:lnTo>
                  <a:cubicBezTo>
                    <a:pt x="282784" y="5386"/>
                    <a:pt x="254776" y="279003"/>
                    <a:pt x="282784" y="340405"/>
                  </a:cubicBezTo>
                  <a:cubicBezTo>
                    <a:pt x="298942" y="373800"/>
                    <a:pt x="337723" y="395344"/>
                    <a:pt x="370040" y="408271"/>
                  </a:cubicBezTo>
                  <a:lnTo>
                    <a:pt x="370040" y="424430"/>
                  </a:lnTo>
                  <a:cubicBezTo>
                    <a:pt x="370040" y="428738"/>
                    <a:pt x="367885" y="433047"/>
                    <a:pt x="363576" y="434125"/>
                  </a:cubicBezTo>
                  <a:lnTo>
                    <a:pt x="330182" y="448129"/>
                  </a:lnTo>
                  <a:lnTo>
                    <a:pt x="330182" y="448129"/>
                  </a:lnTo>
                  <a:cubicBezTo>
                    <a:pt x="264471" y="471828"/>
                    <a:pt x="218150" y="496604"/>
                    <a:pt x="184756" y="525689"/>
                  </a:cubicBezTo>
                  <a:cubicBezTo>
                    <a:pt x="159979" y="546157"/>
                    <a:pt x="145975" y="575242"/>
                    <a:pt x="144898" y="606482"/>
                  </a:cubicBezTo>
                  <a:lnTo>
                    <a:pt x="144898" y="679734"/>
                  </a:lnTo>
                  <a:cubicBezTo>
                    <a:pt x="136280" y="677579"/>
                    <a:pt x="127662" y="677579"/>
                    <a:pt x="120122" y="678656"/>
                  </a:cubicBezTo>
                  <a:lnTo>
                    <a:pt x="31789" y="387804"/>
                  </a:lnTo>
                  <a:cubicBezTo>
                    <a:pt x="28557" y="379186"/>
                    <a:pt x="19939" y="374877"/>
                    <a:pt x="11321" y="377031"/>
                  </a:cubicBezTo>
                  <a:cubicBezTo>
                    <a:pt x="2703" y="379186"/>
                    <a:pt x="-1605" y="388881"/>
                    <a:pt x="549" y="396422"/>
                  </a:cubicBezTo>
                  <a:lnTo>
                    <a:pt x="88882" y="685120"/>
                  </a:lnTo>
                  <a:cubicBezTo>
                    <a:pt x="55488" y="695892"/>
                    <a:pt x="35020" y="715282"/>
                    <a:pt x="51179" y="777762"/>
                  </a:cubicBezTo>
                  <a:cubicBezTo>
                    <a:pt x="64106" y="828392"/>
                    <a:pt x="84573" y="842396"/>
                    <a:pt x="110427" y="842396"/>
                  </a:cubicBezTo>
                  <a:cubicBezTo>
                    <a:pt x="122276" y="842396"/>
                    <a:pt x="133049" y="840241"/>
                    <a:pt x="144898" y="837010"/>
                  </a:cubicBezTo>
                  <a:cubicBezTo>
                    <a:pt x="159979" y="833778"/>
                    <a:pt x="172906" y="826237"/>
                    <a:pt x="183679" y="816542"/>
                  </a:cubicBezTo>
                  <a:cubicBezTo>
                    <a:pt x="235386" y="837010"/>
                    <a:pt x="320487" y="848859"/>
                    <a:pt x="412052" y="853168"/>
                  </a:cubicBezTo>
                  <a:lnTo>
                    <a:pt x="394816" y="511685"/>
                  </a:lnTo>
                  <a:close/>
                  <a:moveTo>
                    <a:pt x="133049" y="797152"/>
                  </a:moveTo>
                  <a:cubicBezTo>
                    <a:pt x="100732" y="805770"/>
                    <a:pt x="100732" y="805770"/>
                    <a:pt x="91037" y="769144"/>
                  </a:cubicBezTo>
                  <a:cubicBezTo>
                    <a:pt x="81341" y="732518"/>
                    <a:pt x="81341" y="732518"/>
                    <a:pt x="112581" y="724977"/>
                  </a:cubicBezTo>
                  <a:lnTo>
                    <a:pt x="115813" y="723900"/>
                  </a:lnTo>
                  <a:cubicBezTo>
                    <a:pt x="122276" y="722823"/>
                    <a:pt x="128740" y="722823"/>
                    <a:pt x="134126" y="723900"/>
                  </a:cubicBezTo>
                  <a:lnTo>
                    <a:pt x="136280" y="724977"/>
                  </a:lnTo>
                  <a:cubicBezTo>
                    <a:pt x="149207" y="728209"/>
                    <a:pt x="159979" y="737904"/>
                    <a:pt x="163211" y="750831"/>
                  </a:cubicBezTo>
                  <a:cubicBezTo>
                    <a:pt x="168597" y="771298"/>
                    <a:pt x="154593" y="792843"/>
                    <a:pt x="133049" y="797152"/>
                  </a:cubicBezTo>
                  <a:close/>
                  <a:moveTo>
                    <a:pt x="517621" y="133577"/>
                  </a:moveTo>
                  <a:cubicBezTo>
                    <a:pt x="538088" y="170203"/>
                    <a:pt x="590872" y="180975"/>
                    <a:pt x="607031" y="232682"/>
                  </a:cubicBezTo>
                  <a:lnTo>
                    <a:pt x="607031" y="262845"/>
                  </a:lnTo>
                  <a:cubicBezTo>
                    <a:pt x="607031" y="333942"/>
                    <a:pt x="548860" y="392113"/>
                    <a:pt x="477763" y="392113"/>
                  </a:cubicBezTo>
                  <a:cubicBezTo>
                    <a:pt x="406666" y="392113"/>
                    <a:pt x="348495" y="333942"/>
                    <a:pt x="348495" y="262845"/>
                  </a:cubicBezTo>
                  <a:lnTo>
                    <a:pt x="348495" y="221910"/>
                  </a:lnTo>
                  <a:cubicBezTo>
                    <a:pt x="374349" y="175589"/>
                    <a:pt x="500385" y="184207"/>
                    <a:pt x="517621" y="133577"/>
                  </a:cubicBezTo>
                  <a:close/>
                  <a:moveTo>
                    <a:pt x="413129" y="424430"/>
                  </a:moveTo>
                  <a:lnTo>
                    <a:pt x="413129" y="422275"/>
                  </a:lnTo>
                  <a:cubicBezTo>
                    <a:pt x="454064" y="439511"/>
                    <a:pt x="501462" y="439511"/>
                    <a:pt x="542397" y="422275"/>
                  </a:cubicBezTo>
                  <a:lnTo>
                    <a:pt x="542397" y="424430"/>
                  </a:lnTo>
                  <a:cubicBezTo>
                    <a:pt x="542397" y="440588"/>
                    <a:pt x="549938" y="455669"/>
                    <a:pt x="561787" y="466442"/>
                  </a:cubicBezTo>
                  <a:cubicBezTo>
                    <a:pt x="534856" y="475059"/>
                    <a:pt x="506848" y="478291"/>
                    <a:pt x="477763" y="478291"/>
                  </a:cubicBezTo>
                  <a:cubicBezTo>
                    <a:pt x="449755" y="478291"/>
                    <a:pt x="420670" y="475059"/>
                    <a:pt x="393739" y="466442"/>
                  </a:cubicBezTo>
                  <a:cubicBezTo>
                    <a:pt x="405588" y="456747"/>
                    <a:pt x="413129" y="440588"/>
                    <a:pt x="413129" y="424430"/>
                  </a:cubicBezTo>
                  <a:close/>
                </a:path>
              </a:pathLst>
            </a:custGeom>
            <a:solidFill>
              <a:srgbClr val="FF00FF"/>
            </a:solidFill>
            <a:ln w="107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5" name="テキスト ボックス 4">
            <a:extLst>
              <a:ext uri="{FF2B5EF4-FFF2-40B4-BE49-F238E27FC236}">
                <a16:creationId xmlns:a16="http://schemas.microsoft.com/office/drawing/2014/main" id="{D0B17474-D08A-643B-9457-0CC6D360E193}"/>
              </a:ext>
            </a:extLst>
          </p:cNvPr>
          <p:cNvSpPr txBox="1"/>
          <p:nvPr/>
        </p:nvSpPr>
        <p:spPr>
          <a:xfrm>
            <a:off x="850900" y="5863938"/>
            <a:ext cx="9674443" cy="400110"/>
          </a:xfrm>
          <a:prstGeom prst="rect">
            <a:avLst/>
          </a:prstGeom>
          <a:solidFill>
            <a:srgbClr val="FFDD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誰が、なぜこんなことを書くのだろう？　これを見抜くのは実質的に不可能では？</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620F5C81-5BE3-A5DF-2C1C-A8208952A733}"/>
              </a:ext>
            </a:extLst>
          </p:cNvPr>
          <p:cNvSpPr txBox="1"/>
          <p:nvPr/>
        </p:nvSpPr>
        <p:spPr>
          <a:xfrm>
            <a:off x="4259981" y="344131"/>
            <a:ext cx="6288901" cy="954107"/>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記事の続きを読んで、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メディアリテラシー</a:t>
            </a: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について考えよう</a:t>
            </a:r>
          </a:p>
        </p:txBody>
      </p:sp>
      <p:sp>
        <p:nvSpPr>
          <p:cNvPr id="7" name="テキスト ボックス 6">
            <a:extLst>
              <a:ext uri="{FF2B5EF4-FFF2-40B4-BE49-F238E27FC236}">
                <a16:creationId xmlns:a16="http://schemas.microsoft.com/office/drawing/2014/main" id="{D85C4D61-F2DD-F094-5DEA-58BF2FCA77C9}"/>
              </a:ext>
            </a:extLst>
          </p:cNvPr>
          <p:cNvSpPr txBox="1"/>
          <p:nvPr/>
        </p:nvSpPr>
        <p:spPr>
          <a:xfrm flipV="1">
            <a:off x="9255888" y="6369359"/>
            <a:ext cx="20719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 3G   b. 4G</a:t>
            </a:r>
            <a:endPar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吹き出し: 角を丸めた四角形 14">
            <a:extLst>
              <a:ext uri="{FF2B5EF4-FFF2-40B4-BE49-F238E27FC236}">
                <a16:creationId xmlns:a16="http://schemas.microsoft.com/office/drawing/2014/main" id="{F55D616A-27EC-3696-0CD5-06171B494880}"/>
              </a:ext>
            </a:extLst>
          </p:cNvPr>
          <p:cNvSpPr/>
          <p:nvPr/>
        </p:nvSpPr>
        <p:spPr>
          <a:xfrm>
            <a:off x="9973040" y="2590479"/>
            <a:ext cx="1641929" cy="646331"/>
          </a:xfrm>
          <a:prstGeom prst="wedgeRoundRectCallout">
            <a:avLst>
              <a:gd name="adj1" fmla="val 24485"/>
              <a:gd name="adj2" fmla="val 8439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何が問題なのでしょう？</a:t>
            </a:r>
          </a:p>
        </p:txBody>
      </p:sp>
      <p:sp>
        <p:nvSpPr>
          <p:cNvPr id="3" name="テキスト ボックス 2">
            <a:extLst>
              <a:ext uri="{FF2B5EF4-FFF2-40B4-BE49-F238E27FC236}">
                <a16:creationId xmlns:a16="http://schemas.microsoft.com/office/drawing/2014/main" id="{28B8B1F3-626C-FB60-67DF-A35260EFCEF5}"/>
              </a:ext>
            </a:extLst>
          </p:cNvPr>
          <p:cNvSpPr txBox="1"/>
          <p:nvPr/>
        </p:nvSpPr>
        <p:spPr>
          <a:xfrm>
            <a:off x="11474758" y="6325381"/>
            <a:ext cx="47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54</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6" name="テキスト ボックス 15">
            <a:extLst>
              <a:ext uri="{FF2B5EF4-FFF2-40B4-BE49-F238E27FC236}">
                <a16:creationId xmlns:a16="http://schemas.microsoft.com/office/drawing/2014/main" id="{06B908F3-1F31-4D1D-273C-02A2EFF78C46}"/>
              </a:ext>
            </a:extLst>
          </p:cNvPr>
          <p:cNvSpPr txBox="1"/>
          <p:nvPr/>
        </p:nvSpPr>
        <p:spPr>
          <a:xfrm>
            <a:off x="850900" y="6400136"/>
            <a:ext cx="4726940" cy="400110"/>
          </a:xfrm>
          <a:prstGeom prst="rect">
            <a:avLst/>
          </a:prstGeom>
          <a:solidFill>
            <a:srgbClr val="FFDD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新聞記者が自分で思いつくだろうか？</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CFA8C0CC-245B-5CB5-C9DB-004809AF2BEC}"/>
              </a:ext>
            </a:extLst>
          </p:cNvPr>
          <p:cNvSpPr txBox="1"/>
          <p:nvPr/>
        </p:nvSpPr>
        <p:spPr>
          <a:xfrm>
            <a:off x="10809408" y="124204"/>
            <a:ext cx="1261884" cy="523220"/>
          </a:xfrm>
          <a:prstGeom prst="rect">
            <a:avLst/>
          </a:prstGeom>
          <a:solidFill>
            <a:srgbClr val="A5FF8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保護者</a:t>
            </a:r>
          </a:p>
        </p:txBody>
      </p:sp>
    </p:spTree>
    <p:custDataLst>
      <p:tags r:id="rId1"/>
    </p:custDataLst>
    <p:extLst>
      <p:ext uri="{BB962C8B-B14F-4D97-AF65-F5344CB8AC3E}">
        <p14:creationId xmlns:p14="http://schemas.microsoft.com/office/powerpoint/2010/main" val="3202546731"/>
      </p:ext>
    </p:extLst>
  </p:cSld>
  <p:clrMapOvr>
    <a:masterClrMapping/>
  </p:clrMapOvr>
  <mc:AlternateContent xmlns:mc="http://schemas.openxmlformats.org/markup-compatibility/2006" xmlns:p14="http://schemas.microsoft.com/office/powerpoint/2010/main">
    <mc:Choice Requires="p14">
      <p:transition spd="slow" p14:dur="2000" advTm="137765"/>
    </mc:Choice>
    <mc:Fallback xmlns="">
      <p:transition spd="slow" advTm="1377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pattFill prst="ltVert">
          <a:fgClr>
            <a:schemeClr val="accent4">
              <a:lumMod val="20000"/>
              <a:lumOff val="80000"/>
            </a:schemeClr>
          </a:fgClr>
          <a:bgClr>
            <a:schemeClr val="bg1"/>
          </a:bgClr>
        </a:pattFill>
        <a:effectLst/>
      </p:bgPr>
    </p:bg>
    <p:spTree>
      <p:nvGrpSpPr>
        <p:cNvPr id="1" name="">
          <a:extLst>
            <a:ext uri="{FF2B5EF4-FFF2-40B4-BE49-F238E27FC236}">
              <a16:creationId xmlns:a16="http://schemas.microsoft.com/office/drawing/2014/main" id="{BAF3B7F7-9CEA-BE45-871F-E5982A2FF3F3}"/>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EFA7B4D-2B31-9DBF-ED33-3460A36288CA}"/>
              </a:ext>
            </a:extLst>
          </p:cNvPr>
          <p:cNvSpPr txBox="1"/>
          <p:nvPr/>
        </p:nvSpPr>
        <p:spPr>
          <a:xfrm>
            <a:off x="874294" y="951978"/>
            <a:ext cx="1044341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highlight>
                  <a:srgbClr val="FFC5F3"/>
                </a:highlight>
                <a:uLnTx/>
                <a:uFillTx/>
                <a:latin typeface="HGPｺﾞｼｯｸE" panose="020B0900000000000000" pitchFamily="50" charset="-128"/>
                <a:ea typeface="HGPｺﾞｼｯｸE" panose="020B0900000000000000" pitchFamily="50" charset="-128"/>
                <a:cs typeface="+mn-cs"/>
              </a:rPr>
              <a:t>親の「スマホ見ながら育児」による愛着障害とは？</a:t>
            </a:r>
            <a:r>
              <a:rPr kumimoji="1" lang="ja-JP" altLang="en-US" sz="32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共感の求めをスルーしてしまう　</a:t>
            </a:r>
            <a:r>
              <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ネグレクト</a:t>
            </a:r>
            <a:r>
              <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突然ネガティブに叱ってしまう　</a:t>
            </a:r>
            <a:r>
              <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トラウマ</a:t>
            </a:r>
            <a:r>
              <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2" name="四角形: 角を丸くする 1">
            <a:extLst>
              <a:ext uri="{FF2B5EF4-FFF2-40B4-BE49-F238E27FC236}">
                <a16:creationId xmlns:a16="http://schemas.microsoft.com/office/drawing/2014/main" id="{D2B2D2EB-DBA2-E388-9BE3-0A689CE69F66}"/>
              </a:ext>
            </a:extLst>
          </p:cNvPr>
          <p:cNvSpPr/>
          <p:nvPr/>
        </p:nvSpPr>
        <p:spPr>
          <a:xfrm>
            <a:off x="55755" y="66907"/>
            <a:ext cx="12076770" cy="6713035"/>
          </a:xfrm>
          <a:prstGeom prst="roundRect">
            <a:avLst>
              <a:gd name="adj" fmla="val 2751"/>
            </a:avLst>
          </a:prstGeom>
          <a:noFill/>
          <a:ln w="76200">
            <a:solidFill>
              <a:schemeClr val="accent4">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CBA56EBD-F709-B7F7-6133-DAB4D60CACC2}"/>
              </a:ext>
            </a:extLst>
          </p:cNvPr>
          <p:cNvPicPr>
            <a:picLocks noChangeAspect="1"/>
          </p:cNvPicPr>
          <p:nvPr/>
        </p:nvPicPr>
        <p:blipFill>
          <a:blip r:embed="rId2"/>
          <a:stretch>
            <a:fillRect/>
          </a:stretch>
        </p:blipFill>
        <p:spPr>
          <a:xfrm>
            <a:off x="756622" y="4717676"/>
            <a:ext cx="2828090" cy="1853173"/>
          </a:xfrm>
          <a:prstGeom prst="rect">
            <a:avLst/>
          </a:prstGeom>
        </p:spPr>
      </p:pic>
      <p:pic>
        <p:nvPicPr>
          <p:cNvPr id="8" name="図 7">
            <a:extLst>
              <a:ext uri="{FF2B5EF4-FFF2-40B4-BE49-F238E27FC236}">
                <a16:creationId xmlns:a16="http://schemas.microsoft.com/office/drawing/2014/main" id="{AFCCDADD-2A0A-9417-7680-306CC8CEF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2212" y="4318000"/>
            <a:ext cx="2450156" cy="2189349"/>
          </a:xfrm>
          <a:prstGeom prst="rect">
            <a:avLst/>
          </a:prstGeom>
        </p:spPr>
      </p:pic>
    </p:spTree>
    <p:extLst>
      <p:ext uri="{BB962C8B-B14F-4D97-AF65-F5344CB8AC3E}">
        <p14:creationId xmlns:p14="http://schemas.microsoft.com/office/powerpoint/2010/main" val="10855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9A03B56-85D3-D7F3-1C00-5135E311D866}"/>
              </a:ext>
            </a:extLst>
          </p:cNvPr>
          <p:cNvPicPr>
            <a:picLocks noChangeAspect="1"/>
          </p:cNvPicPr>
          <p:nvPr/>
        </p:nvPicPr>
        <p:blipFill>
          <a:blip r:embed="rId3"/>
          <a:stretch>
            <a:fillRect/>
          </a:stretch>
        </p:blipFill>
        <p:spPr>
          <a:xfrm>
            <a:off x="828339" y="234762"/>
            <a:ext cx="10199146" cy="6388476"/>
          </a:xfrm>
          <a:prstGeom prst="rect">
            <a:avLst/>
          </a:prstGeom>
        </p:spPr>
      </p:pic>
      <p:sp>
        <p:nvSpPr>
          <p:cNvPr id="6" name="テキスト ボックス 5">
            <a:extLst>
              <a:ext uri="{FF2B5EF4-FFF2-40B4-BE49-F238E27FC236}">
                <a16:creationId xmlns:a16="http://schemas.microsoft.com/office/drawing/2014/main" id="{5C4AAF4B-5236-5BB8-3031-1DABD6EA4C01}"/>
              </a:ext>
            </a:extLst>
          </p:cNvPr>
          <p:cNvSpPr txBox="1"/>
          <p:nvPr/>
        </p:nvSpPr>
        <p:spPr>
          <a:xfrm>
            <a:off x="8950365" y="6569448"/>
            <a:ext cx="27687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山田正明氏のスライドより</a:t>
            </a:r>
          </a:p>
        </p:txBody>
      </p:sp>
      <p:sp>
        <p:nvSpPr>
          <p:cNvPr id="7" name="テキスト ボックス 6">
            <a:extLst>
              <a:ext uri="{FF2B5EF4-FFF2-40B4-BE49-F238E27FC236}">
                <a16:creationId xmlns:a16="http://schemas.microsoft.com/office/drawing/2014/main" id="{F46E3E92-8FEA-2A69-F9A3-A2F4C6E714C5}"/>
              </a:ext>
            </a:extLst>
          </p:cNvPr>
          <p:cNvSpPr txBox="1"/>
          <p:nvPr/>
        </p:nvSpPr>
        <p:spPr>
          <a:xfrm>
            <a:off x="925030" y="413658"/>
            <a:ext cx="3690514" cy="954107"/>
          </a:xfrm>
          <a:prstGeom prst="rect">
            <a:avLst/>
          </a:prstGeom>
          <a:solidFill>
            <a:srgbClr val="FFC5F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１日３時間以上メディアを見る子どもでは・・・</a:t>
            </a:r>
          </a:p>
        </p:txBody>
      </p:sp>
    </p:spTree>
    <p:extLst>
      <p:ext uri="{BB962C8B-B14F-4D97-AF65-F5344CB8AC3E}">
        <p14:creationId xmlns:p14="http://schemas.microsoft.com/office/powerpoint/2010/main" val="3384758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AB1561-DF95-526E-94AB-9AFA88344155}"/>
              </a:ext>
            </a:extLst>
          </p:cNvPr>
          <p:cNvSpPr txBox="1"/>
          <p:nvPr/>
        </p:nvSpPr>
        <p:spPr>
          <a:xfrm>
            <a:off x="632298" y="231282"/>
            <a:ext cx="16209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参考図書</a:t>
            </a:r>
          </a:p>
        </p:txBody>
      </p:sp>
      <p:sp>
        <p:nvSpPr>
          <p:cNvPr id="5" name="テキスト ボックス 4">
            <a:extLst>
              <a:ext uri="{FF2B5EF4-FFF2-40B4-BE49-F238E27FC236}">
                <a16:creationId xmlns:a16="http://schemas.microsoft.com/office/drawing/2014/main" id="{42042B7F-2416-56A7-84DC-CE29014D0C23}"/>
              </a:ext>
            </a:extLst>
          </p:cNvPr>
          <p:cNvSpPr txBox="1"/>
          <p:nvPr/>
        </p:nvSpPr>
        <p:spPr>
          <a:xfrm>
            <a:off x="4242950" y="1157591"/>
            <a:ext cx="6702357"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「子どものデジタル脳完全回復プログラム」　ヴィクトリア・</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L</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・ダンクリー　飛鳥新社</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すでに持たせてしまい後悔している保護者にお勧めの本です。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この本は</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ESS</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の提唱者が保護者のために書いたスクリーン断ち</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いわば</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外科治療</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のための詳細なガイドブックです。家族の賛同を得る方法から、デトックスの具体的なスケジュール、保護者のモチベーションを維持する方法、そして、暴力や自傷の危険がある場合の</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「安全計画」の立て方まで極めて具体的に書かれています。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「失敗しない！動機づけ面接」磯村毅　南山堂</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スクリーン断ちは困難と考える保護者にお勧めの本です。動機づけ面接はアルコール依存症の臨床から生まれた面接法で、依存症診療の基礎です。保護者でも学習可能です。</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内科的に５年</a:t>
            </a:r>
            <a:r>
              <a:rPr kumimoji="1" lang="en-US" altLang="ja-JP"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10</a:t>
            </a:r>
            <a:r>
              <a:rPr kumimoji="1" lang="ja-JP" altLang="en-US" sz="1800" b="0" i="0" u="none" strike="noStrike" kern="1200" cap="none" spc="0" normalizeH="0" baseline="0" noProof="0" dirty="0">
                <a:ln>
                  <a:noFill/>
                </a:ln>
                <a:solidFill>
                  <a:prstClr val="black"/>
                </a:solidFill>
                <a:effectLst/>
                <a:highlight>
                  <a:srgbClr val="CCFFCC"/>
                </a:highlight>
                <a:uLnTx/>
                <a:uFillTx/>
                <a:latin typeface="Calibri"/>
                <a:ea typeface="ＭＳ Ｐゴシック" panose="020B0600070205080204" pitchFamily="50" charset="-128"/>
                <a:cs typeface="+mn-cs"/>
              </a:rPr>
              <a:t>年と</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時間をかけながら子どもとの関係の再構築を目指します。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動機づけ面接は、反抗期・思春期の子どもの子育て一般に有用で、援助職の燃え尽きの防止や、ウェルビーイング</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幸せ度</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の向上にも役立つことが示されています。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36838761-2179-1011-051A-7E6BEF6658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692" y="3973815"/>
            <a:ext cx="1710515" cy="2417255"/>
          </a:xfrm>
          <a:prstGeom prst="rect">
            <a:avLst/>
          </a:prstGeom>
        </p:spPr>
      </p:pic>
      <p:pic>
        <p:nvPicPr>
          <p:cNvPr id="7" name="図 6">
            <a:extLst>
              <a:ext uri="{FF2B5EF4-FFF2-40B4-BE49-F238E27FC236}">
                <a16:creationId xmlns:a16="http://schemas.microsoft.com/office/drawing/2014/main" id="{908A76E4-B571-D4FA-4247-E5A3DF82E8BB}"/>
              </a:ext>
            </a:extLst>
          </p:cNvPr>
          <p:cNvPicPr>
            <a:picLocks noChangeAspect="1"/>
          </p:cNvPicPr>
          <p:nvPr/>
        </p:nvPicPr>
        <p:blipFill>
          <a:blip r:embed="rId3"/>
          <a:stretch>
            <a:fillRect/>
          </a:stretch>
        </p:blipFill>
        <p:spPr>
          <a:xfrm>
            <a:off x="1246693" y="1157591"/>
            <a:ext cx="1710514" cy="2394720"/>
          </a:xfrm>
          <a:prstGeom prst="rect">
            <a:avLst/>
          </a:prstGeom>
        </p:spPr>
      </p:pic>
    </p:spTree>
    <p:extLst>
      <p:ext uri="{BB962C8B-B14F-4D97-AF65-F5344CB8AC3E}">
        <p14:creationId xmlns:p14="http://schemas.microsoft.com/office/powerpoint/2010/main" val="41776415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62C255-FD9F-4FCE-9BC9-93D542ECD93C}"/>
              </a:ext>
            </a:extLst>
          </p:cNvPr>
          <p:cNvSpPr txBox="1"/>
          <p:nvPr/>
        </p:nvSpPr>
        <p:spPr>
          <a:xfrm>
            <a:off x="3340276" y="159594"/>
            <a:ext cx="5511445" cy="707886"/>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1" lang="ja-JP"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スマホ依存防止学会　アドバイザー講座</a:t>
            </a:r>
            <a:endParaRPr kumimoji="1" lang="ja-JP"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ja-JP" sz="1600" b="1" i="0" u="none" strike="noStrike" kern="1200" cap="none" spc="0" normalizeH="0" baseline="0" noProof="0" dirty="0">
                <a:ln>
                  <a:noFill/>
                </a:ln>
                <a:solidFill>
                  <a:srgbClr val="000000"/>
                </a:solidFill>
                <a:effectLst/>
                <a:uLnTx/>
                <a:uFillTx/>
                <a:latin typeface="HGP教科書体" panose="02020600000000000000" pitchFamily="18" charset="-128"/>
                <a:ea typeface="HGP教科書体" panose="02020600000000000000" pitchFamily="18" charset="-128"/>
                <a:cs typeface="+mn-cs"/>
              </a:rPr>
              <a:t>アドバイザーを目指す人もそうでない人も、共に勉強いたしましょう！</a:t>
            </a:r>
            <a:endParaRPr kumimoji="1" lang="ja-JP"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527A3AAE-1377-4995-87BB-A7E6A6EB2C96}"/>
              </a:ext>
            </a:extLst>
          </p:cNvPr>
          <p:cNvPicPr>
            <a:picLocks noChangeAspect="1"/>
          </p:cNvPicPr>
          <p:nvPr/>
        </p:nvPicPr>
        <p:blipFill>
          <a:blip r:embed="rId3"/>
          <a:stretch>
            <a:fillRect/>
          </a:stretch>
        </p:blipFill>
        <p:spPr>
          <a:xfrm>
            <a:off x="3904977" y="1242485"/>
            <a:ext cx="4382045" cy="3029142"/>
          </a:xfrm>
          <a:prstGeom prst="rect">
            <a:avLst/>
          </a:prstGeom>
        </p:spPr>
      </p:pic>
      <p:sp>
        <p:nvSpPr>
          <p:cNvPr id="4" name="テキスト ボックス 3">
            <a:extLst>
              <a:ext uri="{FF2B5EF4-FFF2-40B4-BE49-F238E27FC236}">
                <a16:creationId xmlns:a16="http://schemas.microsoft.com/office/drawing/2014/main" id="{B4AA43A1-EB1E-4FCB-B54F-BC91A4B2631C}"/>
              </a:ext>
            </a:extLst>
          </p:cNvPr>
          <p:cNvSpPr txBox="1"/>
          <p:nvPr/>
        </p:nvSpPr>
        <p:spPr>
          <a:xfrm>
            <a:off x="1834918" y="4466915"/>
            <a:ext cx="8522162" cy="1969770"/>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　</a:t>
            </a:r>
            <a:r>
              <a:rPr kumimoji="1" lang="ja-JP" altLang="ja-JP" sz="1800" b="0" i="0" u="none" strike="noStrike" kern="1200" cap="none" spc="0" normalizeH="0" baseline="0" noProof="0" dirty="0">
                <a:ln>
                  <a:noFill/>
                </a:ln>
                <a:solidFill>
                  <a:srgbClr val="000000"/>
                </a:solidFill>
                <a:effectLst/>
                <a:highlight>
                  <a:srgbClr val="FFFF00"/>
                </a:highlight>
                <a:uLnTx/>
                <a:uFillTx/>
                <a:latin typeface="HGPｺﾞｼｯｸE" panose="020B0900000000000000" pitchFamily="50" charset="-128"/>
                <a:ea typeface="HGPｺﾞｼｯｸE" panose="020B0900000000000000" pitchFamily="50" charset="-128"/>
                <a:cs typeface="+mn-cs"/>
              </a:rPr>
              <a:t>半日間</a:t>
            </a:r>
            <a:r>
              <a:rPr kumimoji="1" lang="ja-JP" altLang="ja-JP"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の研修・試験、およびレポート提出で認定アドバイザーとなることができます。</a:t>
            </a:r>
            <a:endParaRPr kumimoji="1" lang="ja-JP" altLang="en-US"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ja-JP"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また、アドバイザーになると、</a:t>
            </a:r>
            <a:r>
              <a:rPr kumimoji="1" lang="ja-JP" altLang="en-US"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講演用</a:t>
            </a:r>
            <a:r>
              <a:rPr kumimoji="1" lang="ja-JP" altLang="ja-JP"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スライドなどの提供を受けることができます。</a:t>
            </a:r>
            <a:endParaRPr kumimoji="1" lang="ja-JP" altLang="en-US" sz="18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ja-JP"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【申込・問合せ先】</a:t>
            </a:r>
            <a:r>
              <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スマホ依存防止学会　</a:t>
            </a:r>
            <a:r>
              <a:rPr kumimoji="1" lang="en-US"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digitaldementiakids@gmail.com</a:t>
            </a:r>
            <a:endParaRPr kumimoji="1" lang="ja-JP" altLang="ja-JP"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2026</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年  </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3</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月</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1</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日</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日</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　オンライン実施</a:t>
            </a:r>
            <a:endPar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2026</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年  </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6</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月</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7</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日</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日</a:t>
            </a:r>
            <a:r>
              <a:rPr kumimoji="1" lang="en-US" altLang="ja-JP"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highlight>
                  <a:srgbClr val="FEF0FC"/>
                </a:highlight>
                <a:uLnTx/>
                <a:uFillTx/>
                <a:latin typeface="Arial" panose="020B0604020202020204" pitchFamily="34" charset="0"/>
                <a:ea typeface="ＭＳ Ｐゴシック" panose="020B0600070205080204" pitchFamily="50" charset="-128"/>
                <a:cs typeface="+mn-cs"/>
              </a:rPr>
              <a:t>　オンライン実施</a:t>
            </a:r>
          </a:p>
        </p:txBody>
      </p:sp>
      <p:pic>
        <p:nvPicPr>
          <p:cNvPr id="5" name="図 4">
            <a:extLst>
              <a:ext uri="{FF2B5EF4-FFF2-40B4-BE49-F238E27FC236}">
                <a16:creationId xmlns:a16="http://schemas.microsoft.com/office/drawing/2014/main" id="{E49BA9C3-1D77-4343-9AC0-C06C770D5863}"/>
              </a:ext>
            </a:extLst>
          </p:cNvPr>
          <p:cNvPicPr>
            <a:picLocks noChangeAspect="1"/>
          </p:cNvPicPr>
          <p:nvPr/>
        </p:nvPicPr>
        <p:blipFill>
          <a:blip r:embed="rId4"/>
          <a:stretch>
            <a:fillRect/>
          </a:stretch>
        </p:blipFill>
        <p:spPr>
          <a:xfrm>
            <a:off x="9240034" y="1791814"/>
            <a:ext cx="1498038" cy="1498038"/>
          </a:xfrm>
          <a:prstGeom prst="rect">
            <a:avLst/>
          </a:prstGeom>
        </p:spPr>
      </p:pic>
      <p:sp>
        <p:nvSpPr>
          <p:cNvPr id="6" name="テキスト ボックス 5">
            <a:extLst>
              <a:ext uri="{FF2B5EF4-FFF2-40B4-BE49-F238E27FC236}">
                <a16:creationId xmlns:a16="http://schemas.microsoft.com/office/drawing/2014/main" id="{18251818-FFBA-4D49-B2D8-345CB3CF53D8}"/>
              </a:ext>
            </a:extLst>
          </p:cNvPr>
          <p:cNvSpPr txBox="1"/>
          <p:nvPr/>
        </p:nvSpPr>
        <p:spPr>
          <a:xfrm>
            <a:off x="2202947" y="6436685"/>
            <a:ext cx="77861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highlight>
                  <a:srgbClr val="FFC5F3"/>
                </a:highlight>
                <a:uLnTx/>
                <a:uFillTx/>
                <a:latin typeface="Arial"/>
                <a:ea typeface="ＭＳ Ｐゴシック"/>
                <a:cs typeface="+mn-cs"/>
              </a:rPr>
              <a:t>中高生のアドバイザーも誕生している。 推薦入試の願書に書けるとの理由も♪</a:t>
            </a:r>
          </a:p>
        </p:txBody>
      </p:sp>
      <p:sp>
        <p:nvSpPr>
          <p:cNvPr id="8" name="テキスト ボックス 7">
            <a:extLst>
              <a:ext uri="{FF2B5EF4-FFF2-40B4-BE49-F238E27FC236}">
                <a16:creationId xmlns:a16="http://schemas.microsoft.com/office/drawing/2014/main" id="{368F977D-9CAE-DCE4-71FB-F4C1F6F3D54A}"/>
              </a:ext>
            </a:extLst>
          </p:cNvPr>
          <p:cNvSpPr txBox="1"/>
          <p:nvPr/>
        </p:nvSpPr>
        <p:spPr>
          <a:xfrm>
            <a:off x="522353" y="1843690"/>
            <a:ext cx="2584362" cy="1077218"/>
          </a:xfrm>
          <a:prstGeom prst="rect">
            <a:avLst/>
          </a:prstGeom>
          <a:solidFill>
            <a:srgbClr val="DCFFD1"/>
          </a:solid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「無知は罪なり」</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知識があるほど、</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子どもを守る力が増す</a:t>
            </a:r>
          </a:p>
        </p:txBody>
      </p:sp>
    </p:spTree>
    <p:extLst>
      <p:ext uri="{BB962C8B-B14F-4D97-AF65-F5344CB8AC3E}">
        <p14:creationId xmlns:p14="http://schemas.microsoft.com/office/powerpoint/2010/main" val="183362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D88780A-0C54-6D8E-9324-EA52407ECE3D}"/>
              </a:ext>
            </a:extLst>
          </p:cNvPr>
          <p:cNvPicPr>
            <a:picLocks noChangeAspect="1"/>
          </p:cNvPicPr>
          <p:nvPr/>
        </p:nvPicPr>
        <p:blipFill>
          <a:blip r:embed="rId3"/>
          <a:srcRect b="71926"/>
          <a:stretch>
            <a:fillRect/>
          </a:stretch>
        </p:blipFill>
        <p:spPr>
          <a:xfrm>
            <a:off x="1615858" y="24694"/>
            <a:ext cx="9334386" cy="1918406"/>
          </a:xfrm>
          <a:prstGeom prst="rect">
            <a:avLst/>
          </a:prstGeom>
        </p:spPr>
      </p:pic>
      <p:pic>
        <p:nvPicPr>
          <p:cNvPr id="3" name="図 2">
            <a:extLst>
              <a:ext uri="{FF2B5EF4-FFF2-40B4-BE49-F238E27FC236}">
                <a16:creationId xmlns:a16="http://schemas.microsoft.com/office/drawing/2014/main" id="{9C27EEA4-E0A4-1F1B-43F4-04EB0B47031C}"/>
              </a:ext>
            </a:extLst>
          </p:cNvPr>
          <p:cNvPicPr>
            <a:picLocks noChangeAspect="1"/>
          </p:cNvPicPr>
          <p:nvPr/>
        </p:nvPicPr>
        <p:blipFill>
          <a:blip r:embed="rId3"/>
          <a:srcRect t="44852"/>
          <a:stretch>
            <a:fillRect/>
          </a:stretch>
        </p:blipFill>
        <p:spPr>
          <a:xfrm>
            <a:off x="1615858" y="2088573"/>
            <a:ext cx="9334386" cy="3768436"/>
          </a:xfrm>
          <a:prstGeom prst="rect">
            <a:avLst/>
          </a:prstGeom>
        </p:spPr>
      </p:pic>
      <p:sp>
        <p:nvSpPr>
          <p:cNvPr id="2" name="テキスト ボックス 1">
            <a:extLst>
              <a:ext uri="{FF2B5EF4-FFF2-40B4-BE49-F238E27FC236}">
                <a16:creationId xmlns:a16="http://schemas.microsoft.com/office/drawing/2014/main" id="{139F6FE0-C347-0AA8-8154-2B17C2824CDD}"/>
              </a:ext>
            </a:extLst>
          </p:cNvPr>
          <p:cNvSpPr txBox="1"/>
          <p:nvPr/>
        </p:nvSpPr>
        <p:spPr>
          <a:xfrm>
            <a:off x="6691746" y="5448311"/>
            <a:ext cx="4480714" cy="1200329"/>
          </a:xfrm>
          <a:prstGeom prst="rect">
            <a:avLst/>
          </a:prstGeom>
          <a:solidFill>
            <a:srgbClr val="FFC5F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法律の施行を待たずに、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校則でスマホの所持を禁止する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学校も出てきた</a:t>
            </a:r>
          </a:p>
        </p:txBody>
      </p:sp>
    </p:spTree>
    <p:extLst>
      <p:ext uri="{BB962C8B-B14F-4D97-AF65-F5344CB8AC3E}">
        <p14:creationId xmlns:p14="http://schemas.microsoft.com/office/powerpoint/2010/main" val="1519232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17.4|1|2.5|0.8|11.2|0.8|9.8|1|7.3|1.1|9.1|1.5"/>
</p:tagLst>
</file>

<file path=ppt/tags/tag10.xml><?xml version="1.0" encoding="utf-8"?>
<p:tagLst xmlns:a="http://schemas.openxmlformats.org/drawingml/2006/main" xmlns:r="http://schemas.openxmlformats.org/officeDocument/2006/relationships" xmlns:p="http://schemas.openxmlformats.org/presentationml/2006/main">
  <p:tag name="TIMING" val="|29.7|9.3|5.2"/>
</p:tagLst>
</file>

<file path=ppt/tags/tag11.xml><?xml version="1.0" encoding="utf-8"?>
<p:tagLst xmlns:a="http://schemas.openxmlformats.org/drawingml/2006/main" xmlns:r="http://schemas.openxmlformats.org/officeDocument/2006/relationships" xmlns:p="http://schemas.openxmlformats.org/presentationml/2006/main">
  <p:tag name="TIMING" val="|5.1|29.9|22.4|1.2|5.8|30.4|2.1|5.2"/>
</p:tagLst>
</file>

<file path=ppt/tags/tag12.xml><?xml version="1.0" encoding="utf-8"?>
<p:tagLst xmlns:a="http://schemas.openxmlformats.org/drawingml/2006/main" xmlns:r="http://schemas.openxmlformats.org/officeDocument/2006/relationships" xmlns:p="http://schemas.openxmlformats.org/presentationml/2006/main">
  <p:tag name="TIMING" val="|5.1|29.9|22.4|1.2|5.8|30.4|2.1|5.2"/>
</p:tagLst>
</file>

<file path=ppt/tags/tag13.xml><?xml version="1.0" encoding="utf-8"?>
<p:tagLst xmlns:a="http://schemas.openxmlformats.org/drawingml/2006/main" xmlns:r="http://schemas.openxmlformats.org/officeDocument/2006/relationships" xmlns:p="http://schemas.openxmlformats.org/presentationml/2006/main">
  <p:tag name="TIMING" val="|6.7|3.1"/>
</p:tagLst>
</file>

<file path=ppt/tags/tag14.xml><?xml version="1.0" encoding="utf-8"?>
<p:tagLst xmlns:a="http://schemas.openxmlformats.org/drawingml/2006/main" xmlns:r="http://schemas.openxmlformats.org/officeDocument/2006/relationships" xmlns:p="http://schemas.openxmlformats.org/presentationml/2006/main">
  <p:tag name="TIMING" val="|1.7|5.8|5.5|8.3|1.3|0.7|2.8|20.4"/>
</p:tagLst>
</file>

<file path=ppt/tags/tag15.xml><?xml version="1.0" encoding="utf-8"?>
<p:tagLst xmlns:a="http://schemas.openxmlformats.org/drawingml/2006/main" xmlns:r="http://schemas.openxmlformats.org/officeDocument/2006/relationships" xmlns:p="http://schemas.openxmlformats.org/presentationml/2006/main">
  <p:tag name="TIMING" val="|1.7|5.8|5.5|8.3|1.3|0.7|2.8|20.4"/>
</p:tagLst>
</file>

<file path=ppt/tags/tag16.xml><?xml version="1.0" encoding="utf-8"?>
<p:tagLst xmlns:a="http://schemas.openxmlformats.org/drawingml/2006/main" xmlns:r="http://schemas.openxmlformats.org/officeDocument/2006/relationships" xmlns:p="http://schemas.openxmlformats.org/presentationml/2006/main">
  <p:tag name="TIMING" val="|1.6|7.5|5|8|11.4|9.4|9.5|12.4|14.9|17.4|1.5|23.9|33.5"/>
</p:tagLst>
</file>

<file path=ppt/tags/tag17.xml><?xml version="1.0" encoding="utf-8"?>
<p:tagLst xmlns:a="http://schemas.openxmlformats.org/drawingml/2006/main" xmlns:r="http://schemas.openxmlformats.org/officeDocument/2006/relationships" xmlns:p="http://schemas.openxmlformats.org/presentationml/2006/main">
  <p:tag name="TIMING" val="|0.4|3|11.2|1.1|0.6|1.8|55.5"/>
</p:tagLst>
</file>

<file path=ppt/tags/tag18.xml><?xml version="1.0" encoding="utf-8"?>
<p:tagLst xmlns:a="http://schemas.openxmlformats.org/drawingml/2006/main" xmlns:r="http://schemas.openxmlformats.org/officeDocument/2006/relationships" xmlns:p="http://schemas.openxmlformats.org/presentationml/2006/main">
  <p:tag name="TIMING" val="|5.6|5.3|4.4|1.4|10|12.1|34.1|9.9|8.2|12.6"/>
</p:tagLst>
</file>

<file path=ppt/tags/tag19.xml><?xml version="1.0" encoding="utf-8"?>
<p:tagLst xmlns:a="http://schemas.openxmlformats.org/drawingml/2006/main" xmlns:r="http://schemas.openxmlformats.org/officeDocument/2006/relationships" xmlns:p="http://schemas.openxmlformats.org/presentationml/2006/main">
  <p:tag name="TIMING" val="|1|1|4.3|2"/>
</p:tagLst>
</file>

<file path=ppt/tags/tag2.xml><?xml version="1.0" encoding="utf-8"?>
<p:tagLst xmlns:a="http://schemas.openxmlformats.org/drawingml/2006/main" xmlns:r="http://schemas.openxmlformats.org/officeDocument/2006/relationships" xmlns:p="http://schemas.openxmlformats.org/presentationml/2006/main">
  <p:tag name="TIMING" val="|1.2|17.4|1|2.5|0.8|11.2|0.8|9.8|1|7.3|1.1|9.1|1.5"/>
</p:tagLst>
</file>

<file path=ppt/tags/tag20.xml><?xml version="1.0" encoding="utf-8"?>
<p:tagLst xmlns:a="http://schemas.openxmlformats.org/drawingml/2006/main" xmlns:r="http://schemas.openxmlformats.org/officeDocument/2006/relationships" xmlns:p="http://schemas.openxmlformats.org/presentationml/2006/main">
  <p:tag name="TIMING" val="|26.6|19.6|16.7|4.3|67.7|1.4"/>
</p:tagLst>
</file>

<file path=ppt/tags/tag3.xml><?xml version="1.0" encoding="utf-8"?>
<p:tagLst xmlns:a="http://schemas.openxmlformats.org/drawingml/2006/main" xmlns:r="http://schemas.openxmlformats.org/officeDocument/2006/relationships" xmlns:p="http://schemas.openxmlformats.org/presentationml/2006/main">
  <p:tag name="TIMING" val="|15.4|7.6|6.6|7.3|3.4"/>
</p:tagLst>
</file>

<file path=ppt/tags/tag4.xml><?xml version="1.0" encoding="utf-8"?>
<p:tagLst xmlns:a="http://schemas.openxmlformats.org/drawingml/2006/main" xmlns:r="http://schemas.openxmlformats.org/officeDocument/2006/relationships" xmlns:p="http://schemas.openxmlformats.org/presentationml/2006/main">
  <p:tag name="TIMING" val="|33.5|4.4|24.9|5.6|2.7|3.6"/>
</p:tagLst>
</file>

<file path=ppt/tags/tag5.xml><?xml version="1.0" encoding="utf-8"?>
<p:tagLst xmlns:a="http://schemas.openxmlformats.org/drawingml/2006/main" xmlns:r="http://schemas.openxmlformats.org/officeDocument/2006/relationships" xmlns:p="http://schemas.openxmlformats.org/presentationml/2006/main">
  <p:tag name="TIMING" val="|13.8|9.8|5.5|15.7|8.2|6.3|40.8|6.4"/>
</p:tagLst>
</file>

<file path=ppt/tags/tag6.xml><?xml version="1.0" encoding="utf-8"?>
<p:tagLst xmlns:a="http://schemas.openxmlformats.org/drawingml/2006/main" xmlns:r="http://schemas.openxmlformats.org/officeDocument/2006/relationships" xmlns:p="http://schemas.openxmlformats.org/presentationml/2006/main">
  <p:tag name="TIMING" val="|0.8|14.7|10.2|13.3|10.7|68.5|0.7|36.2|2.9|53.8|8.2"/>
</p:tagLst>
</file>

<file path=ppt/tags/tag7.xml><?xml version="1.0" encoding="utf-8"?>
<p:tagLst xmlns:a="http://schemas.openxmlformats.org/drawingml/2006/main" xmlns:r="http://schemas.openxmlformats.org/officeDocument/2006/relationships" xmlns:p="http://schemas.openxmlformats.org/presentationml/2006/main">
  <p:tag name="TIMING" val="|57.9|15.4|2.6|11|13.3|10.2"/>
</p:tagLst>
</file>

<file path=ppt/tags/tag8.xml><?xml version="1.0" encoding="utf-8"?>
<p:tagLst xmlns:a="http://schemas.openxmlformats.org/drawingml/2006/main" xmlns:r="http://schemas.openxmlformats.org/officeDocument/2006/relationships" xmlns:p="http://schemas.openxmlformats.org/presentationml/2006/main">
  <p:tag name="TIMING" val="|17.9|30.3|2.3|4.8|34.3|7.2|8.1"/>
</p:tagLst>
</file>

<file path=ppt/tags/tag9.xml><?xml version="1.0" encoding="utf-8"?>
<p:tagLst xmlns:a="http://schemas.openxmlformats.org/drawingml/2006/main" xmlns:r="http://schemas.openxmlformats.org/officeDocument/2006/relationships" xmlns:p="http://schemas.openxmlformats.org/presentationml/2006/main">
  <p:tag name="TIMING" val="|1.7|0.3|0.2|0.2|0.2|0.2|0.2|0.2|0.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27310</TotalTime>
  <Words>21654</Words>
  <Application>Microsoft Office PowerPoint</Application>
  <PresentationFormat>ワイド画面</PresentationFormat>
  <Paragraphs>1629</Paragraphs>
  <Slides>84</Slides>
  <Notes>57</Notes>
  <HiddenSlides>0</HiddenSlides>
  <MMClips>1</MMClips>
  <ScaleCrop>false</ScaleCrop>
  <HeadingPairs>
    <vt:vector size="6" baseType="variant">
      <vt:variant>
        <vt:lpstr>使用されているフォント</vt:lpstr>
      </vt:variant>
      <vt:variant>
        <vt:i4>24</vt:i4>
      </vt:variant>
      <vt:variant>
        <vt:lpstr>テーマ</vt:lpstr>
      </vt:variant>
      <vt:variant>
        <vt:i4>11</vt:i4>
      </vt:variant>
      <vt:variant>
        <vt:lpstr>スライド タイトル</vt:lpstr>
      </vt:variant>
      <vt:variant>
        <vt:i4>84</vt:i4>
      </vt:variant>
    </vt:vector>
  </HeadingPairs>
  <TitlesOfParts>
    <vt:vector size="119" baseType="lpstr">
      <vt:lpstr>BIZ UDPゴシック</vt:lpstr>
      <vt:lpstr>BIZ UDゴシック</vt:lpstr>
      <vt:lpstr>HGPｺﾞｼｯｸE</vt:lpstr>
      <vt:lpstr>HGPｺﾞｼｯｸM</vt:lpstr>
      <vt:lpstr>HGP教科書体</vt:lpstr>
      <vt:lpstr>HGP創英角ﾎﾟｯﾌﾟ体</vt:lpstr>
      <vt:lpstr>HGSｺﾞｼｯｸM</vt:lpstr>
      <vt:lpstr>Hiragino Kaku Gothic Pro</vt:lpstr>
      <vt:lpstr>Meiryo UI</vt:lpstr>
      <vt:lpstr>ＭＳ Ｐゴシック</vt:lpstr>
      <vt:lpstr>Noto Sans JP</vt:lpstr>
      <vt:lpstr>ヒラギノ角ゴ Pro W3</vt:lpstr>
      <vt:lpstr>Meiryo</vt:lpstr>
      <vt:lpstr>游ゴシック</vt:lpstr>
      <vt:lpstr>游ゴシック</vt:lpstr>
      <vt:lpstr>游ゴシック Light</vt:lpstr>
      <vt:lpstr>游ゴシック体</vt:lpstr>
      <vt:lpstr>游明朝</vt:lpstr>
      <vt:lpstr>arial</vt:lpstr>
      <vt:lpstr>arial</vt:lpstr>
      <vt:lpstr>Calibri</vt:lpstr>
      <vt:lpstr>Calibri Light</vt:lpstr>
      <vt:lpstr>Times New Roman</vt:lpstr>
      <vt:lpstr>Wingdings 2</vt:lpstr>
      <vt:lpstr>Office テーマ</vt:lpstr>
      <vt:lpstr>標準デザイン</vt:lpstr>
      <vt:lpstr>9_Office テーマ</vt:lpstr>
      <vt:lpstr>1_Office テーマ</vt:lpstr>
      <vt:lpstr>2_Office テーマ</vt:lpstr>
      <vt:lpstr>3_Office テーマ</vt:lpstr>
      <vt:lpstr>HDOfficeLightV0</vt:lpstr>
      <vt:lpstr>5_Office テーマ</vt:lpstr>
      <vt:lpstr>1_標準デザイン</vt:lpstr>
      <vt:lpstr>10_Office テーマ</vt:lpstr>
      <vt:lpstr>4_Office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前頭前野の大きさ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PISA（OECD学習到達度調査）2015より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デバイスの毒性イメージ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毅 磯村</dc:creator>
  <cp:lastModifiedBy>毅 磯村</cp:lastModifiedBy>
  <cp:revision>129</cp:revision>
  <cp:lastPrinted>2025-12-29T01:38:53Z</cp:lastPrinted>
  <dcterms:created xsi:type="dcterms:W3CDTF">2025-09-09T01:40:39Z</dcterms:created>
  <dcterms:modified xsi:type="dcterms:W3CDTF">2026-02-14T01:10:44Z</dcterms:modified>
</cp:coreProperties>
</file>